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73" r:id="rId4"/>
    <p:sldId id="442" r:id="rId5"/>
    <p:sldId id="465" r:id="rId6"/>
    <p:sldId id="481" r:id="rId7"/>
    <p:sldId id="446" r:id="rId8"/>
    <p:sldId id="444" r:id="rId9"/>
    <p:sldId id="445" r:id="rId10"/>
    <p:sldId id="479" r:id="rId11"/>
    <p:sldId id="480" r:id="rId12"/>
    <p:sldId id="447" r:id="rId13"/>
    <p:sldId id="449" r:id="rId14"/>
    <p:sldId id="474" r:id="rId15"/>
    <p:sldId id="450" r:id="rId16"/>
    <p:sldId id="451" r:id="rId17"/>
    <p:sldId id="452" r:id="rId18"/>
    <p:sldId id="461" r:id="rId19"/>
    <p:sldId id="462" r:id="rId20"/>
    <p:sldId id="486" r:id="rId21"/>
    <p:sldId id="487" r:id="rId22"/>
    <p:sldId id="489" r:id="rId23"/>
    <p:sldId id="467" r:id="rId24"/>
    <p:sldId id="485" r:id="rId25"/>
    <p:sldId id="482" r:id="rId26"/>
    <p:sldId id="483" r:id="rId27"/>
    <p:sldId id="4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6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1gjlxt8vb0knt.cloudfront.net/wp-content/uploads/divide_points_new1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1gjlxt8vb0knt.cloudfront.net/wp-content/uploads/strip_closesr1.png" TargetMode="External"/><Relationship Id="rId2" Type="http://schemas.openxmlformats.org/officeDocument/2006/relationships/hyperlink" Target="http://people.csail.mit.edu/indyk/6.838-old/handouts/lec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NP-complete_problem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css342/dimpsey/ProgramExamples/BigOwAnswers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b.edu/registration/policies/grading/grading-u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13. 11/15/2016.</a:t>
            </a:r>
          </a:p>
          <a:p>
            <a:r>
              <a:rPr lang="en-US" dirty="0" smtClean="0"/>
              <a:t>CARRANO CHAPT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Overview of Efficiency*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0681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algorithms take approximately same time for N = 10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algorithm with N! running time is useless for N ≥ 20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is intractable for n ≥ 40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is usable for N = 10,000 but horrendous for N ≥ 1,000,000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O(N) and O(N log N) are practical for inputs of size 1,000,000,000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O(log N) was </a:t>
            </a:r>
            <a:r>
              <a:rPr lang="en-US" dirty="0" smtClean="0"/>
              <a:t>okay </a:t>
            </a:r>
            <a:r>
              <a:rPr lang="en-US" dirty="0"/>
              <a:t>for any input size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712" y="5620512"/>
            <a:ext cx="382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*From “The Algorithm Design Manual”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953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Simplifications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altLang="ja-JP" sz="2800" dirty="0"/>
              <a:t>Focus on the dominant factor: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Low-order terms can be </a:t>
            </a:r>
            <a:r>
              <a:rPr lang="en-US" altLang="ja-JP" sz="2400" dirty="0" smtClean="0"/>
              <a:t>ignored</a:t>
            </a:r>
          </a:p>
          <a:p>
            <a:pPr marL="384048" lvl="2" indent="0">
              <a:buNone/>
            </a:pPr>
            <a:r>
              <a:rPr lang="en-US" altLang="ja-JP" sz="2000" dirty="0"/>
              <a:t>	</a:t>
            </a:r>
            <a:r>
              <a:rPr lang="en-US" altLang="ja-JP" sz="2000" dirty="0" smtClean="0"/>
              <a:t>O(n</a:t>
            </a:r>
            <a:r>
              <a:rPr lang="en-US" altLang="ja-JP" sz="2000" baseline="30000" dirty="0" smtClean="0"/>
              <a:t>3</a:t>
            </a:r>
            <a:r>
              <a:rPr lang="en-US" altLang="ja-JP" sz="2000" dirty="0" smtClean="0"/>
              <a:t>+4n</a:t>
            </a:r>
            <a:r>
              <a:rPr lang="en-US" altLang="ja-JP" sz="2000" dirty="0"/>
              <a:t>) = O(n</a:t>
            </a:r>
            <a:r>
              <a:rPr lang="en-US" altLang="ja-JP" sz="2000" baseline="30000" dirty="0"/>
              <a:t>3</a:t>
            </a:r>
            <a:r>
              <a:rPr lang="en-US" altLang="ja-JP" sz="20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400" dirty="0"/>
              <a:t>Multiplicative constant in the high-order term can be ignored. </a:t>
            </a:r>
          </a:p>
          <a:p>
            <a:pPr marL="384048" lvl="2" indent="0">
              <a:buNone/>
            </a:pPr>
            <a:r>
              <a:rPr lang="en-US" altLang="ja-JP" sz="1600" dirty="0" smtClean="0"/>
              <a:t>	</a:t>
            </a:r>
            <a:r>
              <a:rPr lang="en-US" altLang="ja-JP" sz="2000" dirty="0"/>
              <a:t>O(3n3+4) = O(n3)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O(f(n</a:t>
            </a:r>
            <a:r>
              <a:rPr lang="en-US" altLang="ja-JP" sz="2800" dirty="0"/>
              <a:t>)) + O(g(n)) = O(f(n) + g(n</a:t>
            </a:r>
            <a:r>
              <a:rPr lang="en-US" altLang="ja-JP" sz="2800" dirty="0" smtClean="0"/>
              <a:t>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If  f(n) = O(g(n)) and g(n) = O(h(n)) , then f(n)=O(h(n))</a:t>
            </a:r>
          </a:p>
        </p:txBody>
      </p:sp>
    </p:spTree>
    <p:extLst>
      <p:ext uri="{BB962C8B-B14F-4D97-AF65-F5344CB8AC3E}">
        <p14:creationId xmlns:p14="http://schemas.microsoft.com/office/powerpoint/2010/main" val="24129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858" y="813943"/>
            <a:ext cx="9378142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b="1" dirty="0"/>
              <a:t>Worst, Best, and Average-case Analysis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body" idx="1"/>
          </p:nvPr>
        </p:nvSpPr>
        <p:spPr>
          <a:xfrm>
            <a:off x="1409074" y="1813810"/>
            <a:ext cx="8491383" cy="44608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2800" dirty="0"/>
              <a:t>Worst-case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Algorithm A requires no more than k * f(n) time units.</a:t>
            </a:r>
          </a:p>
          <a:p>
            <a:pPr lvl="1" eaLnBrk="1" hangingPunct="1">
              <a:defRPr/>
            </a:pPr>
            <a:r>
              <a:rPr lang="en-US" altLang="ja-JP" sz="2400" dirty="0"/>
              <a:t>It might happen rarely, if at all, in practice.</a:t>
            </a:r>
          </a:p>
          <a:p>
            <a:pPr eaLnBrk="1" hangingPunct="1">
              <a:defRPr/>
            </a:pPr>
            <a:r>
              <a:rPr lang="en-US" altLang="ja-JP" sz="2800" dirty="0"/>
              <a:t>Best-case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Like worst-case analysis, it might happen rarely.</a:t>
            </a:r>
          </a:p>
          <a:p>
            <a:pPr eaLnBrk="1" hangingPunct="1">
              <a:defRPr/>
            </a:pPr>
            <a:r>
              <a:rPr lang="en-US" altLang="ja-JP" sz="2800" dirty="0"/>
              <a:t>Average-case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A requires no more than k * f(n) time units for all but a finite number of values of n</a:t>
            </a:r>
          </a:p>
          <a:p>
            <a:pPr lvl="1">
              <a:defRPr/>
            </a:pPr>
            <a:r>
              <a:rPr lang="en-US" altLang="ja-JP" sz="2400" dirty="0"/>
              <a:t>Difficulties:	determining probability </a:t>
            </a:r>
            <a:r>
              <a:rPr lang="en-US" altLang="ja-JP" sz="2400" dirty="0" smtClean="0"/>
              <a:t>and</a:t>
            </a:r>
            <a:r>
              <a:rPr lang="en-US" altLang="ja-JP" sz="2400" dirty="0"/>
              <a:t>	distribution of size n and input </a:t>
            </a:r>
            <a:r>
              <a:rPr lang="en-US" altLang="ja-JP" sz="2400" dirty="0" smtClean="0"/>
              <a:t>data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400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9645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+mj-ea"/>
              </a:rPr>
              <a:t>Efficiency of Sequential Search</a:t>
            </a:r>
            <a:endParaRPr lang="en-US" altLang="ja-JP" sz="3200" dirty="0"/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3810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4267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724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56388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5181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6553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6096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7010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7467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79248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8839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8382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9753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9296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2248522" y="2512100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Best case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35814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581401" y="2743200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O(1)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3681738" y="223853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2128601" y="3352800"/>
            <a:ext cx="11857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Worst case</a:t>
            </a:r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3581400" y="355267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9706301" y="31242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9642034" y="3688830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O(n)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2084880" y="4283440"/>
            <a:ext cx="140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Average case</a:t>
            </a:r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3617630" y="451329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6453837" y="39624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7" name="Text Box 93"/>
          <p:cNvSpPr txBox="1">
            <a:spLocks noChangeArrowheads="1"/>
          </p:cNvSpPr>
          <p:nvPr/>
        </p:nvSpPr>
        <p:spPr bwMode="auto">
          <a:xfrm>
            <a:off x="6214705" y="4626964"/>
            <a:ext cx="14814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O(n/2) = O(n)</a:t>
            </a:r>
          </a:p>
        </p:txBody>
      </p:sp>
    </p:spTree>
    <p:extLst>
      <p:ext uri="{BB962C8B-B14F-4D97-AF65-F5344CB8AC3E}">
        <p14:creationId xmlns:p14="http://schemas.microsoft.com/office/powerpoint/2010/main" val="980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86" y="10743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Complexity</a:t>
            </a:r>
            <a:r>
              <a:rPr lang="en-US" altLang="ja-JP" dirty="0" smtClean="0">
                <a:ea typeface="+mj-ea"/>
              </a:rPr>
              <a:t> of Binary Search</a:t>
            </a:r>
            <a:endParaRPr lang="en-US" altLang="ja-JP" sz="3200" dirty="0"/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393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5650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6479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022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7851092" y="185253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8765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9222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101370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5107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8308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9679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6936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4650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10594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11508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99</a:t>
            </a:r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11051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91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4345893" y="1471533"/>
            <a:ext cx="89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low =0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1195098" y="1485272"/>
            <a:ext cx="10818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Times New Roman" charset="0"/>
                <a:ea typeface="ＭＳ Ｐゴシック" charset="0"/>
              </a:rPr>
              <a:t>high=15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6022292" y="1471533"/>
            <a:ext cx="226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Times New Roman" charset="0"/>
                <a:ea typeface="ＭＳ Ｐゴシック" charset="0"/>
              </a:rPr>
              <a:t>mid = (15 + 0)/2 = 7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3507692" y="17763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3583892" y="1319132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x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4345892" y="1852532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a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869893" y="2309733"/>
            <a:ext cx="197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/>
              <a:t>new high=7–1=6 </a:t>
            </a:r>
            <a:endParaRPr lang="en-US" alt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548640" y="4023360"/>
            <a:ext cx="284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code for binary search</a:t>
            </a:r>
            <a:endParaRPr lang="en-US" dirty="0"/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469640" y="2705723"/>
            <a:ext cx="9072797" cy="3539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&amp;a,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ja-JP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low = 0;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high =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a.size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) –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mid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 low &lt;= high ) {</a:t>
            </a:r>
          </a:p>
          <a:p>
            <a:pPr eaLnBrk="1" hangingPunct="1"/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mid = ( low + high ) / 2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 a[mid] &lt; x )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low = mid + 1;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 a[mid] &gt; x )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high = mid –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mid;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NOT_FOUND;  // NOT_FOUND = -1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88364" y="2985540"/>
            <a:ext cx="6629400" cy="3276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u="sng" dirty="0" smtClean="0"/>
              <a:t>DATA SIZE	             	#Recursive Calls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N </a:t>
            </a:r>
            <a:r>
              <a:rPr lang="en-US" altLang="ja-JP" sz="2400" dirty="0"/>
              <a:t>= 2		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4		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8		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16		</a:t>
            </a:r>
            <a:r>
              <a:rPr lang="en-US" altLang="ja-JP" sz="2400" dirty="0" smtClean="0"/>
              <a:t> 4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 2</a:t>
            </a:r>
            <a:r>
              <a:rPr lang="en-US" altLang="ja-JP" sz="2400" baseline="30000" dirty="0"/>
              <a:t>k</a:t>
            </a:r>
            <a:r>
              <a:rPr lang="en-US" altLang="ja-JP" sz="2400" dirty="0"/>
              <a:t>		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K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&lt; N &lt; </a:t>
            </a: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K+1</a:t>
            </a:r>
            <a:r>
              <a:rPr lang="en-US" altLang="ja-JP" sz="2400" dirty="0" smtClean="0"/>
              <a:t>	K+1</a:t>
            </a:r>
            <a:endParaRPr lang="en-US" altLang="ja-JP" sz="2400" baseline="30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K 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&lt; log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N &lt; </a:t>
            </a:r>
            <a:r>
              <a:rPr lang="en-US" altLang="ja-JP" sz="2400" dirty="0" smtClean="0"/>
              <a:t>K+1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O(log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N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715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886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800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343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172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086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543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458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429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629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8001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257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971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8915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752601" y="2057400"/>
            <a:ext cx="832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st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30480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9829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99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9372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91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6477000" y="2743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83058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929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181601" y="2438400"/>
            <a:ext cx="883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nd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7193419" y="2819400"/>
            <a:ext cx="8579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rd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8180881" y="3276600"/>
            <a:ext cx="849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th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9549138" y="28956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443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complexity.  Lab3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+ operator on two 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was your efficiency?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Call insert on each 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One list after the other?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Merge operator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What was your efficiency?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BuildList</a:t>
            </a:r>
            <a:r>
              <a:rPr lang="en-US" sz="2400" dirty="0" smtClean="0"/>
              <a:t> Operator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417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510" y="50904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Minimum </a:t>
            </a:r>
            <a:r>
              <a:rPr lang="en-US" altLang="ja-JP" dirty="0"/>
              <a:t>Element in an Array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7400" y="21336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/>
              <a:t>Given an array of N items, find the smallest item.</a:t>
            </a:r>
          </a:p>
          <a:p>
            <a:pPr eaLnBrk="1" hangingPunct="1">
              <a:defRPr/>
            </a:pPr>
            <a:r>
              <a:rPr lang="en-US" altLang="ja-JP" sz="2800"/>
              <a:t>What order (in big O) will this problem be bound to?</a:t>
            </a:r>
            <a:endParaRPr lang="en-US" sz="2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3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886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9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267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1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648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8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29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5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410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2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791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172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7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553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4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934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6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315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-1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696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10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8077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-2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052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8061325" y="38766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N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489325" y="380047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689" y="49842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Closest </a:t>
            </a:r>
            <a:r>
              <a:rPr lang="en-US" altLang="ja-JP" dirty="0"/>
              <a:t>Points in the Plane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/>
              <a:t>Given N points in a plane (that is, an x-y coordinate system), find the pair of points that are closest together.</a:t>
            </a:r>
          </a:p>
          <a:p>
            <a:pPr eaLnBrk="1" hangingPunct="1">
              <a:defRPr/>
            </a:pPr>
            <a:r>
              <a:rPr lang="en-US" altLang="ja-JP" sz="2800"/>
              <a:t>What order (in big O) will this problem be bound to?</a:t>
            </a:r>
            <a:endParaRPr lang="en-US" sz="2800"/>
          </a:p>
          <a:p>
            <a:pPr eaLnBrk="1" hangingPunct="1">
              <a:defRPr/>
            </a:pPr>
            <a:endParaRPr lang="en-US" sz="280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133600" y="5943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819400" y="3124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32004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5814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1242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4724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910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962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114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276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52578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4724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36576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44958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553200" y="3429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2,1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410200" y="5715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x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514600" y="3048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y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553200" y="3657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1,4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6553200" y="3886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1,6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6553200" y="4343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4,7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553200" y="4114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4,5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5532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5,4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6553200" y="4800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5,6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53200" y="5486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7,1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53200" y="571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8,4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6553200" y="5257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6,7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553200" y="5029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6,3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4" name="Freeform 34"/>
          <p:cNvSpPr>
            <a:spLocks/>
          </p:cNvSpPr>
          <p:nvPr/>
        </p:nvSpPr>
        <p:spPr bwMode="auto">
          <a:xfrm>
            <a:off x="7010400" y="3479800"/>
            <a:ext cx="317500" cy="330200"/>
          </a:xfrm>
          <a:custGeom>
            <a:avLst/>
            <a:gdLst>
              <a:gd name="T0" fmla="*/ 0 w 200"/>
              <a:gd name="T1" fmla="*/ 25400 h 208"/>
              <a:gd name="T2" fmla="*/ 76200 w 200"/>
              <a:gd name="T3" fmla="*/ 25400 h 208"/>
              <a:gd name="T4" fmla="*/ 304800 w 200"/>
              <a:gd name="T5" fmla="*/ 177800 h 208"/>
              <a:gd name="T6" fmla="*/ 0 w 200"/>
              <a:gd name="T7" fmla="*/ 330200 h 2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" h="208">
                <a:moveTo>
                  <a:pt x="0" y="16"/>
                </a:moveTo>
                <a:cubicBezTo>
                  <a:pt x="8" y="8"/>
                  <a:pt x="16" y="0"/>
                  <a:pt x="48" y="16"/>
                </a:cubicBezTo>
                <a:cubicBezTo>
                  <a:pt x="80" y="32"/>
                  <a:pt x="200" y="80"/>
                  <a:pt x="192" y="112"/>
                </a:cubicBezTo>
                <a:cubicBezTo>
                  <a:pt x="184" y="144"/>
                  <a:pt x="92" y="176"/>
                  <a:pt x="0" y="2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Freeform 35"/>
          <p:cNvSpPr>
            <a:spLocks/>
          </p:cNvSpPr>
          <p:nvPr/>
        </p:nvSpPr>
        <p:spPr bwMode="auto">
          <a:xfrm>
            <a:off x="7010400" y="3429000"/>
            <a:ext cx="546100" cy="609600"/>
          </a:xfrm>
          <a:custGeom>
            <a:avLst/>
            <a:gdLst>
              <a:gd name="T0" fmla="*/ 76200 w 344"/>
              <a:gd name="T1" fmla="*/ 0 h 384"/>
              <a:gd name="T2" fmla="*/ 533400 w 344"/>
              <a:gd name="T3" fmla="*/ 304800 h 384"/>
              <a:gd name="T4" fmla="*/ 0 w 344"/>
              <a:gd name="T5" fmla="*/ 60960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4" h="384">
                <a:moveTo>
                  <a:pt x="48" y="0"/>
                </a:moveTo>
                <a:cubicBezTo>
                  <a:pt x="196" y="64"/>
                  <a:pt x="344" y="128"/>
                  <a:pt x="336" y="192"/>
                </a:cubicBezTo>
                <a:cubicBezTo>
                  <a:pt x="328" y="256"/>
                  <a:pt x="164" y="320"/>
                  <a:pt x="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7924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83820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88392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7737424" y="3055499"/>
            <a:ext cx="2149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 err="1"/>
              <a:t>sqrt</a:t>
            </a:r>
            <a:r>
              <a:rPr lang="en-US" altLang="ja-JP" sz="1400" dirty="0"/>
              <a:t>( (x</a:t>
            </a:r>
            <a:r>
              <a:rPr lang="en-US" altLang="ja-JP" sz="1400" baseline="-25000" dirty="0"/>
              <a:t>2</a:t>
            </a:r>
            <a:r>
              <a:rPr lang="en-US" altLang="ja-JP" sz="1400" dirty="0"/>
              <a:t> – x</a:t>
            </a:r>
            <a:r>
              <a:rPr lang="en-US" altLang="ja-JP" sz="1400" baseline="-25000" dirty="0"/>
              <a:t>1</a:t>
            </a:r>
            <a:r>
              <a:rPr lang="en-US" altLang="ja-JP" sz="1400" dirty="0"/>
              <a:t>)</a:t>
            </a:r>
            <a:r>
              <a:rPr lang="en-US" altLang="ja-JP" sz="1400" baseline="30000" dirty="0"/>
              <a:t>2</a:t>
            </a:r>
            <a:r>
              <a:rPr lang="en-US" altLang="ja-JP" sz="1400" dirty="0"/>
              <a:t> + (y</a:t>
            </a:r>
            <a:r>
              <a:rPr lang="en-US" altLang="ja-JP" sz="1400" baseline="-25000" dirty="0"/>
              <a:t>2 </a:t>
            </a:r>
            <a:r>
              <a:rPr lang="en-US" altLang="ja-JP" sz="1400" dirty="0"/>
              <a:t>– y</a:t>
            </a:r>
            <a:r>
              <a:rPr lang="en-US" altLang="ja-JP" sz="1400" baseline="-25000" dirty="0"/>
              <a:t>1</a:t>
            </a:r>
            <a:r>
              <a:rPr lang="en-US" altLang="ja-JP" sz="1400" dirty="0"/>
              <a:t>)</a:t>
            </a:r>
            <a:r>
              <a:rPr lang="en-US" altLang="ja-JP" sz="1400" baseline="30000" dirty="0"/>
              <a:t>2</a:t>
            </a:r>
            <a:r>
              <a:rPr lang="en-US" altLang="ja-JP" sz="1400" dirty="0"/>
              <a:t> )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480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Big O notation.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Lab4 Intro.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Midterms Returned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logn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Sort input array by x 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Find the middle point P[n/2]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Divide array into two halves: P</a:t>
            </a:r>
            <a:r>
              <a:rPr lang="en-US" baseline="-25000" dirty="0" smtClean="0"/>
              <a:t>L</a:t>
            </a:r>
            <a:r>
              <a:rPr lang="en-US" dirty="0" smtClean="0"/>
              <a:t> and P</a:t>
            </a:r>
            <a:r>
              <a:rPr lang="en-US" baseline="-25000" dirty="0" smtClean="0"/>
              <a:t>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Recursively find the min in each array, </a:t>
            </a:r>
            <a:r>
              <a:rPr lang="en-US" dirty="0" err="1" smtClean="0"/>
              <a:t>dist</a:t>
            </a:r>
            <a:r>
              <a:rPr lang="en-US" dirty="0" err="1"/>
              <a:t>L</a:t>
            </a:r>
            <a:r>
              <a:rPr lang="en-US" dirty="0" smtClean="0"/>
              <a:t> and </a:t>
            </a:r>
            <a:r>
              <a:rPr lang="en-US" dirty="0" err="1" smtClean="0"/>
              <a:t>distR.</a:t>
            </a:r>
            <a:r>
              <a:rPr lang="en-US" dirty="0" smtClean="0"/>
              <a:t>  Let </a:t>
            </a:r>
            <a:r>
              <a:rPr lang="en-US" dirty="0" err="1" smtClean="0"/>
              <a:t>dist</a:t>
            </a:r>
            <a:r>
              <a:rPr lang="en-US" dirty="0" smtClean="0"/>
              <a:t> = min(</a:t>
            </a:r>
            <a:r>
              <a:rPr lang="en-US" dirty="0" err="1" smtClean="0"/>
              <a:t>distL</a:t>
            </a:r>
            <a:r>
              <a:rPr lang="en-US" dirty="0" smtClean="0"/>
              <a:t>, </a:t>
            </a:r>
            <a:r>
              <a:rPr lang="en-US" dirty="0" err="1" smtClean="0"/>
              <a:t>distR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9" name="Picture 5" descr="http://d1gjlxt8vb0knt.cloudfront.net/wp-content/uploads/divide_points_new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027" y="4290992"/>
            <a:ext cx="30003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601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Nlogn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err="1" smtClean="0"/>
              <a:t>dist</a:t>
            </a:r>
            <a:r>
              <a:rPr lang="en-US" dirty="0" smtClean="0"/>
              <a:t> is an upper bound on distance.  Need to consider pairs of points one in P</a:t>
            </a:r>
            <a:r>
              <a:rPr lang="en-US" baseline="-25000" dirty="0" smtClean="0"/>
              <a:t>L</a:t>
            </a:r>
            <a:r>
              <a:rPr lang="en-US" dirty="0" smtClean="0"/>
              <a:t> and one in P</a:t>
            </a:r>
            <a:r>
              <a:rPr lang="en-US" baseline="-25000" dirty="0" smtClean="0"/>
              <a:t>R</a:t>
            </a:r>
            <a:r>
              <a:rPr lang="en-US" dirty="0" smtClean="0"/>
              <a:t> .  But we do not need to consider points outside this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Build array s whose x </a:t>
            </a:r>
            <a:r>
              <a:rPr lang="en-US" dirty="0" err="1" smtClean="0"/>
              <a:t>coord</a:t>
            </a:r>
            <a:r>
              <a:rPr lang="en-US" dirty="0" smtClean="0"/>
              <a:t> is close to middle line at P[n/2]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Sort the array s by y </a:t>
            </a:r>
            <a:r>
              <a:rPr lang="en-US" dirty="0" err="1" smtClean="0"/>
              <a:t>coord</a:t>
            </a:r>
            <a:r>
              <a:rPr lang="en-US" dirty="0" smtClean="0"/>
              <a:t>; for each point in strip we need to check only 7 points (beyond scope, but </a:t>
            </a:r>
            <a:r>
              <a:rPr lang="en-US" dirty="0"/>
              <a:t>see this: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people.csail.mit.edu/indyk/6.838-old/handouts/lec17.pdf</a:t>
            </a:r>
            <a:r>
              <a:rPr lang="en-US" dirty="0" smtClean="0"/>
              <a:t> </a:t>
            </a:r>
            <a:endParaRPr lang="en-US" baseline="-25000" dirty="0" smtClean="0"/>
          </a:p>
        </p:txBody>
      </p:sp>
      <p:pic>
        <p:nvPicPr>
          <p:cNvPr id="4" name="Picture 6" descr="http://d1gjlxt8vb0knt.cloudfront.net/wp-content/uploads/strip_closesr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0960" y="3874768"/>
            <a:ext cx="2754875" cy="210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945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br>
              <a:rPr lang="en-US" dirty="0" smtClean="0"/>
            </a:br>
            <a:r>
              <a:rPr lang="en-US" dirty="0" smtClean="0"/>
              <a:t>(very difficult…. possibly NP-Complete)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7031" y="2143593"/>
            <a:ext cx="232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Stephen Cook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67071" y="2938072"/>
            <a:ext cx="4869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Forefather of computational complexity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Theory of NP-Completeness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Prof. at University of Toronto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Proposed </a:t>
            </a:r>
            <a:r>
              <a:rPr lang="en-US" b="1" dirty="0" smtClean="0"/>
              <a:t>P</a:t>
            </a:r>
            <a:r>
              <a:rPr lang="en-US" dirty="0" smtClean="0"/>
              <a:t> = </a:t>
            </a:r>
            <a:r>
              <a:rPr lang="en-US" b="1" dirty="0" smtClean="0"/>
              <a:t>NP </a:t>
            </a:r>
            <a:r>
              <a:rPr lang="en-US" dirty="0" smtClean="0"/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1982: Turing award winner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524" y="1915183"/>
            <a:ext cx="3162024" cy="3826049"/>
          </a:xfrm>
        </p:spPr>
      </p:pic>
    </p:spTree>
    <p:extLst>
      <p:ext uri="{BB962C8B-B14F-4D97-AF65-F5344CB8AC3E}">
        <p14:creationId xmlns:p14="http://schemas.microsoft.com/office/powerpoint/2010/main" val="378202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"/>
            <a:ext cx="9144000" cy="1543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/>
              <a:t>Intractable, Unsolvable, and NP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8534400" cy="4255957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defRPr/>
            </a:pPr>
            <a:r>
              <a:rPr lang="en-US" altLang="ja-JP" sz="2800" dirty="0" smtClean="0"/>
              <a:t>Tractable problems 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/>
              <a:t>Their worst-case time is proportional to a </a:t>
            </a:r>
            <a:r>
              <a:rPr lang="en-US" altLang="ja-JP" sz="2400" dirty="0" smtClean="0"/>
              <a:t>polynomial (class P) on a deterministic machine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However, sometimes this can take a long time</a:t>
            </a:r>
            <a:endParaRPr lang="en-US" altLang="ja-JP" sz="2400" dirty="0"/>
          </a:p>
          <a:p>
            <a:pPr eaLnBrk="1" hangingPunct="1">
              <a:defRPr/>
            </a:pPr>
            <a:r>
              <a:rPr lang="en-US" altLang="ja-JP" sz="2800" dirty="0"/>
              <a:t>Intractable </a:t>
            </a:r>
            <a:r>
              <a:rPr lang="en-US" altLang="ja-JP" sz="2800" dirty="0" smtClean="0"/>
              <a:t>problems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/>
              <a:t>Their worst-case time cannot be bounded to a polynomial. </a:t>
            </a:r>
          </a:p>
          <a:p>
            <a:pPr eaLnBrk="1" hangingPunct="1">
              <a:defRPr/>
            </a:pPr>
            <a:r>
              <a:rPr lang="en-US" altLang="ja-JP" sz="2800" dirty="0"/>
              <a:t>Unsolvable algorithms:</a:t>
            </a:r>
          </a:p>
          <a:p>
            <a:pPr lvl="1" eaLnBrk="1" hangingPunct="1">
              <a:defRPr/>
            </a:pPr>
            <a:r>
              <a:rPr lang="en-US" altLang="ja-JP" sz="2400" dirty="0"/>
              <a:t>They have no algorithms at </a:t>
            </a:r>
            <a:r>
              <a:rPr lang="en-US" altLang="ja-JP" sz="2400" dirty="0" smtClean="0"/>
              <a:t>all.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Example: Turing’s Halting problem </a:t>
            </a:r>
            <a:endParaRPr lang="en-US" altLang="ja-JP" sz="2400" dirty="0"/>
          </a:p>
          <a:p>
            <a:pPr eaLnBrk="1" hangingPunct="1">
              <a:defRPr/>
            </a:pPr>
            <a:r>
              <a:rPr lang="en-US" altLang="ja-JP" sz="2800" dirty="0" smtClean="0"/>
              <a:t>NP(Non-Deterministic Polynomial Time) problems</a:t>
            </a:r>
            <a:endParaRPr lang="en-US" altLang="ja-JP" sz="2400" dirty="0" smtClean="0"/>
          </a:p>
          <a:p>
            <a:pPr lvl="1" eaLnBrk="1" hangingPunct="1">
              <a:defRPr/>
            </a:pPr>
            <a:r>
              <a:rPr lang="en-US" altLang="ja-JP" sz="2400" dirty="0" smtClean="0"/>
              <a:t>No solution with Polynomial worst-case performance (on a deterministic machine), but when solved can be checked polynomial time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There is a solution on a non-deterministic machine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Traveling Salesperson problem</a:t>
            </a:r>
            <a:endParaRPr lang="en-US" altLang="ja-JP" sz="2400" dirty="0"/>
          </a:p>
          <a:p>
            <a:pPr>
              <a:defRPr/>
            </a:pPr>
            <a:r>
              <a:rPr lang="en-US" altLang="ja-JP" sz="2600" dirty="0" smtClean="0"/>
              <a:t>NP-Complete  Problems</a:t>
            </a:r>
          </a:p>
          <a:p>
            <a:pPr lvl="1">
              <a:defRPr/>
            </a:pPr>
            <a:r>
              <a:rPr lang="en-US" altLang="ja-JP" sz="2400" dirty="0" smtClean="0"/>
              <a:t>Class of problems that are NP</a:t>
            </a:r>
          </a:p>
          <a:p>
            <a:pPr lvl="1">
              <a:defRPr/>
            </a:pPr>
            <a:r>
              <a:rPr lang="en-US" altLang="ja-JP" sz="2400" dirty="0" smtClean="0"/>
              <a:t>Poly-time reducible to another NP complete problem</a:t>
            </a:r>
          </a:p>
          <a:p>
            <a:pPr lvl="1">
              <a:defRPr/>
            </a:pPr>
            <a:r>
              <a:rPr lang="en-US" altLang="ja-JP" sz="2400" dirty="0" smtClean="0"/>
              <a:t>Ex, Traveling </a:t>
            </a:r>
            <a:r>
              <a:rPr lang="en-US" altLang="ja-JP" sz="2400" dirty="0"/>
              <a:t>salesperson </a:t>
            </a:r>
            <a:r>
              <a:rPr lang="en-US" altLang="ja-JP" sz="2400" dirty="0" smtClean="0"/>
              <a:t>problem</a:t>
            </a:r>
          </a:p>
          <a:p>
            <a:pPr lvl="1">
              <a:defRPr/>
            </a:pPr>
            <a:r>
              <a:rPr lang="en-US" altLang="ja-JP" sz="2400" dirty="0">
                <a:hlinkClick r:id="rId2"/>
              </a:rPr>
              <a:t>https://</a:t>
            </a:r>
            <a:r>
              <a:rPr lang="en-US" altLang="ja-JP" sz="2400" dirty="0" smtClean="0">
                <a:hlinkClick r:id="rId2"/>
              </a:rPr>
              <a:t>en.wikipedia.org/wiki/List_of_NP-complete_problems</a:t>
            </a:r>
            <a:r>
              <a:rPr lang="en-US" altLang="ja-JP" sz="2400" dirty="0" smtClean="0"/>
              <a:t> </a:t>
            </a:r>
            <a:endParaRPr lang="en-US" altLang="ja-JP" sz="2400" dirty="0"/>
          </a:p>
          <a:p>
            <a:pPr lvl="1">
              <a:defRPr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5420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BigO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courses.washington.edu/css342/dimpsey/ProgramExamples/BigOwAnswers.pdf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59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Median: 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99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10" y="1816384"/>
            <a:ext cx="5813779" cy="38853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0118" y="5863357"/>
            <a:ext cx="6027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www.uwb.edu/registration/policies/grading/grading-ug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27794" y="295046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Labs (5):				35%</a:t>
            </a:r>
          </a:p>
          <a:p>
            <a:r>
              <a:rPr lang="en-US" dirty="0" smtClean="0"/>
              <a:t>Exams/Quizzes:		65%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02730"/>
              </p:ext>
            </p:extLst>
          </p:nvPr>
        </p:nvGraphicFramePr>
        <p:xfrm>
          <a:off x="2086864" y="2718816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5069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86-100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r>
                        <a:rPr lang="en-US" baseline="0" dirty="0" smtClean="0"/>
                        <a:t>-85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60-67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00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Efficiency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97280" y="1903750"/>
            <a:ext cx="10840720" cy="4420849"/>
          </a:xfrm>
        </p:spPr>
        <p:txBody>
          <a:bodyPr>
            <a:normAutofit/>
          </a:bodyPr>
          <a:lstStyle/>
          <a:p>
            <a:pPr lvl="1"/>
            <a:r>
              <a:rPr lang="en-US" altLang="en-US" sz="3200" dirty="0" smtClean="0"/>
              <a:t>Algorithm </a:t>
            </a:r>
            <a:r>
              <a:rPr lang="en-US" altLang="en-US" sz="3200" i="1" dirty="0" smtClean="0"/>
              <a:t>A </a:t>
            </a:r>
            <a:r>
              <a:rPr lang="en-US" altLang="en-US" sz="3200" dirty="0" smtClean="0"/>
              <a:t>is order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):  Denoted O(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))</a:t>
            </a:r>
          </a:p>
          <a:p>
            <a:pPr lvl="2"/>
            <a:r>
              <a:rPr lang="en-US" altLang="en-US" sz="2800" dirty="0" smtClean="0"/>
              <a:t>If constants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/>
              <a:t>and 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0</a:t>
            </a:r>
            <a:r>
              <a:rPr lang="en-US" altLang="en-US" sz="2800" dirty="0" smtClean="0"/>
              <a:t> exist </a:t>
            </a:r>
          </a:p>
          <a:p>
            <a:pPr lvl="2"/>
            <a:r>
              <a:rPr lang="en-US" altLang="en-US" sz="2800" dirty="0" smtClean="0"/>
              <a:t>Such that </a:t>
            </a:r>
            <a:r>
              <a:rPr lang="en-US" altLang="en-US" sz="2800" i="1" dirty="0" smtClean="0"/>
              <a:t>A </a:t>
            </a:r>
            <a:r>
              <a:rPr lang="en-US" altLang="en-US" sz="2800" dirty="0" smtClean="0"/>
              <a:t>requires no more than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>
                <a:sym typeface="Symbol" panose="05050102010706020507" pitchFamily="18" charset="2"/>
              </a:rPr>
              <a:t>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) time units to solve a problem of all sizes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≥ </a:t>
            </a:r>
            <a:r>
              <a:rPr lang="en-US" altLang="en-US" sz="2800" i="1" dirty="0" smtClean="0"/>
              <a:t>n</a:t>
            </a:r>
            <a:r>
              <a:rPr lang="en-US" altLang="en-US" sz="2800" baseline="-25000" dirty="0" smtClean="0"/>
              <a:t>0</a:t>
            </a:r>
            <a:r>
              <a:rPr lang="en-US" altLang="en-US" sz="2800" dirty="0" smtClean="0"/>
              <a:t> </a:t>
            </a:r>
          </a:p>
          <a:p>
            <a:pPr marL="384048" lvl="2" indent="0">
              <a:buNone/>
            </a:pPr>
            <a:endParaRPr lang="en-US" altLang="en-US" sz="2800" dirty="0"/>
          </a:p>
          <a:p>
            <a:pPr lvl="1"/>
            <a:r>
              <a:rPr lang="en-US" altLang="en-US" sz="3200" dirty="0" smtClean="0"/>
              <a:t>Big O is upper-bound, not tight upper bound</a:t>
            </a:r>
          </a:p>
          <a:p>
            <a:pPr lvl="2"/>
            <a:r>
              <a:rPr lang="en-US" altLang="en-US" sz="2800" dirty="0" smtClean="0"/>
              <a:t>Algorithm A grows no faster than O(n)</a:t>
            </a:r>
          </a:p>
          <a:p>
            <a:pPr lvl="2"/>
            <a:r>
              <a:rPr lang="en-US" altLang="en-US" sz="2800" dirty="0" smtClean="0"/>
              <a:t>Tight upper bound is Big Theta </a:t>
            </a:r>
            <a:r>
              <a:rPr lang="el-GR" altLang="en-US" sz="2800" dirty="0" smtClean="0"/>
              <a:t>Θ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However, it is often abused in CS to mean the tight upper bound</a:t>
            </a:r>
          </a:p>
        </p:txBody>
      </p:sp>
    </p:spTree>
    <p:extLst>
      <p:ext uri="{BB962C8B-B14F-4D97-AF65-F5344CB8AC3E}">
        <p14:creationId xmlns:p14="http://schemas.microsoft.com/office/powerpoint/2010/main" val="24230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231" y="241633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Proving an algorithm / code snippet is O( </a:t>
            </a:r>
            <a:r>
              <a:rPr lang="en-US" sz="4000" i="1" dirty="0" smtClean="0"/>
              <a:t>f(n) 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72232" y="1891051"/>
            <a:ext cx="10058400" cy="4508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Determine a formula for the number of important operations in algorithm or snippet as a function of n.  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Express this as </a:t>
            </a:r>
            <a:r>
              <a:rPr lang="en-US" sz="2200" i="1" dirty="0" smtClean="0"/>
              <a:t>g(n).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 </a:t>
            </a:r>
            <a:r>
              <a:rPr lang="en-US" sz="2400" dirty="0" smtClean="0"/>
              <a:t>Show there is a constant, k, such that k * </a:t>
            </a:r>
            <a:r>
              <a:rPr lang="en-US" sz="2400" i="1" dirty="0" smtClean="0"/>
              <a:t>f(n) &gt; g(n) </a:t>
            </a:r>
            <a:r>
              <a:rPr lang="en-US" sz="2400" dirty="0" smtClean="0"/>
              <a:t>for all n greater than some number.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You have proven g(n) is O(f(n))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Rejoice! </a:t>
            </a:r>
          </a:p>
        </p:txBody>
      </p:sp>
    </p:spTree>
    <p:extLst>
      <p:ext uri="{BB962C8B-B14F-4D97-AF65-F5344CB8AC3E}">
        <p14:creationId xmlns:p14="http://schemas.microsoft.com/office/powerpoint/2010/main" val="25073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BigO</a:t>
            </a:r>
            <a:r>
              <a:rPr lang="en-US" dirty="0" smtClean="0"/>
              <a:t>: pop quiz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7696" y="23655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-n; i &lt; n;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7696" y="356586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= 0;</a:t>
            </a:r>
          </a:p>
          <a:p>
            <a:r>
              <a:rPr lang="nn-NO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for</a:t>
            </a:r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a;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b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func2(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 b;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3728" y="1866784"/>
            <a:ext cx="541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func2() is O(1), what is the </a:t>
            </a:r>
            <a:r>
              <a:rPr lang="en-US" dirty="0" err="1" smtClean="0"/>
              <a:t>bigO</a:t>
            </a:r>
            <a:r>
              <a:rPr lang="en-US" dirty="0" smtClean="0"/>
              <a:t> of the code snippet?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5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3AEBC9-3FA9-4EBA-8EAD-19987CA427B4}" type="slidenum">
              <a:rPr lang="en-US" altLang="ja-JP" sz="1400"/>
              <a:pPr eaLnBrk="1" hangingPunct="1"/>
              <a:t>7</a:t>
            </a:fld>
            <a:endParaRPr lang="en-US" altLang="ja-JP" sz="14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" y="228600"/>
            <a:ext cx="10912839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5000"/>
              </a:lnSpc>
              <a:defRPr/>
            </a:pPr>
            <a:r>
              <a:rPr lang="en-US" altLang="ja-JP" dirty="0" smtClean="0">
                <a:ea typeface="+mj-ea"/>
              </a:rPr>
              <a:t>Intuitive interpretation of growth-rate functions</a:t>
            </a:r>
          </a:p>
        </p:txBody>
      </p:sp>
      <p:sp>
        <p:nvSpPr>
          <p:cNvPr id="11411" name="Rectangle 147"/>
          <p:cNvSpPr>
            <a:spLocks noChangeArrowheads="1"/>
          </p:cNvSpPr>
          <p:nvPr/>
        </p:nvSpPr>
        <p:spPr bwMode="auto">
          <a:xfrm>
            <a:off x="5464176" y="56225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Increase too rapidly to be practical</a:t>
            </a:r>
          </a:p>
        </p:txBody>
      </p:sp>
      <p:sp>
        <p:nvSpPr>
          <p:cNvPr id="11410" name="Rectangle 146"/>
          <p:cNvSpPr>
            <a:spLocks noChangeArrowheads="1"/>
          </p:cNvSpPr>
          <p:nvPr/>
        </p:nvSpPr>
        <p:spPr bwMode="auto">
          <a:xfrm>
            <a:off x="3411539" y="56225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Exponential</a:t>
            </a:r>
          </a:p>
        </p:txBody>
      </p:sp>
      <p:sp>
        <p:nvSpPr>
          <p:cNvPr id="11409" name="Rectangle 145"/>
          <p:cNvSpPr>
            <a:spLocks noChangeArrowheads="1"/>
          </p:cNvSpPr>
          <p:nvPr/>
        </p:nvSpPr>
        <p:spPr bwMode="auto">
          <a:xfrm>
            <a:off x="1676400" y="56225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O(2</a:t>
            </a:r>
            <a:r>
              <a:rPr lang="en-US" altLang="ja-JP" baseline="30000" dirty="0">
                <a:latin typeface="Times New Roman" charset="0"/>
                <a:ea typeface="ＭＳ Ｐゴシック" charset="0"/>
              </a:rPr>
              <a:t>n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8" name="Rectangle 144"/>
          <p:cNvSpPr>
            <a:spLocks noChangeArrowheads="1"/>
          </p:cNvSpPr>
          <p:nvPr/>
        </p:nvSpPr>
        <p:spPr bwMode="auto">
          <a:xfrm>
            <a:off x="5464176" y="5089158"/>
            <a:ext cx="5127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Ex. Three nested loops</a:t>
            </a:r>
          </a:p>
        </p:txBody>
      </p:sp>
      <p:sp>
        <p:nvSpPr>
          <p:cNvPr id="11407" name="Rectangle 143"/>
          <p:cNvSpPr>
            <a:spLocks noChangeArrowheads="1"/>
          </p:cNvSpPr>
          <p:nvPr/>
        </p:nvSpPr>
        <p:spPr bwMode="auto">
          <a:xfrm>
            <a:off x="3411539" y="5089158"/>
            <a:ext cx="2052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Cubic</a:t>
            </a:r>
          </a:p>
        </p:txBody>
      </p:sp>
      <p:sp>
        <p:nvSpPr>
          <p:cNvPr id="11406" name="Rectangle 142"/>
          <p:cNvSpPr>
            <a:spLocks noChangeArrowheads="1"/>
          </p:cNvSpPr>
          <p:nvPr/>
        </p:nvSpPr>
        <p:spPr bwMode="auto">
          <a:xfrm>
            <a:off x="1676400" y="5089158"/>
            <a:ext cx="17351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3</a:t>
            </a:r>
            <a:r>
              <a:rPr lang="en-US" altLang="ja-JP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5" name="Rectangle 141"/>
          <p:cNvSpPr>
            <a:spLocks noChangeArrowheads="1"/>
          </p:cNvSpPr>
          <p:nvPr/>
        </p:nvSpPr>
        <p:spPr bwMode="auto">
          <a:xfrm>
            <a:off x="5464176" y="4509722"/>
            <a:ext cx="5127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Ex. Two nested </a:t>
            </a:r>
            <a:r>
              <a:rPr lang="en-US" altLang="ja-JP" dirty="0" smtClean="0">
                <a:latin typeface="Times New Roman" charset="0"/>
                <a:ea typeface="ＭＳ Ｐゴシック" charset="0"/>
              </a:rPr>
              <a:t>loops; bubble sort</a:t>
            </a:r>
            <a:endParaRPr lang="en-US" altLang="ja-JP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404" name="Rectangle 140"/>
          <p:cNvSpPr>
            <a:spLocks noChangeArrowheads="1"/>
          </p:cNvSpPr>
          <p:nvPr/>
        </p:nvSpPr>
        <p:spPr bwMode="auto">
          <a:xfrm>
            <a:off x="3411539" y="4509722"/>
            <a:ext cx="2052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Quadratic</a:t>
            </a:r>
          </a:p>
        </p:txBody>
      </p:sp>
      <p:sp>
        <p:nvSpPr>
          <p:cNvPr id="11403" name="Rectangle 139"/>
          <p:cNvSpPr>
            <a:spLocks noChangeArrowheads="1"/>
          </p:cNvSpPr>
          <p:nvPr/>
        </p:nvSpPr>
        <p:spPr bwMode="auto">
          <a:xfrm>
            <a:off x="1676400" y="4509722"/>
            <a:ext cx="1735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2" name="Rectangle 138"/>
          <p:cNvSpPr>
            <a:spLocks noChangeArrowheads="1"/>
          </p:cNvSpPr>
          <p:nvPr/>
        </p:nvSpPr>
        <p:spPr bwMode="auto">
          <a:xfrm>
            <a:off x="5464176" y="3565159"/>
            <a:ext cx="51276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Increase more rapidly than a liner algorithm. Ex. Merge sort</a:t>
            </a:r>
          </a:p>
        </p:txBody>
      </p:sp>
      <p:sp>
        <p:nvSpPr>
          <p:cNvPr id="11401" name="Rectangle 137"/>
          <p:cNvSpPr>
            <a:spLocks noChangeArrowheads="1"/>
          </p:cNvSpPr>
          <p:nvPr/>
        </p:nvSpPr>
        <p:spPr bwMode="auto">
          <a:xfrm>
            <a:off x="3411539" y="3565159"/>
            <a:ext cx="20526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00" name="Rectangle 136"/>
          <p:cNvSpPr>
            <a:spLocks noChangeArrowheads="1"/>
          </p:cNvSpPr>
          <p:nvPr/>
        </p:nvSpPr>
        <p:spPr bwMode="auto">
          <a:xfrm>
            <a:off x="1676400" y="3565159"/>
            <a:ext cx="17351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O(nlog</a:t>
            </a:r>
            <a:r>
              <a:rPr lang="en-US" altLang="ja-JP" baseline="-25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n)</a:t>
            </a:r>
          </a:p>
        </p:txBody>
      </p:sp>
      <p:sp>
        <p:nvSpPr>
          <p:cNvPr id="11399" name="Rectangle 135"/>
          <p:cNvSpPr>
            <a:spLocks noChangeArrowheads="1"/>
          </p:cNvSpPr>
          <p:nvPr/>
        </p:nvSpPr>
        <p:spPr bwMode="auto">
          <a:xfrm>
            <a:off x="5464176" y="29555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Increase directly with </a:t>
            </a:r>
            <a:r>
              <a:rPr lang="en-US" altLang="ja-JP" dirty="0" smtClean="0">
                <a:latin typeface="Times New Roman" charset="0"/>
                <a:ea typeface="ＭＳ Ｐゴシック" charset="0"/>
              </a:rPr>
              <a:t>size.  Searching an unsorted list or malformed tree.</a:t>
            </a:r>
            <a:endParaRPr lang="en-US" altLang="ja-JP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98" name="Rectangle 134"/>
          <p:cNvSpPr>
            <a:spLocks noChangeArrowheads="1"/>
          </p:cNvSpPr>
          <p:nvPr/>
        </p:nvSpPr>
        <p:spPr bwMode="auto">
          <a:xfrm>
            <a:off x="3411539" y="29555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Linear</a:t>
            </a:r>
          </a:p>
        </p:txBody>
      </p:sp>
      <p:sp>
        <p:nvSpPr>
          <p:cNvPr id="11397" name="Rectangle 133"/>
          <p:cNvSpPr>
            <a:spLocks noChangeArrowheads="1"/>
          </p:cNvSpPr>
          <p:nvPr/>
        </p:nvSpPr>
        <p:spPr bwMode="auto">
          <a:xfrm>
            <a:off x="1676400" y="29555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O(n)</a:t>
            </a:r>
          </a:p>
        </p:txBody>
      </p:sp>
      <p:sp>
        <p:nvSpPr>
          <p:cNvPr id="11396" name="Rectangle 132"/>
          <p:cNvSpPr>
            <a:spLocks noChangeArrowheads="1"/>
          </p:cNvSpPr>
          <p:nvPr/>
        </p:nvSpPr>
        <p:spPr bwMode="auto">
          <a:xfrm>
            <a:off x="5464176" y="1964958"/>
            <a:ext cx="51276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Increase slowly as size increases. Ex. Binary search</a:t>
            </a:r>
          </a:p>
        </p:txBody>
      </p:sp>
      <p:sp>
        <p:nvSpPr>
          <p:cNvPr id="11395" name="Rectangle 131"/>
          <p:cNvSpPr>
            <a:spLocks noChangeArrowheads="1"/>
          </p:cNvSpPr>
          <p:nvPr/>
        </p:nvSpPr>
        <p:spPr bwMode="auto">
          <a:xfrm>
            <a:off x="3411539" y="1964958"/>
            <a:ext cx="20526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Logarithmic</a:t>
            </a:r>
          </a:p>
        </p:txBody>
      </p:sp>
      <p:sp>
        <p:nvSpPr>
          <p:cNvPr id="11394" name="Rectangle 130"/>
          <p:cNvSpPr>
            <a:spLocks noChangeArrowheads="1"/>
          </p:cNvSpPr>
          <p:nvPr/>
        </p:nvSpPr>
        <p:spPr bwMode="auto">
          <a:xfrm>
            <a:off x="1676400" y="1964958"/>
            <a:ext cx="17351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O(log</a:t>
            </a:r>
            <a:r>
              <a:rPr lang="en-US" altLang="ja-JP" baseline="-25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n)</a:t>
            </a:r>
          </a:p>
        </p:txBody>
      </p:sp>
      <p:sp>
        <p:nvSpPr>
          <p:cNvPr id="11393" name="Rectangle 129"/>
          <p:cNvSpPr>
            <a:spLocks noChangeArrowheads="1"/>
          </p:cNvSpPr>
          <p:nvPr/>
        </p:nvSpPr>
        <p:spPr bwMode="auto">
          <a:xfrm>
            <a:off x="5464176" y="13553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Independent of problem size</a:t>
            </a:r>
          </a:p>
        </p:txBody>
      </p:sp>
      <p:sp>
        <p:nvSpPr>
          <p:cNvPr id="11392" name="Rectangle 128"/>
          <p:cNvSpPr>
            <a:spLocks noChangeArrowheads="1"/>
          </p:cNvSpPr>
          <p:nvPr/>
        </p:nvSpPr>
        <p:spPr bwMode="auto">
          <a:xfrm>
            <a:off x="3411539" y="13553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Constant</a:t>
            </a:r>
          </a:p>
        </p:txBody>
      </p:sp>
      <p:sp>
        <p:nvSpPr>
          <p:cNvPr id="11391" name="Rectangle 127"/>
          <p:cNvSpPr>
            <a:spLocks noChangeArrowheads="1"/>
          </p:cNvSpPr>
          <p:nvPr/>
        </p:nvSpPr>
        <p:spPr bwMode="auto">
          <a:xfrm>
            <a:off x="1676400" y="13553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O(1)</a:t>
            </a:r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1676400" y="1355357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3" name="Line 149"/>
          <p:cNvSpPr>
            <a:spLocks noChangeShapeType="1"/>
          </p:cNvSpPr>
          <p:nvPr/>
        </p:nvSpPr>
        <p:spPr bwMode="auto">
          <a:xfrm>
            <a:off x="1676400" y="19649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4" name="Line 150"/>
          <p:cNvSpPr>
            <a:spLocks noChangeShapeType="1"/>
          </p:cNvSpPr>
          <p:nvPr/>
        </p:nvSpPr>
        <p:spPr bwMode="auto">
          <a:xfrm>
            <a:off x="1676400" y="29555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5" name="Line 151"/>
          <p:cNvSpPr>
            <a:spLocks noChangeShapeType="1"/>
          </p:cNvSpPr>
          <p:nvPr/>
        </p:nvSpPr>
        <p:spPr bwMode="auto">
          <a:xfrm>
            <a:off x="1676400" y="35651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6" name="Line 152"/>
          <p:cNvSpPr>
            <a:spLocks noChangeShapeType="1"/>
          </p:cNvSpPr>
          <p:nvPr/>
        </p:nvSpPr>
        <p:spPr bwMode="auto">
          <a:xfrm>
            <a:off x="1676400" y="4509721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7" name="Line 153"/>
          <p:cNvSpPr>
            <a:spLocks noChangeShapeType="1"/>
          </p:cNvSpPr>
          <p:nvPr/>
        </p:nvSpPr>
        <p:spPr bwMode="auto">
          <a:xfrm>
            <a:off x="1676400" y="50891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8" name="Line 154"/>
          <p:cNvSpPr>
            <a:spLocks noChangeShapeType="1"/>
          </p:cNvSpPr>
          <p:nvPr/>
        </p:nvSpPr>
        <p:spPr bwMode="auto">
          <a:xfrm>
            <a:off x="1676400" y="550388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9" name="Line 155"/>
          <p:cNvSpPr>
            <a:spLocks noChangeShapeType="1"/>
          </p:cNvSpPr>
          <p:nvPr/>
        </p:nvSpPr>
        <p:spPr bwMode="auto">
          <a:xfrm>
            <a:off x="1676400" y="6232158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0" name="Line 156"/>
          <p:cNvSpPr>
            <a:spLocks noChangeShapeType="1"/>
          </p:cNvSpPr>
          <p:nvPr/>
        </p:nvSpPr>
        <p:spPr bwMode="auto">
          <a:xfrm>
            <a:off x="1676399" y="1355357"/>
            <a:ext cx="1" cy="4876801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1" name="Line 157"/>
          <p:cNvSpPr>
            <a:spLocks noChangeShapeType="1"/>
          </p:cNvSpPr>
          <p:nvPr/>
        </p:nvSpPr>
        <p:spPr bwMode="auto">
          <a:xfrm>
            <a:off x="3411538" y="1355358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2" name="Line 158"/>
          <p:cNvSpPr>
            <a:spLocks noChangeShapeType="1"/>
          </p:cNvSpPr>
          <p:nvPr/>
        </p:nvSpPr>
        <p:spPr bwMode="auto">
          <a:xfrm>
            <a:off x="5464175" y="1355358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3" name="Line 159"/>
          <p:cNvSpPr>
            <a:spLocks noChangeShapeType="1"/>
          </p:cNvSpPr>
          <p:nvPr/>
        </p:nvSpPr>
        <p:spPr bwMode="auto">
          <a:xfrm>
            <a:off x="10591800" y="1355358"/>
            <a:ext cx="0" cy="4876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500688"/>
            <a:ext cx="7848600" cy="836612"/>
          </a:xfrm>
        </p:spPr>
        <p:txBody>
          <a:bodyPr/>
          <a:lstStyle/>
          <a:p>
            <a:r>
              <a:rPr lang="en-US" altLang="en-US" smtClean="0"/>
              <a:t>FIGURE 10-3 A comparison of growth-rate functions: </a:t>
            </a:r>
            <a:br>
              <a:rPr lang="en-US" altLang="en-US" smtClean="0"/>
            </a:br>
            <a:r>
              <a:rPr lang="en-US" altLang="en-US" smtClean="0"/>
              <a:t>(a) in tabular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796852" y="6459785"/>
            <a:ext cx="6415631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/>
          <a:stretch>
            <a:fillRect/>
          </a:stretch>
        </p:blipFill>
        <p:spPr bwMode="auto">
          <a:xfrm>
            <a:off x="1097280" y="2052794"/>
            <a:ext cx="748347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9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507698" y="6459785"/>
            <a:ext cx="770478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41" y="1981994"/>
            <a:ext cx="5867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13551</TotalTime>
  <Words>1231</Words>
  <Application>Microsoft Office PowerPoint</Application>
  <PresentationFormat>Widescreen</PresentationFormat>
  <Paragraphs>286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Calibri Light</vt:lpstr>
      <vt:lpstr>Consolas</vt:lpstr>
      <vt:lpstr>Courier New</vt:lpstr>
      <vt:lpstr>Symbol</vt:lpstr>
      <vt:lpstr>Times New Roman</vt:lpstr>
      <vt:lpstr>Retrospect</vt:lpstr>
      <vt:lpstr>CSS 342</vt:lpstr>
      <vt:lpstr>Agenda</vt:lpstr>
      <vt:lpstr>Algorithm Efficiency</vt:lpstr>
      <vt:lpstr>Analysis and Big O Notation</vt:lpstr>
      <vt:lpstr>Proving an algorithm / code snippet is O( f(n) )</vt:lpstr>
      <vt:lpstr>BigO: pop quiz</vt:lpstr>
      <vt:lpstr>Intuitive interpretation of growth-rate functions</vt:lpstr>
      <vt:lpstr>Analysis and Big O Notation</vt:lpstr>
      <vt:lpstr>Analysis and Big O Notation</vt:lpstr>
      <vt:lpstr>Empirical Overview of Efficiency*</vt:lpstr>
      <vt:lpstr>Big O Simplifications</vt:lpstr>
      <vt:lpstr>Worst, Best, and Average-case Analysis</vt:lpstr>
      <vt:lpstr>Efficiency of Sequential Search</vt:lpstr>
      <vt:lpstr>Lab4</vt:lpstr>
      <vt:lpstr>Complexity of Binary Search</vt:lpstr>
      <vt:lpstr>PowerPoint Presentation</vt:lpstr>
      <vt:lpstr>Big-O complexity.  Lab3</vt:lpstr>
      <vt:lpstr>Minimum Element in an Array</vt:lpstr>
      <vt:lpstr>Closest Points in the Plane</vt:lpstr>
      <vt:lpstr>nlogn solution</vt:lpstr>
      <vt:lpstr>Nlogn solution</vt:lpstr>
      <vt:lpstr>Computer Scientist of the week (very difficult…. possibly NP-Complete)</vt:lpstr>
      <vt:lpstr>Intractable, Unsolvable, and NP problems</vt:lpstr>
      <vt:lpstr>More BigO?</vt:lpstr>
      <vt:lpstr>Midterm</vt:lpstr>
      <vt:lpstr>Grades Review</vt:lpstr>
      <vt:lpstr>Midterm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309</cp:revision>
  <dcterms:created xsi:type="dcterms:W3CDTF">2014-09-04T12:46:47Z</dcterms:created>
  <dcterms:modified xsi:type="dcterms:W3CDTF">2016-12-18T20:27:27Z</dcterms:modified>
</cp:coreProperties>
</file>