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3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518" r:id="rId18"/>
    <p:sldId id="497" r:id="rId19"/>
    <p:sldId id="498" r:id="rId20"/>
    <p:sldId id="499" r:id="rId21"/>
    <p:sldId id="500" r:id="rId22"/>
    <p:sldId id="501" r:id="rId23"/>
    <p:sldId id="502" r:id="rId24"/>
    <p:sldId id="503" r:id="rId25"/>
    <p:sldId id="504" r:id="rId26"/>
    <p:sldId id="505" r:id="rId27"/>
    <p:sldId id="520" r:id="rId28"/>
    <p:sldId id="506" r:id="rId29"/>
    <p:sldId id="507" r:id="rId30"/>
    <p:sldId id="508" r:id="rId31"/>
    <p:sldId id="509" r:id="rId32"/>
    <p:sldId id="510" r:id="rId33"/>
    <p:sldId id="519" r:id="rId34"/>
    <p:sldId id="517" r:id="rId35"/>
    <p:sldId id="514" r:id="rId36"/>
    <p:sldId id="515" r:id="rId37"/>
    <p:sldId id="516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CSS342: Algorithm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A69D9-F3C9-4C11-8797-DD07F8504B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117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erge_sort#mediaviewer/File:Merge-sort-example-300px.gi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Quicksort#mediaviewer/File:Sorting_quicksort_anim.gi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washington.edu/css342/dimpsey/VSUnitTest.pd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sertion_sort#mediaviewer/File:Insertion-sort-example-300px.gif" TargetMode="External"/><Relationship Id="rId2" Type="http://schemas.openxmlformats.org/officeDocument/2006/relationships/hyperlink" Target="http://en.wikipedia.org/wiki/Bubble_sort#mediaviewer/File:Bubble-sort-example-300px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14. 11/17/2016.</a:t>
            </a:r>
          </a:p>
          <a:p>
            <a:r>
              <a:rPr lang="en-US" dirty="0" smtClean="0"/>
              <a:t>CARRANO CHAPT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911" y="-1"/>
            <a:ext cx="900908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Merge(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&amp;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 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+ 1;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[size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first1 = 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last1 = 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mid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first2 = 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mid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+ 1;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last2 = 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index = 0;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while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((first1 &lt;= last1) &amp;&amp; (first2 &lt;= last2))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[first1] &lt;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[first2])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[first1];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first1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[first2];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first2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52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780" y="215925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(first1 &lt;= last1)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[first1];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first1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(first2 &lt;= last2)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[first2];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first2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(index = 0; index &lt; size; index++)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[index];</a:t>
            </a: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1707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937084"/>
            <a:ext cx="3429000" cy="3905250"/>
          </a:xfrm>
        </p:spPr>
      </p:pic>
      <p:sp>
        <p:nvSpPr>
          <p:cNvPr id="8" name="TextBox 7"/>
          <p:cNvSpPr txBox="1"/>
          <p:nvPr/>
        </p:nvSpPr>
        <p:spPr>
          <a:xfrm>
            <a:off x="4812633" y="1937084"/>
            <a:ext cx="64553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John Von Neumann!</a:t>
            </a:r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005137" y="2759243"/>
            <a:ext cx="62628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Innovations in Set theory, Geometry, Quantum Mechanics, Economics,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Founded Game Theory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Monte Carlo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EDVAC:  data and program both in same address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ENIAC: First computer to use a stored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Von Neumann Architecture!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Manhattan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MAD: Mutually Assured Destruction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Merge Sort Algorithm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7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34712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err="1" smtClean="0"/>
              <a:t>MergeSort</a:t>
            </a:r>
            <a:r>
              <a:rPr lang="en-US" altLang="ja-JP" dirty="0" smtClean="0"/>
              <a:t>: successive merges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3352800" y="19812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38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3962399" y="1981200"/>
            <a:ext cx="457199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16</a:t>
            </a: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6858000" y="1981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17</a:t>
            </a:r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6248400" y="1981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12</a:t>
            </a:r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5410200" y="1981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39</a:t>
            </a:r>
          </a:p>
        </p:txBody>
      </p:sp>
      <p:sp>
        <p:nvSpPr>
          <p:cNvPr id="20490" name="Rectangle 8"/>
          <p:cNvSpPr>
            <a:spLocks noChangeArrowheads="1"/>
          </p:cNvSpPr>
          <p:nvPr/>
        </p:nvSpPr>
        <p:spPr bwMode="auto">
          <a:xfrm>
            <a:off x="4800600" y="1981200"/>
            <a:ext cx="457198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27</a:t>
            </a:r>
          </a:p>
        </p:txBody>
      </p:sp>
      <p:sp>
        <p:nvSpPr>
          <p:cNvPr id="20491" name="Rectangle 9"/>
          <p:cNvSpPr>
            <a:spLocks noChangeArrowheads="1"/>
          </p:cNvSpPr>
          <p:nvPr/>
        </p:nvSpPr>
        <p:spPr bwMode="auto">
          <a:xfrm>
            <a:off x="7696200" y="1981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24</a:t>
            </a:r>
          </a:p>
        </p:txBody>
      </p:sp>
      <p:sp>
        <p:nvSpPr>
          <p:cNvPr id="20492" name="Rectangle 10"/>
          <p:cNvSpPr>
            <a:spLocks noChangeArrowheads="1"/>
          </p:cNvSpPr>
          <p:nvPr/>
        </p:nvSpPr>
        <p:spPr bwMode="auto">
          <a:xfrm>
            <a:off x="8305800" y="1981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5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05200" y="2362200"/>
            <a:ext cx="685800" cy="914400"/>
            <a:chOff x="1248" y="1488"/>
            <a:chExt cx="432" cy="576"/>
          </a:xfrm>
        </p:grpSpPr>
        <p:sp>
          <p:nvSpPr>
            <p:cNvPr id="20566" name="Rectangle 12"/>
            <p:cNvSpPr>
              <a:spLocks noChangeArrowheads="1"/>
            </p:cNvSpPr>
            <p:nvPr/>
          </p:nvSpPr>
          <p:spPr bwMode="auto">
            <a:xfrm>
              <a:off x="1440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38</a:t>
              </a:r>
            </a:p>
          </p:txBody>
        </p:sp>
        <p:sp>
          <p:nvSpPr>
            <p:cNvPr id="20567" name="Line 13"/>
            <p:cNvSpPr>
              <a:spLocks noChangeShapeType="1"/>
            </p:cNvSpPr>
            <p:nvPr/>
          </p:nvSpPr>
          <p:spPr bwMode="auto">
            <a:xfrm>
              <a:off x="1248" y="1488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429000" y="2362200"/>
            <a:ext cx="685800" cy="914400"/>
            <a:chOff x="1200" y="1488"/>
            <a:chExt cx="432" cy="576"/>
          </a:xfrm>
        </p:grpSpPr>
        <p:sp>
          <p:nvSpPr>
            <p:cNvPr id="20564" name="Rectangle 15"/>
            <p:cNvSpPr>
              <a:spLocks noChangeArrowheads="1"/>
            </p:cNvSpPr>
            <p:nvPr/>
          </p:nvSpPr>
          <p:spPr bwMode="auto">
            <a:xfrm>
              <a:off x="1200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16</a:t>
              </a:r>
            </a:p>
          </p:txBody>
        </p:sp>
        <p:sp>
          <p:nvSpPr>
            <p:cNvPr id="20565" name="Line 16"/>
            <p:cNvSpPr>
              <a:spLocks noChangeShapeType="1"/>
            </p:cNvSpPr>
            <p:nvPr/>
          </p:nvSpPr>
          <p:spPr bwMode="auto">
            <a:xfrm flipH="1">
              <a:off x="1296" y="1488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876800" y="2362200"/>
            <a:ext cx="381000" cy="914400"/>
            <a:chOff x="2112" y="1488"/>
            <a:chExt cx="240" cy="576"/>
          </a:xfrm>
        </p:grpSpPr>
        <p:sp>
          <p:nvSpPr>
            <p:cNvPr id="20562" name="Rectangle 18"/>
            <p:cNvSpPr>
              <a:spLocks noChangeArrowheads="1"/>
            </p:cNvSpPr>
            <p:nvPr/>
          </p:nvSpPr>
          <p:spPr bwMode="auto">
            <a:xfrm>
              <a:off x="2112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27</a:t>
              </a:r>
            </a:p>
          </p:txBody>
        </p:sp>
        <p:sp>
          <p:nvSpPr>
            <p:cNvPr id="20563" name="Line 19"/>
            <p:cNvSpPr>
              <a:spLocks noChangeShapeType="1"/>
            </p:cNvSpPr>
            <p:nvPr/>
          </p:nvSpPr>
          <p:spPr bwMode="auto">
            <a:xfrm>
              <a:off x="2160" y="1488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257800" y="2362200"/>
            <a:ext cx="381000" cy="914400"/>
            <a:chOff x="2352" y="1488"/>
            <a:chExt cx="240" cy="576"/>
          </a:xfrm>
        </p:grpSpPr>
        <p:sp>
          <p:nvSpPr>
            <p:cNvPr id="20560" name="Rectangle 21"/>
            <p:cNvSpPr>
              <a:spLocks noChangeArrowheads="1"/>
            </p:cNvSpPr>
            <p:nvPr/>
          </p:nvSpPr>
          <p:spPr bwMode="auto">
            <a:xfrm>
              <a:off x="2352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39</a:t>
              </a:r>
            </a:p>
          </p:txBody>
        </p:sp>
        <p:sp>
          <p:nvSpPr>
            <p:cNvPr id="20561" name="Line 22"/>
            <p:cNvSpPr>
              <a:spLocks noChangeShapeType="1"/>
            </p:cNvSpPr>
            <p:nvPr/>
          </p:nvSpPr>
          <p:spPr bwMode="auto">
            <a:xfrm flipH="1">
              <a:off x="2496" y="1488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324600" y="2362200"/>
            <a:ext cx="381000" cy="914400"/>
            <a:chOff x="3024" y="1488"/>
            <a:chExt cx="240" cy="576"/>
          </a:xfrm>
        </p:grpSpPr>
        <p:sp>
          <p:nvSpPr>
            <p:cNvPr id="20558" name="Rectangle 24"/>
            <p:cNvSpPr>
              <a:spLocks noChangeArrowheads="1"/>
            </p:cNvSpPr>
            <p:nvPr/>
          </p:nvSpPr>
          <p:spPr bwMode="auto">
            <a:xfrm>
              <a:off x="302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12</a:t>
              </a:r>
            </a:p>
          </p:txBody>
        </p:sp>
        <p:sp>
          <p:nvSpPr>
            <p:cNvPr id="20559" name="Line 25"/>
            <p:cNvSpPr>
              <a:spLocks noChangeShapeType="1"/>
            </p:cNvSpPr>
            <p:nvPr/>
          </p:nvSpPr>
          <p:spPr bwMode="auto">
            <a:xfrm>
              <a:off x="3072" y="1488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6705600" y="2362200"/>
            <a:ext cx="381000" cy="914400"/>
            <a:chOff x="3264" y="1488"/>
            <a:chExt cx="240" cy="576"/>
          </a:xfrm>
        </p:grpSpPr>
        <p:sp>
          <p:nvSpPr>
            <p:cNvPr id="20556" name="Rectangle 27"/>
            <p:cNvSpPr>
              <a:spLocks noChangeArrowheads="1"/>
            </p:cNvSpPr>
            <p:nvPr/>
          </p:nvSpPr>
          <p:spPr bwMode="auto">
            <a:xfrm>
              <a:off x="326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17</a:t>
              </a:r>
            </a:p>
          </p:txBody>
        </p:sp>
        <p:sp>
          <p:nvSpPr>
            <p:cNvPr id="20557" name="Line 28"/>
            <p:cNvSpPr>
              <a:spLocks noChangeShapeType="1"/>
            </p:cNvSpPr>
            <p:nvPr/>
          </p:nvSpPr>
          <p:spPr bwMode="auto">
            <a:xfrm flipH="1">
              <a:off x="3408" y="1488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7848600" y="2362200"/>
            <a:ext cx="685800" cy="914400"/>
            <a:chOff x="3984" y="1488"/>
            <a:chExt cx="432" cy="576"/>
          </a:xfrm>
        </p:grpSpPr>
        <p:sp>
          <p:nvSpPr>
            <p:cNvPr id="20554" name="Rectangle 30"/>
            <p:cNvSpPr>
              <a:spLocks noChangeArrowheads="1"/>
            </p:cNvSpPr>
            <p:nvPr/>
          </p:nvSpPr>
          <p:spPr bwMode="auto">
            <a:xfrm>
              <a:off x="417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24</a:t>
              </a:r>
            </a:p>
          </p:txBody>
        </p:sp>
        <p:sp>
          <p:nvSpPr>
            <p:cNvPr id="20555" name="Line 31"/>
            <p:cNvSpPr>
              <a:spLocks noChangeShapeType="1"/>
            </p:cNvSpPr>
            <p:nvPr/>
          </p:nvSpPr>
          <p:spPr bwMode="auto">
            <a:xfrm>
              <a:off x="3984" y="1488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7772400" y="2362200"/>
            <a:ext cx="762000" cy="914400"/>
            <a:chOff x="3936" y="1488"/>
            <a:chExt cx="480" cy="576"/>
          </a:xfrm>
        </p:grpSpPr>
        <p:sp>
          <p:nvSpPr>
            <p:cNvPr id="20552" name="Rectangle 33"/>
            <p:cNvSpPr>
              <a:spLocks noChangeArrowheads="1"/>
            </p:cNvSpPr>
            <p:nvPr/>
          </p:nvSpPr>
          <p:spPr bwMode="auto">
            <a:xfrm>
              <a:off x="393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5</a:t>
              </a:r>
            </a:p>
          </p:txBody>
        </p:sp>
        <p:sp>
          <p:nvSpPr>
            <p:cNvPr id="20553" name="Line 34"/>
            <p:cNvSpPr>
              <a:spLocks noChangeShapeType="1"/>
            </p:cNvSpPr>
            <p:nvPr/>
          </p:nvSpPr>
          <p:spPr bwMode="auto">
            <a:xfrm flipH="1">
              <a:off x="4032" y="148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3657600" y="3276600"/>
            <a:ext cx="609600" cy="990600"/>
            <a:chOff x="1344" y="2064"/>
            <a:chExt cx="384" cy="624"/>
          </a:xfrm>
        </p:grpSpPr>
        <p:sp>
          <p:nvSpPr>
            <p:cNvPr id="20550" name="Rectangle 36"/>
            <p:cNvSpPr>
              <a:spLocks noChangeArrowheads="1"/>
            </p:cNvSpPr>
            <p:nvPr/>
          </p:nvSpPr>
          <p:spPr bwMode="auto">
            <a:xfrm>
              <a:off x="1440" y="2448"/>
              <a:ext cx="28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16</a:t>
              </a:r>
            </a:p>
          </p:txBody>
        </p:sp>
        <p:sp>
          <p:nvSpPr>
            <p:cNvPr id="20551" name="Line 37"/>
            <p:cNvSpPr>
              <a:spLocks noChangeShapeType="1"/>
            </p:cNvSpPr>
            <p:nvPr/>
          </p:nvSpPr>
          <p:spPr bwMode="auto">
            <a:xfrm>
              <a:off x="1344" y="2064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4038600" y="3276600"/>
            <a:ext cx="914400" cy="990600"/>
            <a:chOff x="1584" y="2064"/>
            <a:chExt cx="576" cy="624"/>
          </a:xfrm>
        </p:grpSpPr>
        <p:sp>
          <p:nvSpPr>
            <p:cNvPr id="20548" name="Rectangle 39"/>
            <p:cNvSpPr>
              <a:spLocks noChangeArrowheads="1"/>
            </p:cNvSpPr>
            <p:nvPr/>
          </p:nvSpPr>
          <p:spPr bwMode="auto">
            <a:xfrm>
              <a:off x="1920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38</a:t>
              </a:r>
            </a:p>
          </p:txBody>
        </p:sp>
        <p:sp>
          <p:nvSpPr>
            <p:cNvPr id="20549" name="Line 40"/>
            <p:cNvSpPr>
              <a:spLocks noChangeShapeType="1"/>
            </p:cNvSpPr>
            <p:nvPr/>
          </p:nvSpPr>
          <p:spPr bwMode="auto">
            <a:xfrm>
              <a:off x="1584" y="2064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4191000" y="3276600"/>
            <a:ext cx="838200" cy="990600"/>
            <a:chOff x="1680" y="2064"/>
            <a:chExt cx="528" cy="624"/>
          </a:xfrm>
        </p:grpSpPr>
        <p:sp>
          <p:nvSpPr>
            <p:cNvPr id="20546" name="Rectangle 42"/>
            <p:cNvSpPr>
              <a:spLocks noChangeArrowheads="1"/>
            </p:cNvSpPr>
            <p:nvPr/>
          </p:nvSpPr>
          <p:spPr bwMode="auto">
            <a:xfrm>
              <a:off x="1680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27</a:t>
              </a:r>
            </a:p>
          </p:txBody>
        </p:sp>
        <p:sp>
          <p:nvSpPr>
            <p:cNvPr id="20547" name="Line 43"/>
            <p:cNvSpPr>
              <a:spLocks noChangeShapeType="1"/>
            </p:cNvSpPr>
            <p:nvPr/>
          </p:nvSpPr>
          <p:spPr bwMode="auto">
            <a:xfrm flipH="1">
              <a:off x="1776" y="2064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4953000" y="3276600"/>
            <a:ext cx="457200" cy="990600"/>
            <a:chOff x="2160" y="2064"/>
            <a:chExt cx="288" cy="624"/>
          </a:xfrm>
        </p:grpSpPr>
        <p:sp>
          <p:nvSpPr>
            <p:cNvPr id="20544" name="Rectangle 45"/>
            <p:cNvSpPr>
              <a:spLocks noChangeArrowheads="1"/>
            </p:cNvSpPr>
            <p:nvPr/>
          </p:nvSpPr>
          <p:spPr bwMode="auto">
            <a:xfrm>
              <a:off x="2160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39</a:t>
              </a:r>
            </a:p>
          </p:txBody>
        </p:sp>
        <p:sp>
          <p:nvSpPr>
            <p:cNvPr id="20545" name="Line 46"/>
            <p:cNvSpPr>
              <a:spLocks noChangeShapeType="1"/>
            </p:cNvSpPr>
            <p:nvPr/>
          </p:nvSpPr>
          <p:spPr bwMode="auto">
            <a:xfrm flipH="1">
              <a:off x="2256" y="2064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6705600" y="3276600"/>
            <a:ext cx="1219200" cy="990600"/>
            <a:chOff x="3264" y="2064"/>
            <a:chExt cx="768" cy="624"/>
          </a:xfrm>
        </p:grpSpPr>
        <p:sp>
          <p:nvSpPr>
            <p:cNvPr id="20542" name="Rectangle 48"/>
            <p:cNvSpPr>
              <a:spLocks noChangeArrowheads="1"/>
            </p:cNvSpPr>
            <p:nvPr/>
          </p:nvSpPr>
          <p:spPr bwMode="auto">
            <a:xfrm>
              <a:off x="3264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5</a:t>
              </a:r>
            </a:p>
          </p:txBody>
        </p:sp>
        <p:sp>
          <p:nvSpPr>
            <p:cNvPr id="20543" name="Line 49"/>
            <p:cNvSpPr>
              <a:spLocks noChangeShapeType="1"/>
            </p:cNvSpPr>
            <p:nvPr/>
          </p:nvSpPr>
          <p:spPr bwMode="auto">
            <a:xfrm flipH="1">
              <a:off x="3408" y="2064"/>
              <a:ext cx="62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50"/>
          <p:cNvGrpSpPr>
            <a:grpSpLocks/>
          </p:cNvGrpSpPr>
          <p:nvPr/>
        </p:nvGrpSpPr>
        <p:grpSpPr bwMode="auto">
          <a:xfrm>
            <a:off x="6553200" y="3276600"/>
            <a:ext cx="914400" cy="990600"/>
            <a:chOff x="3168" y="2064"/>
            <a:chExt cx="576" cy="624"/>
          </a:xfrm>
        </p:grpSpPr>
        <p:sp>
          <p:nvSpPr>
            <p:cNvPr id="20540" name="Rectangle 51"/>
            <p:cNvSpPr>
              <a:spLocks noChangeArrowheads="1"/>
            </p:cNvSpPr>
            <p:nvPr/>
          </p:nvSpPr>
          <p:spPr bwMode="auto">
            <a:xfrm>
              <a:off x="3504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 smtClean="0"/>
                <a:t>12</a:t>
              </a:r>
              <a:endParaRPr lang="en-US" altLang="en-US" sz="2400" dirty="0"/>
            </a:p>
          </p:txBody>
        </p:sp>
        <p:sp>
          <p:nvSpPr>
            <p:cNvPr id="20541" name="Line 52"/>
            <p:cNvSpPr>
              <a:spLocks noChangeShapeType="1"/>
            </p:cNvSpPr>
            <p:nvPr/>
          </p:nvSpPr>
          <p:spPr bwMode="auto">
            <a:xfrm>
              <a:off x="3168" y="2064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53"/>
          <p:cNvGrpSpPr>
            <a:grpSpLocks/>
          </p:cNvGrpSpPr>
          <p:nvPr/>
        </p:nvGrpSpPr>
        <p:grpSpPr bwMode="auto">
          <a:xfrm>
            <a:off x="7848600" y="3276600"/>
            <a:ext cx="457200" cy="990600"/>
            <a:chOff x="3984" y="2064"/>
            <a:chExt cx="288" cy="624"/>
          </a:xfrm>
        </p:grpSpPr>
        <p:sp>
          <p:nvSpPr>
            <p:cNvPr id="20538" name="Rectangle 54"/>
            <p:cNvSpPr>
              <a:spLocks noChangeArrowheads="1"/>
            </p:cNvSpPr>
            <p:nvPr/>
          </p:nvSpPr>
          <p:spPr bwMode="auto">
            <a:xfrm>
              <a:off x="3984" y="2448"/>
              <a:ext cx="28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24</a:t>
              </a:r>
            </a:p>
          </p:txBody>
        </p:sp>
        <p:sp>
          <p:nvSpPr>
            <p:cNvPr id="20539" name="Line 55"/>
            <p:cNvSpPr>
              <a:spLocks noChangeShapeType="1"/>
            </p:cNvSpPr>
            <p:nvPr/>
          </p:nvSpPr>
          <p:spPr bwMode="auto">
            <a:xfrm flipH="1">
              <a:off x="4080" y="2064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56"/>
          <p:cNvGrpSpPr>
            <a:grpSpLocks/>
          </p:cNvGrpSpPr>
          <p:nvPr/>
        </p:nvGrpSpPr>
        <p:grpSpPr bwMode="auto">
          <a:xfrm>
            <a:off x="6934200" y="3276600"/>
            <a:ext cx="914400" cy="990600"/>
            <a:chOff x="3408" y="2064"/>
            <a:chExt cx="576" cy="624"/>
          </a:xfrm>
        </p:grpSpPr>
        <p:sp>
          <p:nvSpPr>
            <p:cNvPr id="20536" name="Rectangle 57"/>
            <p:cNvSpPr>
              <a:spLocks noChangeArrowheads="1"/>
            </p:cNvSpPr>
            <p:nvPr/>
          </p:nvSpPr>
          <p:spPr bwMode="auto">
            <a:xfrm>
              <a:off x="3744" y="24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17</a:t>
              </a:r>
            </a:p>
          </p:txBody>
        </p:sp>
        <p:sp>
          <p:nvSpPr>
            <p:cNvPr id="20537" name="Line 58"/>
            <p:cNvSpPr>
              <a:spLocks noChangeShapeType="1"/>
            </p:cNvSpPr>
            <p:nvPr/>
          </p:nvSpPr>
          <p:spPr bwMode="auto">
            <a:xfrm>
              <a:off x="3408" y="2064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59"/>
          <p:cNvGrpSpPr>
            <a:grpSpLocks/>
          </p:cNvGrpSpPr>
          <p:nvPr/>
        </p:nvGrpSpPr>
        <p:grpSpPr bwMode="auto">
          <a:xfrm>
            <a:off x="4495800" y="4267200"/>
            <a:ext cx="2362200" cy="1066800"/>
            <a:chOff x="1872" y="2688"/>
            <a:chExt cx="1488" cy="672"/>
          </a:xfrm>
        </p:grpSpPr>
        <p:sp>
          <p:nvSpPr>
            <p:cNvPr id="20534" name="Rectangle 60"/>
            <p:cNvSpPr>
              <a:spLocks noChangeArrowheads="1"/>
            </p:cNvSpPr>
            <p:nvPr/>
          </p:nvSpPr>
          <p:spPr bwMode="auto">
            <a:xfrm>
              <a:off x="187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5</a:t>
              </a:r>
            </a:p>
          </p:txBody>
        </p:sp>
        <p:sp>
          <p:nvSpPr>
            <p:cNvPr id="20535" name="Line 61"/>
            <p:cNvSpPr>
              <a:spLocks noChangeShapeType="1"/>
            </p:cNvSpPr>
            <p:nvPr/>
          </p:nvSpPr>
          <p:spPr bwMode="auto">
            <a:xfrm flipH="1">
              <a:off x="1968" y="2688"/>
              <a:ext cx="13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62"/>
          <p:cNvGrpSpPr>
            <a:grpSpLocks/>
          </p:cNvGrpSpPr>
          <p:nvPr/>
        </p:nvGrpSpPr>
        <p:grpSpPr bwMode="auto">
          <a:xfrm>
            <a:off x="4876800" y="4267200"/>
            <a:ext cx="2362200" cy="1066800"/>
            <a:chOff x="2112" y="2688"/>
            <a:chExt cx="1488" cy="672"/>
          </a:xfrm>
        </p:grpSpPr>
        <p:sp>
          <p:nvSpPr>
            <p:cNvPr id="20532" name="Rectangle 63"/>
            <p:cNvSpPr>
              <a:spLocks noChangeArrowheads="1"/>
            </p:cNvSpPr>
            <p:nvPr/>
          </p:nvSpPr>
          <p:spPr bwMode="auto">
            <a:xfrm>
              <a:off x="211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12</a:t>
              </a:r>
            </a:p>
          </p:txBody>
        </p:sp>
        <p:sp>
          <p:nvSpPr>
            <p:cNvPr id="20533" name="Line 64"/>
            <p:cNvSpPr>
              <a:spLocks noChangeShapeType="1"/>
            </p:cNvSpPr>
            <p:nvPr/>
          </p:nvSpPr>
          <p:spPr bwMode="auto">
            <a:xfrm flipH="1">
              <a:off x="2256" y="2688"/>
              <a:ext cx="13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65"/>
          <p:cNvGrpSpPr>
            <a:grpSpLocks/>
          </p:cNvGrpSpPr>
          <p:nvPr/>
        </p:nvGrpSpPr>
        <p:grpSpPr bwMode="auto">
          <a:xfrm>
            <a:off x="4038600" y="4267200"/>
            <a:ext cx="1600200" cy="1066800"/>
            <a:chOff x="1584" y="2688"/>
            <a:chExt cx="1008" cy="672"/>
          </a:xfrm>
        </p:grpSpPr>
        <p:sp>
          <p:nvSpPr>
            <p:cNvPr id="20530" name="Rectangle 66"/>
            <p:cNvSpPr>
              <a:spLocks noChangeArrowheads="1"/>
            </p:cNvSpPr>
            <p:nvPr/>
          </p:nvSpPr>
          <p:spPr bwMode="auto">
            <a:xfrm>
              <a:off x="235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16</a:t>
              </a:r>
            </a:p>
          </p:txBody>
        </p:sp>
        <p:sp>
          <p:nvSpPr>
            <p:cNvPr id="20531" name="Line 67"/>
            <p:cNvSpPr>
              <a:spLocks noChangeShapeType="1"/>
            </p:cNvSpPr>
            <p:nvPr/>
          </p:nvSpPr>
          <p:spPr bwMode="auto">
            <a:xfrm>
              <a:off x="1584" y="2688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68"/>
          <p:cNvGrpSpPr>
            <a:grpSpLocks/>
          </p:cNvGrpSpPr>
          <p:nvPr/>
        </p:nvGrpSpPr>
        <p:grpSpPr bwMode="auto">
          <a:xfrm>
            <a:off x="5638800" y="4267200"/>
            <a:ext cx="1981200" cy="1066800"/>
            <a:chOff x="2592" y="2688"/>
            <a:chExt cx="1248" cy="672"/>
          </a:xfrm>
        </p:grpSpPr>
        <p:sp>
          <p:nvSpPr>
            <p:cNvPr id="20528" name="Rectangle 69"/>
            <p:cNvSpPr>
              <a:spLocks noChangeArrowheads="1"/>
            </p:cNvSpPr>
            <p:nvPr/>
          </p:nvSpPr>
          <p:spPr bwMode="auto">
            <a:xfrm>
              <a:off x="259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17</a:t>
              </a:r>
            </a:p>
          </p:txBody>
        </p:sp>
        <p:sp>
          <p:nvSpPr>
            <p:cNvPr id="20529" name="Line 70"/>
            <p:cNvSpPr>
              <a:spLocks noChangeShapeType="1"/>
            </p:cNvSpPr>
            <p:nvPr/>
          </p:nvSpPr>
          <p:spPr bwMode="auto">
            <a:xfrm flipH="1">
              <a:off x="2736" y="2688"/>
              <a:ext cx="110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71"/>
          <p:cNvGrpSpPr>
            <a:grpSpLocks/>
          </p:cNvGrpSpPr>
          <p:nvPr/>
        </p:nvGrpSpPr>
        <p:grpSpPr bwMode="auto">
          <a:xfrm>
            <a:off x="6019800" y="4267200"/>
            <a:ext cx="2057400" cy="1066800"/>
            <a:chOff x="2832" y="2688"/>
            <a:chExt cx="1296" cy="672"/>
          </a:xfrm>
        </p:grpSpPr>
        <p:sp>
          <p:nvSpPr>
            <p:cNvPr id="20526" name="Rectangle 72"/>
            <p:cNvSpPr>
              <a:spLocks noChangeArrowheads="1"/>
            </p:cNvSpPr>
            <p:nvPr/>
          </p:nvSpPr>
          <p:spPr bwMode="auto">
            <a:xfrm>
              <a:off x="283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24</a:t>
              </a:r>
            </a:p>
          </p:txBody>
        </p:sp>
        <p:sp>
          <p:nvSpPr>
            <p:cNvPr id="20527" name="Line 73"/>
            <p:cNvSpPr>
              <a:spLocks noChangeShapeType="1"/>
            </p:cNvSpPr>
            <p:nvPr/>
          </p:nvSpPr>
          <p:spPr bwMode="auto">
            <a:xfrm flipH="1">
              <a:off x="2976" y="2688"/>
              <a:ext cx="115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" name="Group 74"/>
          <p:cNvGrpSpPr>
            <a:grpSpLocks/>
          </p:cNvGrpSpPr>
          <p:nvPr/>
        </p:nvGrpSpPr>
        <p:grpSpPr bwMode="auto">
          <a:xfrm>
            <a:off x="4419600" y="4267200"/>
            <a:ext cx="3124200" cy="1066800"/>
            <a:chOff x="1824" y="2688"/>
            <a:chExt cx="1968" cy="672"/>
          </a:xfrm>
        </p:grpSpPr>
        <p:sp>
          <p:nvSpPr>
            <p:cNvPr id="20520" name="Rectangle 75"/>
            <p:cNvSpPr>
              <a:spLocks noChangeArrowheads="1"/>
            </p:cNvSpPr>
            <p:nvPr/>
          </p:nvSpPr>
          <p:spPr bwMode="auto">
            <a:xfrm>
              <a:off x="331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38</a:t>
              </a:r>
            </a:p>
          </p:txBody>
        </p:sp>
        <p:sp>
          <p:nvSpPr>
            <p:cNvPr id="20521" name="Rectangle 76"/>
            <p:cNvSpPr>
              <a:spLocks noChangeArrowheads="1"/>
            </p:cNvSpPr>
            <p:nvPr/>
          </p:nvSpPr>
          <p:spPr bwMode="auto">
            <a:xfrm>
              <a:off x="355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39</a:t>
              </a:r>
            </a:p>
          </p:txBody>
        </p:sp>
        <p:sp>
          <p:nvSpPr>
            <p:cNvPr id="20522" name="Rectangle 77"/>
            <p:cNvSpPr>
              <a:spLocks noChangeArrowheads="1"/>
            </p:cNvSpPr>
            <p:nvPr/>
          </p:nvSpPr>
          <p:spPr bwMode="auto">
            <a:xfrm>
              <a:off x="3072" y="31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/>
                <a:t>27</a:t>
              </a:r>
            </a:p>
          </p:txBody>
        </p:sp>
        <p:sp>
          <p:nvSpPr>
            <p:cNvPr id="20523" name="Line 78"/>
            <p:cNvSpPr>
              <a:spLocks noChangeShapeType="1"/>
            </p:cNvSpPr>
            <p:nvPr/>
          </p:nvSpPr>
          <p:spPr bwMode="auto">
            <a:xfrm>
              <a:off x="1824" y="2688"/>
              <a:ext cx="13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Line 79"/>
            <p:cNvSpPr>
              <a:spLocks noChangeShapeType="1"/>
            </p:cNvSpPr>
            <p:nvPr/>
          </p:nvSpPr>
          <p:spPr bwMode="auto">
            <a:xfrm>
              <a:off x="2064" y="2688"/>
              <a:ext cx="13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Line 80"/>
            <p:cNvSpPr>
              <a:spLocks noChangeShapeType="1"/>
            </p:cNvSpPr>
            <p:nvPr/>
          </p:nvSpPr>
          <p:spPr bwMode="auto">
            <a:xfrm>
              <a:off x="2256" y="2688"/>
              <a:ext cx="13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81"/>
          <p:cNvGrpSpPr>
            <a:grpSpLocks/>
          </p:cNvGrpSpPr>
          <p:nvPr/>
        </p:nvGrpSpPr>
        <p:grpSpPr bwMode="auto">
          <a:xfrm>
            <a:off x="1931987" y="1645443"/>
            <a:ext cx="7086600" cy="4486276"/>
            <a:chOff x="288" y="1056"/>
            <a:chExt cx="4464" cy="2826"/>
          </a:xfrm>
        </p:grpSpPr>
        <p:sp>
          <p:nvSpPr>
            <p:cNvPr id="20517" name="Text Box 82"/>
            <p:cNvSpPr txBox="1">
              <a:spLocks noChangeArrowheads="1"/>
            </p:cNvSpPr>
            <p:nvPr/>
          </p:nvSpPr>
          <p:spPr bwMode="auto">
            <a:xfrm>
              <a:off x="720" y="3552"/>
              <a:ext cx="237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800" dirty="0" smtClean="0"/>
                <a:t>Use recursion to get here</a:t>
              </a:r>
              <a:endParaRPr lang="en-US" altLang="en-US" sz="2800" dirty="0"/>
            </a:p>
          </p:txBody>
        </p:sp>
        <p:sp>
          <p:nvSpPr>
            <p:cNvPr id="20518" name="Freeform 83"/>
            <p:cNvSpPr>
              <a:spLocks/>
            </p:cNvSpPr>
            <p:nvPr/>
          </p:nvSpPr>
          <p:spPr bwMode="auto">
            <a:xfrm>
              <a:off x="288" y="1296"/>
              <a:ext cx="720" cy="2448"/>
            </a:xfrm>
            <a:custGeom>
              <a:avLst/>
              <a:gdLst>
                <a:gd name="T0" fmla="*/ 480 w 720"/>
                <a:gd name="T1" fmla="*/ 2448 h 2448"/>
                <a:gd name="T2" fmla="*/ 144 w 720"/>
                <a:gd name="T3" fmla="*/ 1824 h 2448"/>
                <a:gd name="T4" fmla="*/ 96 w 720"/>
                <a:gd name="T5" fmla="*/ 576 h 2448"/>
                <a:gd name="T6" fmla="*/ 720 w 720"/>
                <a:gd name="T7" fmla="*/ 0 h 24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2448"/>
                <a:gd name="T14" fmla="*/ 720 w 720"/>
                <a:gd name="T15" fmla="*/ 2448 h 24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2448">
                  <a:moveTo>
                    <a:pt x="480" y="2448"/>
                  </a:moveTo>
                  <a:cubicBezTo>
                    <a:pt x="344" y="2292"/>
                    <a:pt x="208" y="2136"/>
                    <a:pt x="144" y="1824"/>
                  </a:cubicBezTo>
                  <a:cubicBezTo>
                    <a:pt x="80" y="1512"/>
                    <a:pt x="0" y="880"/>
                    <a:pt x="96" y="576"/>
                  </a:cubicBezTo>
                  <a:cubicBezTo>
                    <a:pt x="192" y="272"/>
                    <a:pt x="456" y="136"/>
                    <a:pt x="720" y="0"/>
                  </a:cubicBezTo>
                </a:path>
              </a:pathLst>
            </a:custGeom>
            <a:noFill/>
            <a:ln w="28575" cap="flat" cmpd="sng">
              <a:solidFill>
                <a:srgbClr val="9999FF"/>
              </a:solidFill>
              <a:prstDash val="dash"/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Oval 84"/>
            <p:cNvSpPr>
              <a:spLocks noChangeArrowheads="1"/>
            </p:cNvSpPr>
            <p:nvPr/>
          </p:nvSpPr>
          <p:spPr bwMode="auto">
            <a:xfrm>
              <a:off x="912" y="1056"/>
              <a:ext cx="3840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400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01933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 smtClean="0"/>
              <a:t>MergeSort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4572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38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4953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16</a:t>
            </a:r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6477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17</a:t>
            </a:r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6096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12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5715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39</a:t>
            </a:r>
          </a:p>
        </p:txBody>
      </p:sp>
      <p:sp>
        <p:nvSpPr>
          <p:cNvPr id="21514" name="Rectangle 8"/>
          <p:cNvSpPr>
            <a:spLocks noChangeArrowheads="1"/>
          </p:cNvSpPr>
          <p:nvPr/>
        </p:nvSpPr>
        <p:spPr bwMode="auto">
          <a:xfrm>
            <a:off x="5334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smtClean="0"/>
              <a:t>27</a:t>
            </a:r>
            <a:endParaRPr lang="en-US" altLang="en-US" sz="2400" dirty="0"/>
          </a:p>
        </p:txBody>
      </p:sp>
      <p:sp>
        <p:nvSpPr>
          <p:cNvPr id="21515" name="Rectangle 9"/>
          <p:cNvSpPr>
            <a:spLocks noChangeArrowheads="1"/>
          </p:cNvSpPr>
          <p:nvPr/>
        </p:nvSpPr>
        <p:spPr bwMode="auto">
          <a:xfrm>
            <a:off x="6858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24</a:t>
            </a:r>
          </a:p>
        </p:txBody>
      </p:sp>
      <p:sp>
        <p:nvSpPr>
          <p:cNvPr id="21516" name="Rectangle 10"/>
          <p:cNvSpPr>
            <a:spLocks noChangeArrowheads="1"/>
          </p:cNvSpPr>
          <p:nvPr/>
        </p:nvSpPr>
        <p:spPr bwMode="auto">
          <a:xfrm>
            <a:off x="7239000" y="2460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5</a:t>
            </a:r>
          </a:p>
        </p:txBody>
      </p:sp>
      <p:sp>
        <p:nvSpPr>
          <p:cNvPr id="21517" name="Rectangle 11"/>
          <p:cNvSpPr>
            <a:spLocks noChangeArrowheads="1"/>
          </p:cNvSpPr>
          <p:nvPr/>
        </p:nvSpPr>
        <p:spPr bwMode="auto">
          <a:xfrm>
            <a:off x="36576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38</a:t>
            </a:r>
          </a:p>
        </p:txBody>
      </p:sp>
      <p:sp>
        <p:nvSpPr>
          <p:cNvPr id="21518" name="Rectangle 12"/>
          <p:cNvSpPr>
            <a:spLocks noChangeArrowheads="1"/>
          </p:cNvSpPr>
          <p:nvPr/>
        </p:nvSpPr>
        <p:spPr bwMode="auto">
          <a:xfrm>
            <a:off x="42672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16</a:t>
            </a:r>
          </a:p>
        </p:txBody>
      </p:sp>
      <p:sp>
        <p:nvSpPr>
          <p:cNvPr id="21519" name="Rectangle 13"/>
          <p:cNvSpPr>
            <a:spLocks noChangeArrowheads="1"/>
          </p:cNvSpPr>
          <p:nvPr/>
        </p:nvSpPr>
        <p:spPr bwMode="auto">
          <a:xfrm>
            <a:off x="67056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17</a:t>
            </a:r>
          </a:p>
        </p:txBody>
      </p:sp>
      <p:sp>
        <p:nvSpPr>
          <p:cNvPr id="21520" name="Rectangle 14"/>
          <p:cNvSpPr>
            <a:spLocks noChangeArrowheads="1"/>
          </p:cNvSpPr>
          <p:nvPr/>
        </p:nvSpPr>
        <p:spPr bwMode="auto">
          <a:xfrm>
            <a:off x="60960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12</a:t>
            </a:r>
          </a:p>
        </p:txBody>
      </p:sp>
      <p:sp>
        <p:nvSpPr>
          <p:cNvPr id="21521" name="Rectangle 15"/>
          <p:cNvSpPr>
            <a:spLocks noChangeArrowheads="1"/>
          </p:cNvSpPr>
          <p:nvPr/>
        </p:nvSpPr>
        <p:spPr bwMode="auto">
          <a:xfrm>
            <a:off x="54864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39</a:t>
            </a:r>
          </a:p>
        </p:txBody>
      </p:sp>
      <p:sp>
        <p:nvSpPr>
          <p:cNvPr id="21522" name="Rectangle 16"/>
          <p:cNvSpPr>
            <a:spLocks noChangeArrowheads="1"/>
          </p:cNvSpPr>
          <p:nvPr/>
        </p:nvSpPr>
        <p:spPr bwMode="auto">
          <a:xfrm>
            <a:off x="48768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27</a:t>
            </a:r>
          </a:p>
        </p:txBody>
      </p:sp>
      <p:sp>
        <p:nvSpPr>
          <p:cNvPr id="21523" name="Rectangle 17"/>
          <p:cNvSpPr>
            <a:spLocks noChangeArrowheads="1"/>
          </p:cNvSpPr>
          <p:nvPr/>
        </p:nvSpPr>
        <p:spPr bwMode="auto">
          <a:xfrm>
            <a:off x="73152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24</a:t>
            </a:r>
          </a:p>
        </p:txBody>
      </p:sp>
      <p:sp>
        <p:nvSpPr>
          <p:cNvPr id="21524" name="Rectangle 18"/>
          <p:cNvSpPr>
            <a:spLocks noChangeArrowheads="1"/>
          </p:cNvSpPr>
          <p:nvPr/>
        </p:nvSpPr>
        <p:spPr bwMode="auto">
          <a:xfrm>
            <a:off x="7924800" y="58898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5</a:t>
            </a:r>
          </a:p>
        </p:txBody>
      </p:sp>
      <p:sp>
        <p:nvSpPr>
          <p:cNvPr id="21525" name="Text Box 19"/>
          <p:cNvSpPr txBox="1">
            <a:spLocks noChangeArrowheads="1"/>
          </p:cNvSpPr>
          <p:nvPr/>
        </p:nvSpPr>
        <p:spPr bwMode="auto">
          <a:xfrm>
            <a:off x="4495800" y="2079885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1526" name="Text Box 20"/>
          <p:cNvSpPr txBox="1">
            <a:spLocks noChangeArrowheads="1"/>
          </p:cNvSpPr>
          <p:nvPr/>
        </p:nvSpPr>
        <p:spPr bwMode="auto">
          <a:xfrm>
            <a:off x="5715001" y="1851285"/>
            <a:ext cx="185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mid=(fist + last)/2</a:t>
            </a:r>
          </a:p>
        </p:txBody>
      </p:sp>
      <p:sp>
        <p:nvSpPr>
          <p:cNvPr id="21527" name="Text Box 21"/>
          <p:cNvSpPr txBox="1">
            <a:spLocks noChangeArrowheads="1"/>
          </p:cNvSpPr>
          <p:nvPr/>
        </p:nvSpPr>
        <p:spPr bwMode="auto">
          <a:xfrm>
            <a:off x="7239000" y="207988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1528" name="Text Box 22"/>
          <p:cNvSpPr txBox="1">
            <a:spLocks noChangeArrowheads="1"/>
          </p:cNvSpPr>
          <p:nvPr/>
        </p:nvSpPr>
        <p:spPr bwMode="auto">
          <a:xfrm>
            <a:off x="3581400" y="2460885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theArray</a:t>
            </a:r>
          </a:p>
        </p:txBody>
      </p:sp>
      <p:sp>
        <p:nvSpPr>
          <p:cNvPr id="21529" name="AutoShape 23"/>
          <p:cNvSpPr>
            <a:spLocks noChangeArrowheads="1"/>
          </p:cNvSpPr>
          <p:nvPr/>
        </p:nvSpPr>
        <p:spPr bwMode="auto">
          <a:xfrm>
            <a:off x="5867400" y="2156084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30" name="Rectangle 24"/>
          <p:cNvSpPr>
            <a:spLocks noChangeArrowheads="1"/>
          </p:cNvSpPr>
          <p:nvPr/>
        </p:nvSpPr>
        <p:spPr bwMode="auto">
          <a:xfrm>
            <a:off x="42672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38</a:t>
            </a:r>
          </a:p>
        </p:txBody>
      </p:sp>
      <p:sp>
        <p:nvSpPr>
          <p:cNvPr id="21531" name="Rectangle 25"/>
          <p:cNvSpPr>
            <a:spLocks noChangeArrowheads="1"/>
          </p:cNvSpPr>
          <p:nvPr/>
        </p:nvSpPr>
        <p:spPr bwMode="auto">
          <a:xfrm>
            <a:off x="46482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16</a:t>
            </a:r>
          </a:p>
        </p:txBody>
      </p:sp>
      <p:sp>
        <p:nvSpPr>
          <p:cNvPr id="21532" name="Rectangle 26"/>
          <p:cNvSpPr>
            <a:spLocks noChangeArrowheads="1"/>
          </p:cNvSpPr>
          <p:nvPr/>
        </p:nvSpPr>
        <p:spPr bwMode="auto">
          <a:xfrm>
            <a:off x="54102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39</a:t>
            </a:r>
          </a:p>
        </p:txBody>
      </p:sp>
      <p:sp>
        <p:nvSpPr>
          <p:cNvPr id="21533" name="Rectangle 27"/>
          <p:cNvSpPr>
            <a:spLocks noChangeArrowheads="1"/>
          </p:cNvSpPr>
          <p:nvPr/>
        </p:nvSpPr>
        <p:spPr bwMode="auto">
          <a:xfrm>
            <a:off x="50292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27</a:t>
            </a:r>
          </a:p>
        </p:txBody>
      </p:sp>
      <p:sp>
        <p:nvSpPr>
          <p:cNvPr id="21534" name="Rectangle 28"/>
          <p:cNvSpPr>
            <a:spLocks noChangeArrowheads="1"/>
          </p:cNvSpPr>
          <p:nvPr/>
        </p:nvSpPr>
        <p:spPr bwMode="auto">
          <a:xfrm>
            <a:off x="67818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17</a:t>
            </a:r>
          </a:p>
        </p:txBody>
      </p:sp>
      <p:sp>
        <p:nvSpPr>
          <p:cNvPr id="21535" name="Rectangle 29"/>
          <p:cNvSpPr>
            <a:spLocks noChangeArrowheads="1"/>
          </p:cNvSpPr>
          <p:nvPr/>
        </p:nvSpPr>
        <p:spPr bwMode="auto">
          <a:xfrm>
            <a:off x="64008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12</a:t>
            </a:r>
          </a:p>
        </p:txBody>
      </p:sp>
      <p:sp>
        <p:nvSpPr>
          <p:cNvPr id="21536" name="Rectangle 30"/>
          <p:cNvSpPr>
            <a:spLocks noChangeArrowheads="1"/>
          </p:cNvSpPr>
          <p:nvPr/>
        </p:nvSpPr>
        <p:spPr bwMode="auto">
          <a:xfrm>
            <a:off x="71628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24</a:t>
            </a:r>
          </a:p>
        </p:txBody>
      </p:sp>
      <p:sp>
        <p:nvSpPr>
          <p:cNvPr id="21537" name="Rectangle 31"/>
          <p:cNvSpPr>
            <a:spLocks noChangeArrowheads="1"/>
          </p:cNvSpPr>
          <p:nvPr/>
        </p:nvSpPr>
        <p:spPr bwMode="auto">
          <a:xfrm>
            <a:off x="7543800" y="37562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5</a:t>
            </a:r>
          </a:p>
        </p:txBody>
      </p:sp>
      <p:sp>
        <p:nvSpPr>
          <p:cNvPr id="21538" name="Text Box 32"/>
          <p:cNvSpPr txBox="1">
            <a:spLocks noChangeArrowheads="1"/>
          </p:cNvSpPr>
          <p:nvPr/>
        </p:nvSpPr>
        <p:spPr bwMode="auto">
          <a:xfrm>
            <a:off x="4191000" y="3375285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1539" name="Text Box 33"/>
          <p:cNvSpPr txBox="1">
            <a:spLocks noChangeArrowheads="1"/>
          </p:cNvSpPr>
          <p:nvPr/>
        </p:nvSpPr>
        <p:spPr bwMode="auto">
          <a:xfrm>
            <a:off x="5334000" y="337528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1540" name="Text Box 34"/>
          <p:cNvSpPr txBox="1">
            <a:spLocks noChangeArrowheads="1"/>
          </p:cNvSpPr>
          <p:nvPr/>
        </p:nvSpPr>
        <p:spPr bwMode="auto">
          <a:xfrm>
            <a:off x="6324600" y="3375285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1541" name="Text Box 35"/>
          <p:cNvSpPr txBox="1">
            <a:spLocks noChangeArrowheads="1"/>
          </p:cNvSpPr>
          <p:nvPr/>
        </p:nvSpPr>
        <p:spPr bwMode="auto">
          <a:xfrm>
            <a:off x="7467600" y="337528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1542" name="Text Box 36"/>
          <p:cNvSpPr txBox="1">
            <a:spLocks noChangeArrowheads="1"/>
          </p:cNvSpPr>
          <p:nvPr/>
        </p:nvSpPr>
        <p:spPr bwMode="auto">
          <a:xfrm>
            <a:off x="6781801" y="3146685"/>
            <a:ext cx="185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mid=(fist + last)/2</a:t>
            </a:r>
          </a:p>
        </p:txBody>
      </p:sp>
      <p:sp>
        <p:nvSpPr>
          <p:cNvPr id="21543" name="AutoShape 37"/>
          <p:cNvSpPr>
            <a:spLocks noChangeArrowheads="1"/>
          </p:cNvSpPr>
          <p:nvPr/>
        </p:nvSpPr>
        <p:spPr bwMode="auto">
          <a:xfrm>
            <a:off x="6934200" y="3451484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44" name="Text Box 38"/>
          <p:cNvSpPr txBox="1">
            <a:spLocks noChangeArrowheads="1"/>
          </p:cNvSpPr>
          <p:nvPr/>
        </p:nvSpPr>
        <p:spPr bwMode="auto">
          <a:xfrm>
            <a:off x="4648201" y="3146685"/>
            <a:ext cx="185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mid=(fist + last)/2</a:t>
            </a:r>
          </a:p>
        </p:txBody>
      </p:sp>
      <p:sp>
        <p:nvSpPr>
          <p:cNvPr id="21545" name="AutoShape 39"/>
          <p:cNvSpPr>
            <a:spLocks noChangeArrowheads="1"/>
          </p:cNvSpPr>
          <p:nvPr/>
        </p:nvSpPr>
        <p:spPr bwMode="auto">
          <a:xfrm>
            <a:off x="4800600" y="3451484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46" name="Rectangle 40"/>
          <p:cNvSpPr>
            <a:spLocks noChangeArrowheads="1"/>
          </p:cNvSpPr>
          <p:nvPr/>
        </p:nvSpPr>
        <p:spPr bwMode="auto">
          <a:xfrm>
            <a:off x="41148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38</a:t>
            </a:r>
          </a:p>
        </p:txBody>
      </p:sp>
      <p:sp>
        <p:nvSpPr>
          <p:cNvPr id="21547" name="Rectangle 41"/>
          <p:cNvSpPr>
            <a:spLocks noChangeArrowheads="1"/>
          </p:cNvSpPr>
          <p:nvPr/>
        </p:nvSpPr>
        <p:spPr bwMode="auto">
          <a:xfrm>
            <a:off x="44958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16</a:t>
            </a:r>
          </a:p>
        </p:txBody>
      </p:sp>
      <p:sp>
        <p:nvSpPr>
          <p:cNvPr id="21548" name="Rectangle 42"/>
          <p:cNvSpPr>
            <a:spLocks noChangeArrowheads="1"/>
          </p:cNvSpPr>
          <p:nvPr/>
        </p:nvSpPr>
        <p:spPr bwMode="auto">
          <a:xfrm>
            <a:off x="55626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39</a:t>
            </a:r>
          </a:p>
        </p:txBody>
      </p:sp>
      <p:sp>
        <p:nvSpPr>
          <p:cNvPr id="21549" name="Rectangle 43"/>
          <p:cNvSpPr>
            <a:spLocks noChangeArrowheads="1"/>
          </p:cNvSpPr>
          <p:nvPr/>
        </p:nvSpPr>
        <p:spPr bwMode="auto">
          <a:xfrm>
            <a:off x="51816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27</a:t>
            </a:r>
          </a:p>
        </p:txBody>
      </p:sp>
      <p:sp>
        <p:nvSpPr>
          <p:cNvPr id="21550" name="Rectangle 44"/>
          <p:cNvSpPr>
            <a:spLocks noChangeArrowheads="1"/>
          </p:cNvSpPr>
          <p:nvPr/>
        </p:nvSpPr>
        <p:spPr bwMode="auto">
          <a:xfrm>
            <a:off x="66294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17</a:t>
            </a:r>
          </a:p>
        </p:txBody>
      </p:sp>
      <p:sp>
        <p:nvSpPr>
          <p:cNvPr id="21551" name="Rectangle 45"/>
          <p:cNvSpPr>
            <a:spLocks noChangeArrowheads="1"/>
          </p:cNvSpPr>
          <p:nvPr/>
        </p:nvSpPr>
        <p:spPr bwMode="auto">
          <a:xfrm>
            <a:off x="62484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12</a:t>
            </a:r>
          </a:p>
        </p:txBody>
      </p:sp>
      <p:sp>
        <p:nvSpPr>
          <p:cNvPr id="21552" name="Rectangle 46"/>
          <p:cNvSpPr>
            <a:spLocks noChangeArrowheads="1"/>
          </p:cNvSpPr>
          <p:nvPr/>
        </p:nvSpPr>
        <p:spPr bwMode="auto">
          <a:xfrm>
            <a:off x="73152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24</a:t>
            </a:r>
          </a:p>
        </p:txBody>
      </p:sp>
      <p:sp>
        <p:nvSpPr>
          <p:cNvPr id="21553" name="Rectangle 47"/>
          <p:cNvSpPr>
            <a:spLocks noChangeArrowheads="1"/>
          </p:cNvSpPr>
          <p:nvPr/>
        </p:nvSpPr>
        <p:spPr bwMode="auto">
          <a:xfrm>
            <a:off x="7696200" y="482308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5</a:t>
            </a:r>
          </a:p>
        </p:txBody>
      </p:sp>
      <p:sp>
        <p:nvSpPr>
          <p:cNvPr id="21554" name="Line 48"/>
          <p:cNvSpPr>
            <a:spLocks noChangeShapeType="1"/>
          </p:cNvSpPr>
          <p:nvPr/>
        </p:nvSpPr>
        <p:spPr bwMode="auto">
          <a:xfrm flipH="1">
            <a:off x="4267200" y="2841884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5" name="Line 49"/>
          <p:cNvSpPr>
            <a:spLocks noChangeShapeType="1"/>
          </p:cNvSpPr>
          <p:nvPr/>
        </p:nvSpPr>
        <p:spPr bwMode="auto">
          <a:xfrm flipH="1">
            <a:off x="5791200" y="2841884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6" name="Line 50"/>
          <p:cNvSpPr>
            <a:spLocks noChangeShapeType="1"/>
          </p:cNvSpPr>
          <p:nvPr/>
        </p:nvSpPr>
        <p:spPr bwMode="auto">
          <a:xfrm>
            <a:off x="7620000" y="2841884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7" name="Line 51"/>
          <p:cNvSpPr>
            <a:spLocks noChangeShapeType="1"/>
          </p:cNvSpPr>
          <p:nvPr/>
        </p:nvSpPr>
        <p:spPr bwMode="auto">
          <a:xfrm>
            <a:off x="6096000" y="2841884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Line 52"/>
          <p:cNvSpPr>
            <a:spLocks noChangeShapeType="1"/>
          </p:cNvSpPr>
          <p:nvPr/>
        </p:nvSpPr>
        <p:spPr bwMode="auto">
          <a:xfrm flipH="1">
            <a:off x="41148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9" name="Line 53"/>
          <p:cNvSpPr>
            <a:spLocks noChangeShapeType="1"/>
          </p:cNvSpPr>
          <p:nvPr/>
        </p:nvSpPr>
        <p:spPr bwMode="auto">
          <a:xfrm flipH="1">
            <a:off x="48768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0" name="Line 54"/>
          <p:cNvSpPr>
            <a:spLocks noChangeShapeType="1"/>
          </p:cNvSpPr>
          <p:nvPr/>
        </p:nvSpPr>
        <p:spPr bwMode="auto">
          <a:xfrm>
            <a:off x="57912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1" name="Line 55"/>
          <p:cNvSpPr>
            <a:spLocks noChangeShapeType="1"/>
          </p:cNvSpPr>
          <p:nvPr/>
        </p:nvSpPr>
        <p:spPr bwMode="auto">
          <a:xfrm>
            <a:off x="50292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2" name="Line 56"/>
          <p:cNvSpPr>
            <a:spLocks noChangeShapeType="1"/>
          </p:cNvSpPr>
          <p:nvPr/>
        </p:nvSpPr>
        <p:spPr bwMode="auto">
          <a:xfrm flipH="1">
            <a:off x="62484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3" name="Line 57"/>
          <p:cNvSpPr>
            <a:spLocks noChangeShapeType="1"/>
          </p:cNvSpPr>
          <p:nvPr/>
        </p:nvSpPr>
        <p:spPr bwMode="auto">
          <a:xfrm flipH="1">
            <a:off x="70104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4" name="Line 58"/>
          <p:cNvSpPr>
            <a:spLocks noChangeShapeType="1"/>
          </p:cNvSpPr>
          <p:nvPr/>
        </p:nvSpPr>
        <p:spPr bwMode="auto">
          <a:xfrm>
            <a:off x="79248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5" name="Line 59"/>
          <p:cNvSpPr>
            <a:spLocks noChangeShapeType="1"/>
          </p:cNvSpPr>
          <p:nvPr/>
        </p:nvSpPr>
        <p:spPr bwMode="auto">
          <a:xfrm>
            <a:off x="7162800" y="41372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6" name="Line 60"/>
          <p:cNvSpPr>
            <a:spLocks noChangeShapeType="1"/>
          </p:cNvSpPr>
          <p:nvPr/>
        </p:nvSpPr>
        <p:spPr bwMode="auto">
          <a:xfrm flipH="1">
            <a:off x="3657600" y="5204084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7" name="Line 61"/>
          <p:cNvSpPr>
            <a:spLocks noChangeShapeType="1"/>
          </p:cNvSpPr>
          <p:nvPr/>
        </p:nvSpPr>
        <p:spPr bwMode="auto">
          <a:xfrm flipH="1">
            <a:off x="4038600" y="5204084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8" name="Line 62"/>
          <p:cNvSpPr>
            <a:spLocks noChangeShapeType="1"/>
          </p:cNvSpPr>
          <p:nvPr/>
        </p:nvSpPr>
        <p:spPr bwMode="auto">
          <a:xfrm flipH="1">
            <a:off x="4267200" y="5204084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9" name="Line 63"/>
          <p:cNvSpPr>
            <a:spLocks noChangeShapeType="1"/>
          </p:cNvSpPr>
          <p:nvPr/>
        </p:nvSpPr>
        <p:spPr bwMode="auto">
          <a:xfrm flipH="1">
            <a:off x="4648200" y="5204084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0" name="Line 64"/>
          <p:cNvSpPr>
            <a:spLocks noChangeShapeType="1"/>
          </p:cNvSpPr>
          <p:nvPr/>
        </p:nvSpPr>
        <p:spPr bwMode="auto">
          <a:xfrm flipH="1">
            <a:off x="4876800" y="5204084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1" name="Line 65"/>
          <p:cNvSpPr>
            <a:spLocks noChangeShapeType="1"/>
          </p:cNvSpPr>
          <p:nvPr/>
        </p:nvSpPr>
        <p:spPr bwMode="auto">
          <a:xfrm flipH="1">
            <a:off x="5257800" y="5204084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2" name="Line 66"/>
          <p:cNvSpPr>
            <a:spLocks noChangeShapeType="1"/>
          </p:cNvSpPr>
          <p:nvPr/>
        </p:nvSpPr>
        <p:spPr bwMode="auto">
          <a:xfrm flipH="1">
            <a:off x="5867400" y="5204084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3" name="Line 67"/>
          <p:cNvSpPr>
            <a:spLocks noChangeShapeType="1"/>
          </p:cNvSpPr>
          <p:nvPr/>
        </p:nvSpPr>
        <p:spPr bwMode="auto">
          <a:xfrm flipH="1">
            <a:off x="5486400" y="5204084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4" name="Line 68"/>
          <p:cNvSpPr>
            <a:spLocks noChangeShapeType="1"/>
          </p:cNvSpPr>
          <p:nvPr/>
        </p:nvSpPr>
        <p:spPr bwMode="auto">
          <a:xfrm flipH="1">
            <a:off x="6096000" y="52040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5" name="Line 69"/>
          <p:cNvSpPr>
            <a:spLocks noChangeShapeType="1"/>
          </p:cNvSpPr>
          <p:nvPr/>
        </p:nvSpPr>
        <p:spPr bwMode="auto">
          <a:xfrm flipH="1">
            <a:off x="6477000" y="5204084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6" name="Line 70"/>
          <p:cNvSpPr>
            <a:spLocks noChangeShapeType="1"/>
          </p:cNvSpPr>
          <p:nvPr/>
        </p:nvSpPr>
        <p:spPr bwMode="auto">
          <a:xfrm>
            <a:off x="7010400" y="5204084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7" name="Line 71"/>
          <p:cNvSpPr>
            <a:spLocks noChangeShapeType="1"/>
          </p:cNvSpPr>
          <p:nvPr/>
        </p:nvSpPr>
        <p:spPr bwMode="auto">
          <a:xfrm>
            <a:off x="6629400" y="5204084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8" name="Line 72"/>
          <p:cNvSpPr>
            <a:spLocks noChangeShapeType="1"/>
          </p:cNvSpPr>
          <p:nvPr/>
        </p:nvSpPr>
        <p:spPr bwMode="auto">
          <a:xfrm>
            <a:off x="7315200" y="520408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9" name="Line 73"/>
          <p:cNvSpPr>
            <a:spLocks noChangeShapeType="1"/>
          </p:cNvSpPr>
          <p:nvPr/>
        </p:nvSpPr>
        <p:spPr bwMode="auto">
          <a:xfrm>
            <a:off x="7696200" y="520408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0" name="Line 74"/>
          <p:cNvSpPr>
            <a:spLocks noChangeShapeType="1"/>
          </p:cNvSpPr>
          <p:nvPr/>
        </p:nvSpPr>
        <p:spPr bwMode="auto">
          <a:xfrm>
            <a:off x="8077200" y="5204084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1" name="Line 75"/>
          <p:cNvSpPr>
            <a:spLocks noChangeShapeType="1"/>
          </p:cNvSpPr>
          <p:nvPr/>
        </p:nvSpPr>
        <p:spPr bwMode="auto">
          <a:xfrm>
            <a:off x="7696200" y="5204084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2" name="Text Box 76"/>
          <p:cNvSpPr txBox="1">
            <a:spLocks noChangeArrowheads="1"/>
          </p:cNvSpPr>
          <p:nvPr/>
        </p:nvSpPr>
        <p:spPr bwMode="auto">
          <a:xfrm>
            <a:off x="4038600" y="4442085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1583" name="Text Box 77"/>
          <p:cNvSpPr txBox="1">
            <a:spLocks noChangeArrowheads="1"/>
          </p:cNvSpPr>
          <p:nvPr/>
        </p:nvSpPr>
        <p:spPr bwMode="auto">
          <a:xfrm>
            <a:off x="3581400" y="5356485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1584" name="Text Box 78"/>
          <p:cNvSpPr txBox="1">
            <a:spLocks noChangeArrowheads="1"/>
          </p:cNvSpPr>
          <p:nvPr/>
        </p:nvSpPr>
        <p:spPr bwMode="auto">
          <a:xfrm>
            <a:off x="4495800" y="444208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1585" name="Text Box 79"/>
          <p:cNvSpPr txBox="1">
            <a:spLocks noChangeArrowheads="1"/>
          </p:cNvSpPr>
          <p:nvPr/>
        </p:nvSpPr>
        <p:spPr bwMode="auto">
          <a:xfrm>
            <a:off x="3581400" y="558508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1586" name="AutoShape 80"/>
          <p:cNvSpPr>
            <a:spLocks/>
          </p:cNvSpPr>
          <p:nvPr/>
        </p:nvSpPr>
        <p:spPr bwMode="auto">
          <a:xfrm>
            <a:off x="3200400" y="2384684"/>
            <a:ext cx="457200" cy="2819400"/>
          </a:xfrm>
          <a:prstGeom prst="leftBrace">
            <a:avLst>
              <a:gd name="adj1" fmla="val 513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87" name="Text Box 81"/>
          <p:cNvSpPr txBox="1">
            <a:spLocks noChangeArrowheads="1"/>
          </p:cNvSpPr>
          <p:nvPr/>
        </p:nvSpPr>
        <p:spPr bwMode="auto">
          <a:xfrm>
            <a:off x="2082800" y="3603885"/>
            <a:ext cx="1112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 &lt; last</a:t>
            </a:r>
          </a:p>
        </p:txBody>
      </p:sp>
    </p:spTree>
    <p:extLst>
      <p:ext uri="{BB962C8B-B14F-4D97-AF65-F5344CB8AC3E}">
        <p14:creationId xmlns:p14="http://schemas.microsoft.com/office/powerpoint/2010/main" val="342176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52499"/>
            <a:ext cx="9144000" cy="12223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 smtClean="0"/>
              <a:t>MergeSort</a:t>
            </a:r>
            <a:r>
              <a:rPr lang="en-US" altLang="ja-JP" dirty="0" smtClean="0"/>
              <a:t>:  Overview</a:t>
            </a:r>
            <a:br>
              <a:rPr lang="en-US" altLang="ja-JP" dirty="0" smtClean="0"/>
            </a:br>
            <a:endParaRPr lang="en-US" altLang="ja-JP" dirty="0" smtClean="0"/>
          </a:p>
        </p:txBody>
      </p:sp>
      <p:grpSp>
        <p:nvGrpSpPr>
          <p:cNvPr id="22533" name="Group 3"/>
          <p:cNvGrpSpPr>
            <a:grpSpLocks/>
          </p:cNvGrpSpPr>
          <p:nvPr/>
        </p:nvGrpSpPr>
        <p:grpSpPr bwMode="auto">
          <a:xfrm>
            <a:off x="7659969" y="583370"/>
            <a:ext cx="4191000" cy="5562600"/>
            <a:chOff x="2880" y="432"/>
            <a:chExt cx="2640" cy="3504"/>
          </a:xfrm>
        </p:grpSpPr>
        <p:sp>
          <p:nvSpPr>
            <p:cNvPr id="22536" name="Rectangle 4"/>
            <p:cNvSpPr>
              <a:spLocks noChangeArrowheads="1"/>
            </p:cNvSpPr>
            <p:nvPr/>
          </p:nvSpPr>
          <p:spPr bwMode="auto">
            <a:xfrm>
              <a:off x="3456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38</a:t>
              </a:r>
            </a:p>
          </p:txBody>
        </p:sp>
        <p:sp>
          <p:nvSpPr>
            <p:cNvPr id="22537" name="Rectangle 5"/>
            <p:cNvSpPr>
              <a:spLocks noChangeArrowheads="1"/>
            </p:cNvSpPr>
            <p:nvPr/>
          </p:nvSpPr>
          <p:spPr bwMode="auto">
            <a:xfrm>
              <a:off x="3652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16</a:t>
              </a:r>
            </a:p>
          </p:txBody>
        </p:sp>
        <p:sp>
          <p:nvSpPr>
            <p:cNvPr id="22538" name="Rectangle 6"/>
            <p:cNvSpPr>
              <a:spLocks noChangeArrowheads="1"/>
            </p:cNvSpPr>
            <p:nvPr/>
          </p:nvSpPr>
          <p:spPr bwMode="auto">
            <a:xfrm>
              <a:off x="4435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17</a:t>
              </a:r>
            </a:p>
          </p:txBody>
        </p:sp>
        <p:sp>
          <p:nvSpPr>
            <p:cNvPr id="22539" name="Rectangle 7"/>
            <p:cNvSpPr>
              <a:spLocks noChangeArrowheads="1"/>
            </p:cNvSpPr>
            <p:nvPr/>
          </p:nvSpPr>
          <p:spPr bwMode="auto">
            <a:xfrm>
              <a:off x="4240" y="723"/>
              <a:ext cx="195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12</a:t>
              </a:r>
            </a:p>
          </p:txBody>
        </p:sp>
        <p:sp>
          <p:nvSpPr>
            <p:cNvPr id="22540" name="Rectangle 8"/>
            <p:cNvSpPr>
              <a:spLocks noChangeArrowheads="1"/>
            </p:cNvSpPr>
            <p:nvPr/>
          </p:nvSpPr>
          <p:spPr bwMode="auto">
            <a:xfrm>
              <a:off x="4044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39</a:t>
              </a:r>
            </a:p>
          </p:txBody>
        </p:sp>
        <p:sp>
          <p:nvSpPr>
            <p:cNvPr id="22541" name="Rectangle 9"/>
            <p:cNvSpPr>
              <a:spLocks noChangeArrowheads="1"/>
            </p:cNvSpPr>
            <p:nvPr/>
          </p:nvSpPr>
          <p:spPr bwMode="auto">
            <a:xfrm>
              <a:off x="3848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27</a:t>
              </a:r>
            </a:p>
          </p:txBody>
        </p:sp>
        <p:sp>
          <p:nvSpPr>
            <p:cNvPr id="22542" name="Rectangle 10"/>
            <p:cNvSpPr>
              <a:spLocks noChangeArrowheads="1"/>
            </p:cNvSpPr>
            <p:nvPr/>
          </p:nvSpPr>
          <p:spPr bwMode="auto">
            <a:xfrm>
              <a:off x="4631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24</a:t>
              </a:r>
            </a:p>
          </p:txBody>
        </p:sp>
        <p:sp>
          <p:nvSpPr>
            <p:cNvPr id="22543" name="Rectangle 11"/>
            <p:cNvSpPr>
              <a:spLocks noChangeArrowheads="1"/>
            </p:cNvSpPr>
            <p:nvPr/>
          </p:nvSpPr>
          <p:spPr bwMode="auto">
            <a:xfrm>
              <a:off x="4827" y="723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5</a:t>
              </a:r>
            </a:p>
          </p:txBody>
        </p:sp>
        <p:sp>
          <p:nvSpPr>
            <p:cNvPr id="22544" name="Text Box 12"/>
            <p:cNvSpPr txBox="1">
              <a:spLocks noChangeArrowheads="1"/>
            </p:cNvSpPr>
            <p:nvPr/>
          </p:nvSpPr>
          <p:spPr bwMode="auto">
            <a:xfrm>
              <a:off x="3385" y="541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first</a:t>
              </a:r>
            </a:p>
          </p:txBody>
        </p:sp>
        <p:sp>
          <p:nvSpPr>
            <p:cNvPr id="22545" name="Text Box 13"/>
            <p:cNvSpPr txBox="1">
              <a:spLocks noChangeArrowheads="1"/>
            </p:cNvSpPr>
            <p:nvPr/>
          </p:nvSpPr>
          <p:spPr bwMode="auto">
            <a:xfrm>
              <a:off x="3937" y="432"/>
              <a:ext cx="116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mid=(fist + last)/2</a:t>
              </a:r>
            </a:p>
          </p:txBody>
        </p:sp>
        <p:sp>
          <p:nvSpPr>
            <p:cNvPr id="22546" name="Text Box 14"/>
            <p:cNvSpPr txBox="1">
              <a:spLocks noChangeArrowheads="1"/>
            </p:cNvSpPr>
            <p:nvPr/>
          </p:nvSpPr>
          <p:spPr bwMode="auto">
            <a:xfrm>
              <a:off x="4798" y="541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last</a:t>
              </a:r>
            </a:p>
          </p:txBody>
        </p:sp>
        <p:sp>
          <p:nvSpPr>
            <p:cNvPr id="22547" name="Text Box 15"/>
            <p:cNvSpPr txBox="1">
              <a:spLocks noChangeArrowheads="1"/>
            </p:cNvSpPr>
            <p:nvPr/>
          </p:nvSpPr>
          <p:spPr bwMode="auto">
            <a:xfrm>
              <a:off x="2889" y="723"/>
              <a:ext cx="6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theArray</a:t>
              </a:r>
            </a:p>
          </p:txBody>
        </p:sp>
        <p:sp>
          <p:nvSpPr>
            <p:cNvPr id="22548" name="AutoShape 16"/>
            <p:cNvSpPr>
              <a:spLocks noChangeArrowheads="1"/>
            </p:cNvSpPr>
            <p:nvPr/>
          </p:nvSpPr>
          <p:spPr bwMode="auto">
            <a:xfrm>
              <a:off x="4122" y="578"/>
              <a:ext cx="78" cy="145"/>
            </a:xfrm>
            <a:prstGeom prst="downArrow">
              <a:avLst>
                <a:gd name="adj1" fmla="val 50000"/>
                <a:gd name="adj2" fmla="val 46474"/>
              </a:avLst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9" name="Rectangle 17"/>
            <p:cNvSpPr>
              <a:spLocks noChangeArrowheads="1"/>
            </p:cNvSpPr>
            <p:nvPr/>
          </p:nvSpPr>
          <p:spPr bwMode="auto">
            <a:xfrm>
              <a:off x="3299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38</a:t>
              </a:r>
            </a:p>
          </p:txBody>
        </p:sp>
        <p:sp>
          <p:nvSpPr>
            <p:cNvPr id="22550" name="Rectangle 18"/>
            <p:cNvSpPr>
              <a:spLocks noChangeArrowheads="1"/>
            </p:cNvSpPr>
            <p:nvPr/>
          </p:nvSpPr>
          <p:spPr bwMode="auto">
            <a:xfrm>
              <a:off x="3495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16</a:t>
              </a:r>
            </a:p>
          </p:txBody>
        </p:sp>
        <p:sp>
          <p:nvSpPr>
            <p:cNvPr id="22551" name="Rectangle 19"/>
            <p:cNvSpPr>
              <a:spLocks noChangeArrowheads="1"/>
            </p:cNvSpPr>
            <p:nvPr/>
          </p:nvSpPr>
          <p:spPr bwMode="auto">
            <a:xfrm>
              <a:off x="3887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39</a:t>
              </a:r>
            </a:p>
          </p:txBody>
        </p:sp>
        <p:sp>
          <p:nvSpPr>
            <p:cNvPr id="22552" name="Rectangle 20"/>
            <p:cNvSpPr>
              <a:spLocks noChangeArrowheads="1"/>
            </p:cNvSpPr>
            <p:nvPr/>
          </p:nvSpPr>
          <p:spPr bwMode="auto">
            <a:xfrm>
              <a:off x="3691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27</a:t>
              </a:r>
            </a:p>
          </p:txBody>
        </p:sp>
        <p:sp>
          <p:nvSpPr>
            <p:cNvPr id="22553" name="Rectangle 21"/>
            <p:cNvSpPr>
              <a:spLocks noChangeArrowheads="1"/>
            </p:cNvSpPr>
            <p:nvPr/>
          </p:nvSpPr>
          <p:spPr bwMode="auto">
            <a:xfrm>
              <a:off x="4592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17</a:t>
              </a:r>
            </a:p>
          </p:txBody>
        </p:sp>
        <p:sp>
          <p:nvSpPr>
            <p:cNvPr id="22554" name="Rectangle 22"/>
            <p:cNvSpPr>
              <a:spLocks noChangeArrowheads="1"/>
            </p:cNvSpPr>
            <p:nvPr/>
          </p:nvSpPr>
          <p:spPr bwMode="auto">
            <a:xfrm>
              <a:off x="4396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12</a:t>
              </a:r>
            </a:p>
          </p:txBody>
        </p:sp>
        <p:sp>
          <p:nvSpPr>
            <p:cNvPr id="22555" name="Rectangle 23"/>
            <p:cNvSpPr>
              <a:spLocks noChangeArrowheads="1"/>
            </p:cNvSpPr>
            <p:nvPr/>
          </p:nvSpPr>
          <p:spPr bwMode="auto">
            <a:xfrm>
              <a:off x="4788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24</a:t>
              </a:r>
            </a:p>
          </p:txBody>
        </p:sp>
        <p:sp>
          <p:nvSpPr>
            <p:cNvPr id="22556" name="Rectangle 24"/>
            <p:cNvSpPr>
              <a:spLocks noChangeArrowheads="1"/>
            </p:cNvSpPr>
            <p:nvPr/>
          </p:nvSpPr>
          <p:spPr bwMode="auto">
            <a:xfrm>
              <a:off x="4984" y="134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5</a:t>
              </a:r>
            </a:p>
          </p:txBody>
        </p:sp>
        <p:sp>
          <p:nvSpPr>
            <p:cNvPr id="22557" name="Rectangle 25"/>
            <p:cNvSpPr>
              <a:spLocks noChangeArrowheads="1"/>
            </p:cNvSpPr>
            <p:nvPr/>
          </p:nvSpPr>
          <p:spPr bwMode="auto">
            <a:xfrm>
              <a:off x="3221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38</a:t>
              </a:r>
            </a:p>
          </p:txBody>
        </p:sp>
        <p:sp>
          <p:nvSpPr>
            <p:cNvPr id="22558" name="Rectangle 26"/>
            <p:cNvSpPr>
              <a:spLocks noChangeArrowheads="1"/>
            </p:cNvSpPr>
            <p:nvPr/>
          </p:nvSpPr>
          <p:spPr bwMode="auto">
            <a:xfrm>
              <a:off x="3417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16</a:t>
              </a:r>
            </a:p>
          </p:txBody>
        </p:sp>
        <p:sp>
          <p:nvSpPr>
            <p:cNvPr id="22559" name="Rectangle 27"/>
            <p:cNvSpPr>
              <a:spLocks noChangeArrowheads="1"/>
            </p:cNvSpPr>
            <p:nvPr/>
          </p:nvSpPr>
          <p:spPr bwMode="auto">
            <a:xfrm>
              <a:off x="3965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39</a:t>
              </a:r>
            </a:p>
          </p:txBody>
        </p:sp>
        <p:sp>
          <p:nvSpPr>
            <p:cNvPr id="22560" name="Rectangle 28"/>
            <p:cNvSpPr>
              <a:spLocks noChangeArrowheads="1"/>
            </p:cNvSpPr>
            <p:nvPr/>
          </p:nvSpPr>
          <p:spPr bwMode="auto">
            <a:xfrm>
              <a:off x="3769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27</a:t>
              </a:r>
            </a:p>
          </p:txBody>
        </p:sp>
        <p:sp>
          <p:nvSpPr>
            <p:cNvPr id="22561" name="Rectangle 29"/>
            <p:cNvSpPr>
              <a:spLocks noChangeArrowheads="1"/>
            </p:cNvSpPr>
            <p:nvPr/>
          </p:nvSpPr>
          <p:spPr bwMode="auto">
            <a:xfrm>
              <a:off x="4514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17</a:t>
              </a:r>
            </a:p>
          </p:txBody>
        </p:sp>
        <p:sp>
          <p:nvSpPr>
            <p:cNvPr id="22562" name="Rectangle 30"/>
            <p:cNvSpPr>
              <a:spLocks noChangeArrowheads="1"/>
            </p:cNvSpPr>
            <p:nvPr/>
          </p:nvSpPr>
          <p:spPr bwMode="auto">
            <a:xfrm>
              <a:off x="4318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12</a:t>
              </a:r>
            </a:p>
          </p:txBody>
        </p:sp>
        <p:sp>
          <p:nvSpPr>
            <p:cNvPr id="22563" name="Rectangle 31"/>
            <p:cNvSpPr>
              <a:spLocks noChangeArrowheads="1"/>
            </p:cNvSpPr>
            <p:nvPr/>
          </p:nvSpPr>
          <p:spPr bwMode="auto">
            <a:xfrm>
              <a:off x="4867" y="1852"/>
              <a:ext cx="195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24</a:t>
              </a:r>
            </a:p>
          </p:txBody>
        </p:sp>
        <p:sp>
          <p:nvSpPr>
            <p:cNvPr id="22564" name="Rectangle 32"/>
            <p:cNvSpPr>
              <a:spLocks noChangeArrowheads="1"/>
            </p:cNvSpPr>
            <p:nvPr/>
          </p:nvSpPr>
          <p:spPr bwMode="auto">
            <a:xfrm>
              <a:off x="5062" y="1852"/>
              <a:ext cx="196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5</a:t>
              </a:r>
            </a:p>
          </p:txBody>
        </p:sp>
        <p:sp>
          <p:nvSpPr>
            <p:cNvPr id="22565" name="Line 33"/>
            <p:cNvSpPr>
              <a:spLocks noChangeShapeType="1"/>
            </p:cNvSpPr>
            <p:nvPr/>
          </p:nvSpPr>
          <p:spPr bwMode="auto">
            <a:xfrm flipH="1">
              <a:off x="3299" y="905"/>
              <a:ext cx="157" cy="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Line 34"/>
            <p:cNvSpPr>
              <a:spLocks noChangeShapeType="1"/>
            </p:cNvSpPr>
            <p:nvPr/>
          </p:nvSpPr>
          <p:spPr bwMode="auto">
            <a:xfrm flipH="1">
              <a:off x="4083" y="905"/>
              <a:ext cx="157" cy="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7" name="Line 35"/>
            <p:cNvSpPr>
              <a:spLocks noChangeShapeType="1"/>
            </p:cNvSpPr>
            <p:nvPr/>
          </p:nvSpPr>
          <p:spPr bwMode="auto">
            <a:xfrm>
              <a:off x="5023" y="905"/>
              <a:ext cx="157" cy="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Line 36"/>
            <p:cNvSpPr>
              <a:spLocks noChangeShapeType="1"/>
            </p:cNvSpPr>
            <p:nvPr/>
          </p:nvSpPr>
          <p:spPr bwMode="auto">
            <a:xfrm>
              <a:off x="4240" y="905"/>
              <a:ext cx="156" cy="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Line 37"/>
            <p:cNvSpPr>
              <a:spLocks noChangeShapeType="1"/>
            </p:cNvSpPr>
            <p:nvPr/>
          </p:nvSpPr>
          <p:spPr bwMode="auto">
            <a:xfrm flipH="1">
              <a:off x="3221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Line 38"/>
            <p:cNvSpPr>
              <a:spLocks noChangeShapeType="1"/>
            </p:cNvSpPr>
            <p:nvPr/>
          </p:nvSpPr>
          <p:spPr bwMode="auto">
            <a:xfrm flipH="1">
              <a:off x="3613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Line 39"/>
            <p:cNvSpPr>
              <a:spLocks noChangeShapeType="1"/>
            </p:cNvSpPr>
            <p:nvPr/>
          </p:nvSpPr>
          <p:spPr bwMode="auto">
            <a:xfrm>
              <a:off x="4083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Line 40"/>
            <p:cNvSpPr>
              <a:spLocks noChangeShapeType="1"/>
            </p:cNvSpPr>
            <p:nvPr/>
          </p:nvSpPr>
          <p:spPr bwMode="auto">
            <a:xfrm>
              <a:off x="3691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Line 41"/>
            <p:cNvSpPr>
              <a:spLocks noChangeShapeType="1"/>
            </p:cNvSpPr>
            <p:nvPr/>
          </p:nvSpPr>
          <p:spPr bwMode="auto">
            <a:xfrm flipH="1">
              <a:off x="4318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Line 42"/>
            <p:cNvSpPr>
              <a:spLocks noChangeShapeType="1"/>
            </p:cNvSpPr>
            <p:nvPr/>
          </p:nvSpPr>
          <p:spPr bwMode="auto">
            <a:xfrm flipH="1">
              <a:off x="4710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Line 43"/>
            <p:cNvSpPr>
              <a:spLocks noChangeShapeType="1"/>
            </p:cNvSpPr>
            <p:nvPr/>
          </p:nvSpPr>
          <p:spPr bwMode="auto">
            <a:xfrm>
              <a:off x="5180" y="1524"/>
              <a:ext cx="78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Line 44"/>
            <p:cNvSpPr>
              <a:spLocks noChangeShapeType="1"/>
            </p:cNvSpPr>
            <p:nvPr/>
          </p:nvSpPr>
          <p:spPr bwMode="auto">
            <a:xfrm>
              <a:off x="4788" y="1524"/>
              <a:ext cx="79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Line 45"/>
            <p:cNvSpPr>
              <a:spLocks noChangeShapeType="1"/>
            </p:cNvSpPr>
            <p:nvPr/>
          </p:nvSpPr>
          <p:spPr bwMode="auto">
            <a:xfrm flipH="1">
              <a:off x="2880" y="2034"/>
              <a:ext cx="341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8" name="Line 46"/>
            <p:cNvSpPr>
              <a:spLocks noChangeShapeType="1"/>
            </p:cNvSpPr>
            <p:nvPr/>
          </p:nvSpPr>
          <p:spPr bwMode="auto">
            <a:xfrm flipH="1">
              <a:off x="3072" y="2034"/>
              <a:ext cx="345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9" name="Line 47"/>
            <p:cNvSpPr>
              <a:spLocks noChangeShapeType="1"/>
            </p:cNvSpPr>
            <p:nvPr/>
          </p:nvSpPr>
          <p:spPr bwMode="auto">
            <a:xfrm flipH="1">
              <a:off x="3168" y="2034"/>
              <a:ext cx="249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0" name="Line 48"/>
            <p:cNvSpPr>
              <a:spLocks noChangeShapeType="1"/>
            </p:cNvSpPr>
            <p:nvPr/>
          </p:nvSpPr>
          <p:spPr bwMode="auto">
            <a:xfrm flipH="1">
              <a:off x="3360" y="2034"/>
              <a:ext cx="253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1" name="Line 49"/>
            <p:cNvSpPr>
              <a:spLocks noChangeShapeType="1"/>
            </p:cNvSpPr>
            <p:nvPr/>
          </p:nvSpPr>
          <p:spPr bwMode="auto">
            <a:xfrm flipH="1">
              <a:off x="3613" y="2034"/>
              <a:ext cx="156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2" name="Line 50"/>
            <p:cNvSpPr>
              <a:spLocks noChangeShapeType="1"/>
            </p:cNvSpPr>
            <p:nvPr/>
          </p:nvSpPr>
          <p:spPr bwMode="auto">
            <a:xfrm flipH="1">
              <a:off x="3808" y="2034"/>
              <a:ext cx="157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Line 51"/>
            <p:cNvSpPr>
              <a:spLocks noChangeShapeType="1"/>
            </p:cNvSpPr>
            <p:nvPr/>
          </p:nvSpPr>
          <p:spPr bwMode="auto">
            <a:xfrm flipH="1">
              <a:off x="4080" y="2034"/>
              <a:ext cx="81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4" name="Line 52"/>
            <p:cNvSpPr>
              <a:spLocks noChangeShapeType="1"/>
            </p:cNvSpPr>
            <p:nvPr/>
          </p:nvSpPr>
          <p:spPr bwMode="auto">
            <a:xfrm flipH="1">
              <a:off x="3888" y="2034"/>
              <a:ext cx="77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Line 53"/>
            <p:cNvSpPr>
              <a:spLocks noChangeShapeType="1"/>
            </p:cNvSpPr>
            <p:nvPr/>
          </p:nvSpPr>
          <p:spPr bwMode="auto">
            <a:xfrm>
              <a:off x="4318" y="2034"/>
              <a:ext cx="2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6" name="Line 54"/>
            <p:cNvSpPr>
              <a:spLocks noChangeShapeType="1"/>
            </p:cNvSpPr>
            <p:nvPr/>
          </p:nvSpPr>
          <p:spPr bwMode="auto">
            <a:xfrm flipH="1">
              <a:off x="4512" y="2034"/>
              <a:ext cx="2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7" name="Line 55"/>
            <p:cNvSpPr>
              <a:spLocks noChangeShapeType="1"/>
            </p:cNvSpPr>
            <p:nvPr/>
          </p:nvSpPr>
          <p:spPr bwMode="auto">
            <a:xfrm>
              <a:off x="4710" y="2034"/>
              <a:ext cx="9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8" name="Line 56"/>
            <p:cNvSpPr>
              <a:spLocks noChangeShapeType="1"/>
            </p:cNvSpPr>
            <p:nvPr/>
          </p:nvSpPr>
          <p:spPr bwMode="auto">
            <a:xfrm>
              <a:off x="4514" y="2034"/>
              <a:ext cx="94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9" name="Line 57"/>
            <p:cNvSpPr>
              <a:spLocks noChangeShapeType="1"/>
            </p:cNvSpPr>
            <p:nvPr/>
          </p:nvSpPr>
          <p:spPr bwMode="auto">
            <a:xfrm>
              <a:off x="4867" y="2034"/>
              <a:ext cx="173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0" name="Line 58"/>
            <p:cNvSpPr>
              <a:spLocks noChangeShapeType="1"/>
            </p:cNvSpPr>
            <p:nvPr/>
          </p:nvSpPr>
          <p:spPr bwMode="auto">
            <a:xfrm>
              <a:off x="5062" y="2034"/>
              <a:ext cx="17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1" name="Line 59"/>
            <p:cNvSpPr>
              <a:spLocks noChangeShapeType="1"/>
            </p:cNvSpPr>
            <p:nvPr/>
          </p:nvSpPr>
          <p:spPr bwMode="auto">
            <a:xfrm>
              <a:off x="5258" y="2034"/>
              <a:ext cx="262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2" name="Line 60"/>
            <p:cNvSpPr>
              <a:spLocks noChangeShapeType="1"/>
            </p:cNvSpPr>
            <p:nvPr/>
          </p:nvSpPr>
          <p:spPr bwMode="auto">
            <a:xfrm>
              <a:off x="5062" y="2034"/>
              <a:ext cx="266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3" name="Text Box 61"/>
            <p:cNvSpPr txBox="1">
              <a:spLocks noChangeArrowheads="1"/>
            </p:cNvSpPr>
            <p:nvPr/>
          </p:nvSpPr>
          <p:spPr bwMode="auto">
            <a:xfrm>
              <a:off x="3150" y="1670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first</a:t>
              </a:r>
            </a:p>
          </p:txBody>
        </p:sp>
        <p:sp>
          <p:nvSpPr>
            <p:cNvPr id="22594" name="Text Box 62"/>
            <p:cNvSpPr txBox="1">
              <a:spLocks noChangeArrowheads="1"/>
            </p:cNvSpPr>
            <p:nvPr/>
          </p:nvSpPr>
          <p:spPr bwMode="auto">
            <a:xfrm>
              <a:off x="3388" y="1670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last</a:t>
              </a:r>
            </a:p>
          </p:txBody>
        </p:sp>
        <p:grpSp>
          <p:nvGrpSpPr>
            <p:cNvPr id="22595" name="Group 63"/>
            <p:cNvGrpSpPr>
              <a:grpSpLocks/>
            </p:cNvGrpSpPr>
            <p:nvPr/>
          </p:nvGrpSpPr>
          <p:grpSpPr bwMode="auto">
            <a:xfrm>
              <a:off x="2880" y="2352"/>
              <a:ext cx="2640" cy="1584"/>
              <a:chOff x="1152" y="1248"/>
              <a:chExt cx="3360" cy="2112"/>
            </a:xfrm>
          </p:grpSpPr>
          <p:sp>
            <p:nvSpPr>
              <p:cNvPr id="22596" name="Rectangle 64"/>
              <p:cNvSpPr>
                <a:spLocks noChangeArrowheads="1"/>
              </p:cNvSpPr>
              <p:nvPr/>
            </p:nvSpPr>
            <p:spPr bwMode="auto">
              <a:xfrm>
                <a:off x="1152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38</a:t>
                </a:r>
              </a:p>
            </p:txBody>
          </p:sp>
          <p:sp>
            <p:nvSpPr>
              <p:cNvPr id="22597" name="Rectangle 65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16</a:t>
                </a:r>
              </a:p>
            </p:txBody>
          </p:sp>
          <p:sp>
            <p:nvSpPr>
              <p:cNvPr id="22598" name="Rectangle 66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17</a:t>
                </a:r>
              </a:p>
            </p:txBody>
          </p:sp>
          <p:sp>
            <p:nvSpPr>
              <p:cNvPr id="22599" name="Rectangle 67"/>
              <p:cNvSpPr>
                <a:spLocks noChangeArrowheads="1"/>
              </p:cNvSpPr>
              <p:nvPr/>
            </p:nvSpPr>
            <p:spPr bwMode="auto">
              <a:xfrm>
                <a:off x="2976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12</a:t>
                </a:r>
              </a:p>
            </p:txBody>
          </p:sp>
          <p:sp>
            <p:nvSpPr>
              <p:cNvPr id="22600" name="Rectangle 68"/>
              <p:cNvSpPr>
                <a:spLocks noChangeArrowheads="1"/>
              </p:cNvSpPr>
              <p:nvPr/>
            </p:nvSpPr>
            <p:spPr bwMode="auto">
              <a:xfrm>
                <a:off x="2448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39</a:t>
                </a:r>
              </a:p>
            </p:txBody>
          </p:sp>
          <p:sp>
            <p:nvSpPr>
              <p:cNvPr id="22601" name="Rectangle 69"/>
              <p:cNvSpPr>
                <a:spLocks noChangeArrowheads="1"/>
              </p:cNvSpPr>
              <p:nvPr/>
            </p:nvSpPr>
            <p:spPr bwMode="auto">
              <a:xfrm>
                <a:off x="2064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27</a:t>
                </a:r>
              </a:p>
            </p:txBody>
          </p:sp>
          <p:sp>
            <p:nvSpPr>
              <p:cNvPr id="22602" name="Rectangle 70"/>
              <p:cNvSpPr>
                <a:spLocks noChangeArrowheads="1"/>
              </p:cNvSpPr>
              <p:nvPr/>
            </p:nvSpPr>
            <p:spPr bwMode="auto">
              <a:xfrm>
                <a:off x="3888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24</a:t>
                </a:r>
              </a:p>
            </p:txBody>
          </p:sp>
          <p:sp>
            <p:nvSpPr>
              <p:cNvPr id="22603" name="Rectangle 71"/>
              <p:cNvSpPr>
                <a:spLocks noChangeArrowheads="1"/>
              </p:cNvSpPr>
              <p:nvPr/>
            </p:nvSpPr>
            <p:spPr bwMode="auto">
              <a:xfrm>
                <a:off x="4272" y="12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5</a:t>
                </a:r>
              </a:p>
            </p:txBody>
          </p:sp>
          <p:grpSp>
            <p:nvGrpSpPr>
              <p:cNvPr id="22604" name="Group 72"/>
              <p:cNvGrpSpPr>
                <a:grpSpLocks/>
              </p:cNvGrpSpPr>
              <p:nvPr/>
            </p:nvGrpSpPr>
            <p:grpSpPr bwMode="auto">
              <a:xfrm>
                <a:off x="1248" y="1488"/>
                <a:ext cx="432" cy="576"/>
                <a:chOff x="1248" y="1488"/>
                <a:chExt cx="432" cy="576"/>
              </a:xfrm>
            </p:grpSpPr>
            <p:sp>
              <p:nvSpPr>
                <p:cNvPr id="22672" name="Rectangle 73"/>
                <p:cNvSpPr>
                  <a:spLocks noChangeArrowheads="1"/>
                </p:cNvSpPr>
                <p:nvPr/>
              </p:nvSpPr>
              <p:spPr bwMode="auto">
                <a:xfrm>
                  <a:off x="1440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38</a:t>
                  </a:r>
                </a:p>
              </p:txBody>
            </p:sp>
            <p:sp>
              <p:nvSpPr>
                <p:cNvPr id="22673" name="Line 74"/>
                <p:cNvSpPr>
                  <a:spLocks noChangeShapeType="1"/>
                </p:cNvSpPr>
                <p:nvPr/>
              </p:nvSpPr>
              <p:spPr bwMode="auto">
                <a:xfrm>
                  <a:off x="1248" y="1488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05" name="Group 75"/>
              <p:cNvGrpSpPr>
                <a:grpSpLocks/>
              </p:cNvGrpSpPr>
              <p:nvPr/>
            </p:nvGrpSpPr>
            <p:grpSpPr bwMode="auto">
              <a:xfrm>
                <a:off x="1200" y="1488"/>
                <a:ext cx="432" cy="576"/>
                <a:chOff x="1200" y="1488"/>
                <a:chExt cx="432" cy="576"/>
              </a:xfrm>
            </p:grpSpPr>
            <p:sp>
              <p:nvSpPr>
                <p:cNvPr id="22670" name="Rectangle 76"/>
                <p:cNvSpPr>
                  <a:spLocks noChangeArrowheads="1"/>
                </p:cNvSpPr>
                <p:nvPr/>
              </p:nvSpPr>
              <p:spPr bwMode="auto">
                <a:xfrm>
                  <a:off x="1200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16</a:t>
                  </a:r>
                </a:p>
              </p:txBody>
            </p:sp>
            <p:sp>
              <p:nvSpPr>
                <p:cNvPr id="22671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1296" y="1488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06" name="Group 78"/>
              <p:cNvGrpSpPr>
                <a:grpSpLocks/>
              </p:cNvGrpSpPr>
              <p:nvPr/>
            </p:nvGrpSpPr>
            <p:grpSpPr bwMode="auto">
              <a:xfrm>
                <a:off x="2112" y="1488"/>
                <a:ext cx="240" cy="576"/>
                <a:chOff x="2112" y="1488"/>
                <a:chExt cx="240" cy="576"/>
              </a:xfrm>
            </p:grpSpPr>
            <p:sp>
              <p:nvSpPr>
                <p:cNvPr id="22668" name="Rectangle 79"/>
                <p:cNvSpPr>
                  <a:spLocks noChangeArrowheads="1"/>
                </p:cNvSpPr>
                <p:nvPr/>
              </p:nvSpPr>
              <p:spPr bwMode="auto">
                <a:xfrm>
                  <a:off x="2112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27</a:t>
                  </a:r>
                </a:p>
              </p:txBody>
            </p:sp>
            <p:sp>
              <p:nvSpPr>
                <p:cNvPr id="22669" name="Line 80"/>
                <p:cNvSpPr>
                  <a:spLocks noChangeShapeType="1"/>
                </p:cNvSpPr>
                <p:nvPr/>
              </p:nvSpPr>
              <p:spPr bwMode="auto">
                <a:xfrm>
                  <a:off x="2160" y="1488"/>
                  <a:ext cx="48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07" name="Group 81"/>
              <p:cNvGrpSpPr>
                <a:grpSpLocks/>
              </p:cNvGrpSpPr>
              <p:nvPr/>
            </p:nvGrpSpPr>
            <p:grpSpPr bwMode="auto">
              <a:xfrm>
                <a:off x="2352" y="1488"/>
                <a:ext cx="240" cy="576"/>
                <a:chOff x="2352" y="1488"/>
                <a:chExt cx="240" cy="576"/>
              </a:xfrm>
            </p:grpSpPr>
            <p:sp>
              <p:nvSpPr>
                <p:cNvPr id="22666" name="Rectangle 82"/>
                <p:cNvSpPr>
                  <a:spLocks noChangeArrowheads="1"/>
                </p:cNvSpPr>
                <p:nvPr/>
              </p:nvSpPr>
              <p:spPr bwMode="auto">
                <a:xfrm>
                  <a:off x="2352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39</a:t>
                  </a:r>
                </a:p>
              </p:txBody>
            </p:sp>
            <p:sp>
              <p:nvSpPr>
                <p:cNvPr id="22667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2496" y="1488"/>
                  <a:ext cx="48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08" name="Group 84"/>
              <p:cNvGrpSpPr>
                <a:grpSpLocks/>
              </p:cNvGrpSpPr>
              <p:nvPr/>
            </p:nvGrpSpPr>
            <p:grpSpPr bwMode="auto">
              <a:xfrm>
                <a:off x="3024" y="1488"/>
                <a:ext cx="240" cy="576"/>
                <a:chOff x="3024" y="1488"/>
                <a:chExt cx="240" cy="576"/>
              </a:xfrm>
            </p:grpSpPr>
            <p:sp>
              <p:nvSpPr>
                <p:cNvPr id="22664" name="Rectangle 85"/>
                <p:cNvSpPr>
                  <a:spLocks noChangeArrowheads="1"/>
                </p:cNvSpPr>
                <p:nvPr/>
              </p:nvSpPr>
              <p:spPr bwMode="auto">
                <a:xfrm>
                  <a:off x="3024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12</a:t>
                  </a:r>
                </a:p>
              </p:txBody>
            </p:sp>
            <p:sp>
              <p:nvSpPr>
                <p:cNvPr id="22665" name="Line 86"/>
                <p:cNvSpPr>
                  <a:spLocks noChangeShapeType="1"/>
                </p:cNvSpPr>
                <p:nvPr/>
              </p:nvSpPr>
              <p:spPr bwMode="auto">
                <a:xfrm>
                  <a:off x="3072" y="1488"/>
                  <a:ext cx="9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09" name="Group 87"/>
              <p:cNvGrpSpPr>
                <a:grpSpLocks/>
              </p:cNvGrpSpPr>
              <p:nvPr/>
            </p:nvGrpSpPr>
            <p:grpSpPr bwMode="auto">
              <a:xfrm>
                <a:off x="3264" y="1488"/>
                <a:ext cx="240" cy="576"/>
                <a:chOff x="3264" y="1488"/>
                <a:chExt cx="240" cy="576"/>
              </a:xfrm>
            </p:grpSpPr>
            <p:sp>
              <p:nvSpPr>
                <p:cNvPr id="22662" name="Rectangle 88"/>
                <p:cNvSpPr>
                  <a:spLocks noChangeArrowheads="1"/>
                </p:cNvSpPr>
                <p:nvPr/>
              </p:nvSpPr>
              <p:spPr bwMode="auto">
                <a:xfrm>
                  <a:off x="3264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17</a:t>
                  </a:r>
                </a:p>
              </p:txBody>
            </p:sp>
            <p:sp>
              <p:nvSpPr>
                <p:cNvPr id="22663" name="Line 89"/>
                <p:cNvSpPr>
                  <a:spLocks noChangeShapeType="1"/>
                </p:cNvSpPr>
                <p:nvPr/>
              </p:nvSpPr>
              <p:spPr bwMode="auto">
                <a:xfrm flipH="1">
                  <a:off x="3408" y="1488"/>
                  <a:ext cx="48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0" name="Group 90"/>
              <p:cNvGrpSpPr>
                <a:grpSpLocks/>
              </p:cNvGrpSpPr>
              <p:nvPr/>
            </p:nvGrpSpPr>
            <p:grpSpPr bwMode="auto">
              <a:xfrm>
                <a:off x="3984" y="1488"/>
                <a:ext cx="432" cy="576"/>
                <a:chOff x="3984" y="1488"/>
                <a:chExt cx="432" cy="576"/>
              </a:xfrm>
            </p:grpSpPr>
            <p:sp>
              <p:nvSpPr>
                <p:cNvPr id="22660" name="Rectangle 91"/>
                <p:cNvSpPr>
                  <a:spLocks noChangeArrowheads="1"/>
                </p:cNvSpPr>
                <p:nvPr/>
              </p:nvSpPr>
              <p:spPr bwMode="auto">
                <a:xfrm>
                  <a:off x="4176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24</a:t>
                  </a:r>
                </a:p>
              </p:txBody>
            </p:sp>
            <p:sp>
              <p:nvSpPr>
                <p:cNvPr id="22661" name="Line 92"/>
                <p:cNvSpPr>
                  <a:spLocks noChangeShapeType="1"/>
                </p:cNvSpPr>
                <p:nvPr/>
              </p:nvSpPr>
              <p:spPr bwMode="auto">
                <a:xfrm>
                  <a:off x="3984" y="1488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1" name="Group 93"/>
              <p:cNvGrpSpPr>
                <a:grpSpLocks/>
              </p:cNvGrpSpPr>
              <p:nvPr/>
            </p:nvGrpSpPr>
            <p:grpSpPr bwMode="auto">
              <a:xfrm>
                <a:off x="3936" y="1488"/>
                <a:ext cx="480" cy="576"/>
                <a:chOff x="3936" y="1488"/>
                <a:chExt cx="480" cy="576"/>
              </a:xfrm>
            </p:grpSpPr>
            <p:sp>
              <p:nvSpPr>
                <p:cNvPr id="22658" name="Rectangle 94"/>
                <p:cNvSpPr>
                  <a:spLocks noChangeArrowheads="1"/>
                </p:cNvSpPr>
                <p:nvPr/>
              </p:nvSpPr>
              <p:spPr bwMode="auto">
                <a:xfrm>
                  <a:off x="3936" y="1824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5</a:t>
                  </a:r>
                </a:p>
              </p:txBody>
            </p:sp>
            <p:sp>
              <p:nvSpPr>
                <p:cNvPr id="22659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4032" y="1488"/>
                  <a:ext cx="384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2" name="Group 96"/>
              <p:cNvGrpSpPr>
                <a:grpSpLocks/>
              </p:cNvGrpSpPr>
              <p:nvPr/>
            </p:nvGrpSpPr>
            <p:grpSpPr bwMode="auto">
              <a:xfrm>
                <a:off x="1344" y="2064"/>
                <a:ext cx="336" cy="624"/>
                <a:chOff x="1344" y="2064"/>
                <a:chExt cx="336" cy="624"/>
              </a:xfrm>
            </p:grpSpPr>
            <p:sp>
              <p:nvSpPr>
                <p:cNvPr id="22656" name="Rectangle 97"/>
                <p:cNvSpPr>
                  <a:spLocks noChangeArrowheads="1"/>
                </p:cNvSpPr>
                <p:nvPr/>
              </p:nvSpPr>
              <p:spPr bwMode="auto">
                <a:xfrm>
                  <a:off x="1440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16</a:t>
                  </a:r>
                </a:p>
              </p:txBody>
            </p:sp>
            <p:sp>
              <p:nvSpPr>
                <p:cNvPr id="22657" name="Line 98"/>
                <p:cNvSpPr>
                  <a:spLocks noChangeShapeType="1"/>
                </p:cNvSpPr>
                <p:nvPr/>
              </p:nvSpPr>
              <p:spPr bwMode="auto">
                <a:xfrm>
                  <a:off x="1344" y="2064"/>
                  <a:ext cx="24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3" name="Group 99"/>
              <p:cNvGrpSpPr>
                <a:grpSpLocks/>
              </p:cNvGrpSpPr>
              <p:nvPr/>
            </p:nvGrpSpPr>
            <p:grpSpPr bwMode="auto">
              <a:xfrm>
                <a:off x="1584" y="2064"/>
                <a:ext cx="576" cy="624"/>
                <a:chOff x="1584" y="2064"/>
                <a:chExt cx="576" cy="624"/>
              </a:xfrm>
            </p:grpSpPr>
            <p:sp>
              <p:nvSpPr>
                <p:cNvPr id="22654" name="Rectangle 100"/>
                <p:cNvSpPr>
                  <a:spLocks noChangeArrowheads="1"/>
                </p:cNvSpPr>
                <p:nvPr/>
              </p:nvSpPr>
              <p:spPr bwMode="auto">
                <a:xfrm>
                  <a:off x="1920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38</a:t>
                  </a:r>
                </a:p>
              </p:txBody>
            </p:sp>
            <p:sp>
              <p:nvSpPr>
                <p:cNvPr id="22655" name="Line 101"/>
                <p:cNvSpPr>
                  <a:spLocks noChangeShapeType="1"/>
                </p:cNvSpPr>
                <p:nvPr/>
              </p:nvSpPr>
              <p:spPr bwMode="auto">
                <a:xfrm>
                  <a:off x="1584" y="2064"/>
                  <a:ext cx="48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4" name="Group 102"/>
              <p:cNvGrpSpPr>
                <a:grpSpLocks/>
              </p:cNvGrpSpPr>
              <p:nvPr/>
            </p:nvGrpSpPr>
            <p:grpSpPr bwMode="auto">
              <a:xfrm>
                <a:off x="1680" y="2064"/>
                <a:ext cx="528" cy="624"/>
                <a:chOff x="1680" y="2064"/>
                <a:chExt cx="528" cy="624"/>
              </a:xfrm>
            </p:grpSpPr>
            <p:sp>
              <p:nvSpPr>
                <p:cNvPr id="22652" name="Rectangle 103"/>
                <p:cNvSpPr>
                  <a:spLocks noChangeArrowheads="1"/>
                </p:cNvSpPr>
                <p:nvPr/>
              </p:nvSpPr>
              <p:spPr bwMode="auto">
                <a:xfrm>
                  <a:off x="1680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27</a:t>
                  </a:r>
                </a:p>
              </p:txBody>
            </p:sp>
            <p:sp>
              <p:nvSpPr>
                <p:cNvPr id="22653" name="Line 104"/>
                <p:cNvSpPr>
                  <a:spLocks noChangeShapeType="1"/>
                </p:cNvSpPr>
                <p:nvPr/>
              </p:nvSpPr>
              <p:spPr bwMode="auto">
                <a:xfrm flipH="1">
                  <a:off x="1776" y="2064"/>
                  <a:ext cx="432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5" name="Group 105"/>
              <p:cNvGrpSpPr>
                <a:grpSpLocks/>
              </p:cNvGrpSpPr>
              <p:nvPr/>
            </p:nvGrpSpPr>
            <p:grpSpPr bwMode="auto">
              <a:xfrm>
                <a:off x="2160" y="2064"/>
                <a:ext cx="288" cy="624"/>
                <a:chOff x="2160" y="2064"/>
                <a:chExt cx="288" cy="624"/>
              </a:xfrm>
            </p:grpSpPr>
            <p:sp>
              <p:nvSpPr>
                <p:cNvPr id="22650" name="Rectangle 106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39</a:t>
                  </a:r>
                </a:p>
              </p:txBody>
            </p:sp>
            <p:sp>
              <p:nvSpPr>
                <p:cNvPr id="22651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2256" y="2064"/>
                  <a:ext cx="192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6" name="Group 108"/>
              <p:cNvGrpSpPr>
                <a:grpSpLocks/>
              </p:cNvGrpSpPr>
              <p:nvPr/>
            </p:nvGrpSpPr>
            <p:grpSpPr bwMode="auto">
              <a:xfrm>
                <a:off x="3264" y="2064"/>
                <a:ext cx="768" cy="624"/>
                <a:chOff x="3264" y="2064"/>
                <a:chExt cx="768" cy="624"/>
              </a:xfrm>
            </p:grpSpPr>
            <p:sp>
              <p:nvSpPr>
                <p:cNvPr id="22648" name="Rectangle 109"/>
                <p:cNvSpPr>
                  <a:spLocks noChangeArrowheads="1"/>
                </p:cNvSpPr>
                <p:nvPr/>
              </p:nvSpPr>
              <p:spPr bwMode="auto">
                <a:xfrm>
                  <a:off x="3264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5</a:t>
                  </a:r>
                </a:p>
              </p:txBody>
            </p:sp>
            <p:sp>
              <p:nvSpPr>
                <p:cNvPr id="22649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3408" y="2064"/>
                  <a:ext cx="62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7" name="Group 111"/>
              <p:cNvGrpSpPr>
                <a:grpSpLocks/>
              </p:cNvGrpSpPr>
              <p:nvPr/>
            </p:nvGrpSpPr>
            <p:grpSpPr bwMode="auto">
              <a:xfrm>
                <a:off x="3168" y="2064"/>
                <a:ext cx="576" cy="624"/>
                <a:chOff x="3168" y="2064"/>
                <a:chExt cx="576" cy="624"/>
              </a:xfrm>
            </p:grpSpPr>
            <p:sp>
              <p:nvSpPr>
                <p:cNvPr id="22646" name="Rectangle 112"/>
                <p:cNvSpPr>
                  <a:spLocks noChangeArrowheads="1"/>
                </p:cNvSpPr>
                <p:nvPr/>
              </p:nvSpPr>
              <p:spPr bwMode="auto">
                <a:xfrm>
                  <a:off x="3504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12</a:t>
                  </a:r>
                </a:p>
              </p:txBody>
            </p:sp>
            <p:sp>
              <p:nvSpPr>
                <p:cNvPr id="22647" name="Line 113"/>
                <p:cNvSpPr>
                  <a:spLocks noChangeShapeType="1"/>
                </p:cNvSpPr>
                <p:nvPr/>
              </p:nvSpPr>
              <p:spPr bwMode="auto">
                <a:xfrm>
                  <a:off x="3168" y="2064"/>
                  <a:ext cx="48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8" name="Group 114"/>
              <p:cNvGrpSpPr>
                <a:grpSpLocks/>
              </p:cNvGrpSpPr>
              <p:nvPr/>
            </p:nvGrpSpPr>
            <p:grpSpPr bwMode="auto">
              <a:xfrm>
                <a:off x="3984" y="2064"/>
                <a:ext cx="288" cy="624"/>
                <a:chOff x="3984" y="2064"/>
                <a:chExt cx="288" cy="624"/>
              </a:xfrm>
            </p:grpSpPr>
            <p:sp>
              <p:nvSpPr>
                <p:cNvPr id="22644" name="Rectangle 115"/>
                <p:cNvSpPr>
                  <a:spLocks noChangeArrowheads="1"/>
                </p:cNvSpPr>
                <p:nvPr/>
              </p:nvSpPr>
              <p:spPr bwMode="auto">
                <a:xfrm>
                  <a:off x="3984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24</a:t>
                  </a:r>
                </a:p>
              </p:txBody>
            </p:sp>
            <p:sp>
              <p:nvSpPr>
                <p:cNvPr id="22645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4080" y="2064"/>
                  <a:ext cx="192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9" name="Group 117"/>
              <p:cNvGrpSpPr>
                <a:grpSpLocks/>
              </p:cNvGrpSpPr>
              <p:nvPr/>
            </p:nvGrpSpPr>
            <p:grpSpPr bwMode="auto">
              <a:xfrm>
                <a:off x="3408" y="2064"/>
                <a:ext cx="576" cy="624"/>
                <a:chOff x="3408" y="2064"/>
                <a:chExt cx="576" cy="624"/>
              </a:xfrm>
            </p:grpSpPr>
            <p:sp>
              <p:nvSpPr>
                <p:cNvPr id="22642" name="Rectangle 118"/>
                <p:cNvSpPr>
                  <a:spLocks noChangeArrowheads="1"/>
                </p:cNvSpPr>
                <p:nvPr/>
              </p:nvSpPr>
              <p:spPr bwMode="auto">
                <a:xfrm>
                  <a:off x="3744" y="244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17</a:t>
                  </a:r>
                </a:p>
              </p:txBody>
            </p:sp>
            <p:sp>
              <p:nvSpPr>
                <p:cNvPr id="22643" name="Line 119"/>
                <p:cNvSpPr>
                  <a:spLocks noChangeShapeType="1"/>
                </p:cNvSpPr>
                <p:nvPr/>
              </p:nvSpPr>
              <p:spPr bwMode="auto">
                <a:xfrm>
                  <a:off x="3408" y="2064"/>
                  <a:ext cx="432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0" name="Group 120"/>
              <p:cNvGrpSpPr>
                <a:grpSpLocks/>
              </p:cNvGrpSpPr>
              <p:nvPr/>
            </p:nvGrpSpPr>
            <p:grpSpPr bwMode="auto">
              <a:xfrm>
                <a:off x="1872" y="2688"/>
                <a:ext cx="1488" cy="672"/>
                <a:chOff x="1872" y="2688"/>
                <a:chExt cx="1488" cy="672"/>
              </a:xfrm>
            </p:grpSpPr>
            <p:sp>
              <p:nvSpPr>
                <p:cNvPr id="22640" name="Rectangle 121"/>
                <p:cNvSpPr>
                  <a:spLocks noChangeArrowheads="1"/>
                </p:cNvSpPr>
                <p:nvPr/>
              </p:nvSpPr>
              <p:spPr bwMode="auto">
                <a:xfrm>
                  <a:off x="187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5</a:t>
                  </a:r>
                </a:p>
              </p:txBody>
            </p:sp>
            <p:sp>
              <p:nvSpPr>
                <p:cNvPr id="22641" name="Line 122"/>
                <p:cNvSpPr>
                  <a:spLocks noChangeShapeType="1"/>
                </p:cNvSpPr>
                <p:nvPr/>
              </p:nvSpPr>
              <p:spPr bwMode="auto">
                <a:xfrm flipH="1">
                  <a:off x="1968" y="2688"/>
                  <a:ext cx="139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1" name="Group 123"/>
              <p:cNvGrpSpPr>
                <a:grpSpLocks/>
              </p:cNvGrpSpPr>
              <p:nvPr/>
            </p:nvGrpSpPr>
            <p:grpSpPr bwMode="auto">
              <a:xfrm>
                <a:off x="2112" y="2688"/>
                <a:ext cx="1488" cy="672"/>
                <a:chOff x="2112" y="2688"/>
                <a:chExt cx="1488" cy="672"/>
              </a:xfrm>
            </p:grpSpPr>
            <p:sp>
              <p:nvSpPr>
                <p:cNvPr id="22638" name="Rectangle 124"/>
                <p:cNvSpPr>
                  <a:spLocks noChangeArrowheads="1"/>
                </p:cNvSpPr>
                <p:nvPr/>
              </p:nvSpPr>
              <p:spPr bwMode="auto">
                <a:xfrm>
                  <a:off x="211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12</a:t>
                  </a:r>
                </a:p>
              </p:txBody>
            </p:sp>
            <p:sp>
              <p:nvSpPr>
                <p:cNvPr id="22639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2256" y="2688"/>
                  <a:ext cx="1344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2" name="Group 126"/>
              <p:cNvGrpSpPr>
                <a:grpSpLocks/>
              </p:cNvGrpSpPr>
              <p:nvPr/>
            </p:nvGrpSpPr>
            <p:grpSpPr bwMode="auto">
              <a:xfrm>
                <a:off x="1584" y="2688"/>
                <a:ext cx="1008" cy="672"/>
                <a:chOff x="1584" y="2688"/>
                <a:chExt cx="1008" cy="672"/>
              </a:xfrm>
            </p:grpSpPr>
            <p:sp>
              <p:nvSpPr>
                <p:cNvPr id="22636" name="Rectangle 127"/>
                <p:cNvSpPr>
                  <a:spLocks noChangeArrowheads="1"/>
                </p:cNvSpPr>
                <p:nvPr/>
              </p:nvSpPr>
              <p:spPr bwMode="auto">
                <a:xfrm>
                  <a:off x="235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16</a:t>
                  </a:r>
                </a:p>
              </p:txBody>
            </p:sp>
            <p:sp>
              <p:nvSpPr>
                <p:cNvPr id="22637" name="Line 128"/>
                <p:cNvSpPr>
                  <a:spLocks noChangeShapeType="1"/>
                </p:cNvSpPr>
                <p:nvPr/>
              </p:nvSpPr>
              <p:spPr bwMode="auto">
                <a:xfrm>
                  <a:off x="1584" y="2688"/>
                  <a:ext cx="91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3" name="Group 129"/>
              <p:cNvGrpSpPr>
                <a:grpSpLocks/>
              </p:cNvGrpSpPr>
              <p:nvPr/>
            </p:nvGrpSpPr>
            <p:grpSpPr bwMode="auto">
              <a:xfrm>
                <a:off x="2592" y="2688"/>
                <a:ext cx="1248" cy="672"/>
                <a:chOff x="2592" y="2688"/>
                <a:chExt cx="1248" cy="672"/>
              </a:xfrm>
            </p:grpSpPr>
            <p:sp>
              <p:nvSpPr>
                <p:cNvPr id="22634" name="Rectangle 130"/>
                <p:cNvSpPr>
                  <a:spLocks noChangeArrowheads="1"/>
                </p:cNvSpPr>
                <p:nvPr/>
              </p:nvSpPr>
              <p:spPr bwMode="auto">
                <a:xfrm>
                  <a:off x="259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17</a:t>
                  </a:r>
                </a:p>
              </p:txBody>
            </p:sp>
            <p:sp>
              <p:nvSpPr>
                <p:cNvPr id="22635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2736" y="2688"/>
                  <a:ext cx="1104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4" name="Group 132"/>
              <p:cNvGrpSpPr>
                <a:grpSpLocks/>
              </p:cNvGrpSpPr>
              <p:nvPr/>
            </p:nvGrpSpPr>
            <p:grpSpPr bwMode="auto">
              <a:xfrm>
                <a:off x="2832" y="2688"/>
                <a:ext cx="1296" cy="672"/>
                <a:chOff x="2832" y="2688"/>
                <a:chExt cx="1296" cy="672"/>
              </a:xfrm>
            </p:grpSpPr>
            <p:sp>
              <p:nvSpPr>
                <p:cNvPr id="22632" name="Rectangle 133"/>
                <p:cNvSpPr>
                  <a:spLocks noChangeArrowheads="1"/>
                </p:cNvSpPr>
                <p:nvPr/>
              </p:nvSpPr>
              <p:spPr bwMode="auto">
                <a:xfrm>
                  <a:off x="283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24</a:t>
                  </a:r>
                </a:p>
              </p:txBody>
            </p:sp>
            <p:sp>
              <p:nvSpPr>
                <p:cNvPr id="22633" name="Line 134"/>
                <p:cNvSpPr>
                  <a:spLocks noChangeShapeType="1"/>
                </p:cNvSpPr>
                <p:nvPr/>
              </p:nvSpPr>
              <p:spPr bwMode="auto">
                <a:xfrm flipH="1">
                  <a:off x="2976" y="2688"/>
                  <a:ext cx="115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5" name="Group 135"/>
              <p:cNvGrpSpPr>
                <a:grpSpLocks/>
              </p:cNvGrpSpPr>
              <p:nvPr/>
            </p:nvGrpSpPr>
            <p:grpSpPr bwMode="auto">
              <a:xfrm>
                <a:off x="1824" y="2688"/>
                <a:ext cx="1968" cy="672"/>
                <a:chOff x="1824" y="2688"/>
                <a:chExt cx="1968" cy="672"/>
              </a:xfrm>
            </p:grpSpPr>
            <p:sp>
              <p:nvSpPr>
                <p:cNvPr id="22626" name="Rectangle 136"/>
                <p:cNvSpPr>
                  <a:spLocks noChangeArrowheads="1"/>
                </p:cNvSpPr>
                <p:nvPr/>
              </p:nvSpPr>
              <p:spPr bwMode="auto">
                <a:xfrm>
                  <a:off x="331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38</a:t>
                  </a:r>
                </a:p>
              </p:txBody>
            </p:sp>
            <p:sp>
              <p:nvSpPr>
                <p:cNvPr id="22627" name="Rectangle 137"/>
                <p:cNvSpPr>
                  <a:spLocks noChangeArrowheads="1"/>
                </p:cNvSpPr>
                <p:nvPr/>
              </p:nvSpPr>
              <p:spPr bwMode="auto">
                <a:xfrm>
                  <a:off x="355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39</a:t>
                  </a:r>
                </a:p>
              </p:txBody>
            </p:sp>
            <p:sp>
              <p:nvSpPr>
                <p:cNvPr id="22628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72" y="3120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</p:spPr>
              <p:txBody>
                <a:bodyPr wrap="none" anchor="ctr"/>
                <a:lstStyle>
                  <a:lvl1pPr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27</a:t>
                  </a:r>
                </a:p>
              </p:txBody>
            </p:sp>
            <p:sp>
              <p:nvSpPr>
                <p:cNvPr id="22629" name="Line 139"/>
                <p:cNvSpPr>
                  <a:spLocks noChangeShapeType="1"/>
                </p:cNvSpPr>
                <p:nvPr/>
              </p:nvSpPr>
              <p:spPr bwMode="auto">
                <a:xfrm>
                  <a:off x="1824" y="2688"/>
                  <a:ext cx="139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0" name="Line 140"/>
                <p:cNvSpPr>
                  <a:spLocks noChangeShapeType="1"/>
                </p:cNvSpPr>
                <p:nvPr/>
              </p:nvSpPr>
              <p:spPr bwMode="auto">
                <a:xfrm>
                  <a:off x="2064" y="2688"/>
                  <a:ext cx="1344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1" name="Line 141"/>
                <p:cNvSpPr>
                  <a:spLocks noChangeShapeType="1"/>
                </p:cNvSpPr>
                <p:nvPr/>
              </p:nvSpPr>
              <p:spPr bwMode="auto">
                <a:xfrm>
                  <a:off x="2256" y="2688"/>
                  <a:ext cx="139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Rectangle 1"/>
          <p:cNvSpPr/>
          <p:nvPr/>
        </p:nvSpPr>
        <p:spPr>
          <a:xfrm>
            <a:off x="259831" y="1859340"/>
            <a:ext cx="77760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MergeSort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&amp;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mid =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/ 2;</a:t>
            </a:r>
          </a:p>
          <a:p>
            <a:pPr lvl="2"/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MergeSort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mid);</a:t>
            </a:r>
          </a:p>
          <a:p>
            <a:pPr lvl="2"/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MergeSort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mid + 1,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Merge(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mid,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9831" y="5345870"/>
            <a:ext cx="65007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en.wikipedia.org/wiki/Merge_sort#mediaviewer/File:Merge-sort-example-300px.gif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8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69624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err="1" smtClean="0"/>
              <a:t>MergeSort</a:t>
            </a:r>
            <a:r>
              <a:rPr lang="en-US" altLang="ja-JP" dirty="0" smtClean="0"/>
              <a:t>: (Efficiency Analysis)</a:t>
            </a:r>
          </a:p>
        </p:txBody>
      </p:sp>
      <p:grpSp>
        <p:nvGrpSpPr>
          <p:cNvPr id="23557" name="Group 3"/>
          <p:cNvGrpSpPr>
            <a:grpSpLocks/>
          </p:cNvGrpSpPr>
          <p:nvPr/>
        </p:nvGrpSpPr>
        <p:grpSpPr bwMode="auto">
          <a:xfrm>
            <a:off x="6477000" y="1887415"/>
            <a:ext cx="4191000" cy="2362200"/>
            <a:chOff x="1152" y="1248"/>
            <a:chExt cx="3360" cy="2112"/>
          </a:xfrm>
        </p:grpSpPr>
        <p:sp>
          <p:nvSpPr>
            <p:cNvPr id="23586" name="Rectangle 4"/>
            <p:cNvSpPr>
              <a:spLocks noChangeArrowheads="1"/>
            </p:cNvSpPr>
            <p:nvPr/>
          </p:nvSpPr>
          <p:spPr bwMode="auto">
            <a:xfrm>
              <a:off x="1152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38</a:t>
              </a:r>
            </a:p>
          </p:txBody>
        </p:sp>
        <p:sp>
          <p:nvSpPr>
            <p:cNvPr id="23587" name="Rectangle 5"/>
            <p:cNvSpPr>
              <a:spLocks noChangeArrowheads="1"/>
            </p:cNvSpPr>
            <p:nvPr/>
          </p:nvSpPr>
          <p:spPr bwMode="auto">
            <a:xfrm>
              <a:off x="1536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16</a:t>
              </a:r>
            </a:p>
          </p:txBody>
        </p:sp>
        <p:sp>
          <p:nvSpPr>
            <p:cNvPr id="23588" name="Rectangle 6"/>
            <p:cNvSpPr>
              <a:spLocks noChangeArrowheads="1"/>
            </p:cNvSpPr>
            <p:nvPr/>
          </p:nvSpPr>
          <p:spPr bwMode="auto">
            <a:xfrm>
              <a:off x="3360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17</a:t>
              </a:r>
            </a:p>
          </p:txBody>
        </p:sp>
        <p:sp>
          <p:nvSpPr>
            <p:cNvPr id="23589" name="Rectangle 7"/>
            <p:cNvSpPr>
              <a:spLocks noChangeArrowheads="1"/>
            </p:cNvSpPr>
            <p:nvPr/>
          </p:nvSpPr>
          <p:spPr bwMode="auto">
            <a:xfrm>
              <a:off x="2976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12</a:t>
              </a:r>
            </a:p>
          </p:txBody>
        </p:sp>
        <p:sp>
          <p:nvSpPr>
            <p:cNvPr id="23590" name="Rectangle 8"/>
            <p:cNvSpPr>
              <a:spLocks noChangeArrowheads="1"/>
            </p:cNvSpPr>
            <p:nvPr/>
          </p:nvSpPr>
          <p:spPr bwMode="auto">
            <a:xfrm>
              <a:off x="2448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39</a:t>
              </a:r>
            </a:p>
          </p:txBody>
        </p:sp>
        <p:sp>
          <p:nvSpPr>
            <p:cNvPr id="23591" name="Rectangle 9"/>
            <p:cNvSpPr>
              <a:spLocks noChangeArrowheads="1"/>
            </p:cNvSpPr>
            <p:nvPr/>
          </p:nvSpPr>
          <p:spPr bwMode="auto">
            <a:xfrm>
              <a:off x="2064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27</a:t>
              </a:r>
            </a:p>
          </p:txBody>
        </p:sp>
        <p:sp>
          <p:nvSpPr>
            <p:cNvPr id="23592" name="Rectangle 10"/>
            <p:cNvSpPr>
              <a:spLocks noChangeArrowheads="1"/>
            </p:cNvSpPr>
            <p:nvPr/>
          </p:nvSpPr>
          <p:spPr bwMode="auto">
            <a:xfrm>
              <a:off x="3888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24</a:t>
              </a:r>
            </a:p>
          </p:txBody>
        </p:sp>
        <p:sp>
          <p:nvSpPr>
            <p:cNvPr id="23593" name="Rectangle 11"/>
            <p:cNvSpPr>
              <a:spLocks noChangeArrowheads="1"/>
            </p:cNvSpPr>
            <p:nvPr/>
          </p:nvSpPr>
          <p:spPr bwMode="auto">
            <a:xfrm>
              <a:off x="4272" y="124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5</a:t>
              </a:r>
            </a:p>
          </p:txBody>
        </p:sp>
        <p:grpSp>
          <p:nvGrpSpPr>
            <p:cNvPr id="23594" name="Group 12"/>
            <p:cNvGrpSpPr>
              <a:grpSpLocks/>
            </p:cNvGrpSpPr>
            <p:nvPr/>
          </p:nvGrpSpPr>
          <p:grpSpPr bwMode="auto">
            <a:xfrm>
              <a:off x="1248" y="1488"/>
              <a:ext cx="432" cy="576"/>
              <a:chOff x="1248" y="1488"/>
              <a:chExt cx="432" cy="576"/>
            </a:xfrm>
          </p:grpSpPr>
          <p:sp>
            <p:nvSpPr>
              <p:cNvPr id="23662" name="Rectangle 13"/>
              <p:cNvSpPr>
                <a:spLocks noChangeArrowheads="1"/>
              </p:cNvSpPr>
              <p:nvPr/>
            </p:nvSpPr>
            <p:spPr bwMode="auto">
              <a:xfrm>
                <a:off x="1440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38</a:t>
                </a:r>
              </a:p>
            </p:txBody>
          </p:sp>
          <p:sp>
            <p:nvSpPr>
              <p:cNvPr id="23663" name="Line 14"/>
              <p:cNvSpPr>
                <a:spLocks noChangeShapeType="1"/>
              </p:cNvSpPr>
              <p:nvPr/>
            </p:nvSpPr>
            <p:spPr bwMode="auto">
              <a:xfrm>
                <a:off x="1248" y="148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5" name="Group 15"/>
            <p:cNvGrpSpPr>
              <a:grpSpLocks/>
            </p:cNvGrpSpPr>
            <p:nvPr/>
          </p:nvGrpSpPr>
          <p:grpSpPr bwMode="auto">
            <a:xfrm>
              <a:off x="1200" y="1488"/>
              <a:ext cx="432" cy="576"/>
              <a:chOff x="1200" y="1488"/>
              <a:chExt cx="432" cy="576"/>
            </a:xfrm>
          </p:grpSpPr>
          <p:sp>
            <p:nvSpPr>
              <p:cNvPr id="23660" name="Rectangle 16"/>
              <p:cNvSpPr>
                <a:spLocks noChangeArrowheads="1"/>
              </p:cNvSpPr>
              <p:nvPr/>
            </p:nvSpPr>
            <p:spPr bwMode="auto">
              <a:xfrm>
                <a:off x="1200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16</a:t>
                </a:r>
              </a:p>
            </p:txBody>
          </p:sp>
          <p:sp>
            <p:nvSpPr>
              <p:cNvPr id="23661" name="Line 17"/>
              <p:cNvSpPr>
                <a:spLocks noChangeShapeType="1"/>
              </p:cNvSpPr>
              <p:nvPr/>
            </p:nvSpPr>
            <p:spPr bwMode="auto">
              <a:xfrm flipH="1">
                <a:off x="1296" y="148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6" name="Group 18"/>
            <p:cNvGrpSpPr>
              <a:grpSpLocks/>
            </p:cNvGrpSpPr>
            <p:nvPr/>
          </p:nvGrpSpPr>
          <p:grpSpPr bwMode="auto">
            <a:xfrm>
              <a:off x="2112" y="1488"/>
              <a:ext cx="240" cy="576"/>
              <a:chOff x="2112" y="1488"/>
              <a:chExt cx="240" cy="576"/>
            </a:xfrm>
          </p:grpSpPr>
          <p:sp>
            <p:nvSpPr>
              <p:cNvPr id="23658" name="Rectangle 19"/>
              <p:cNvSpPr>
                <a:spLocks noChangeArrowheads="1"/>
              </p:cNvSpPr>
              <p:nvPr/>
            </p:nvSpPr>
            <p:spPr bwMode="auto">
              <a:xfrm>
                <a:off x="2112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27</a:t>
                </a:r>
              </a:p>
            </p:txBody>
          </p:sp>
          <p:sp>
            <p:nvSpPr>
              <p:cNvPr id="23659" name="Line 20"/>
              <p:cNvSpPr>
                <a:spLocks noChangeShapeType="1"/>
              </p:cNvSpPr>
              <p:nvPr/>
            </p:nvSpPr>
            <p:spPr bwMode="auto">
              <a:xfrm>
                <a:off x="2160" y="1488"/>
                <a:ext cx="4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7" name="Group 21"/>
            <p:cNvGrpSpPr>
              <a:grpSpLocks/>
            </p:cNvGrpSpPr>
            <p:nvPr/>
          </p:nvGrpSpPr>
          <p:grpSpPr bwMode="auto">
            <a:xfrm>
              <a:off x="2352" y="1488"/>
              <a:ext cx="240" cy="576"/>
              <a:chOff x="2352" y="1488"/>
              <a:chExt cx="240" cy="576"/>
            </a:xfrm>
          </p:grpSpPr>
          <p:sp>
            <p:nvSpPr>
              <p:cNvPr id="23656" name="Rectangle 22"/>
              <p:cNvSpPr>
                <a:spLocks noChangeArrowheads="1"/>
              </p:cNvSpPr>
              <p:nvPr/>
            </p:nvSpPr>
            <p:spPr bwMode="auto">
              <a:xfrm>
                <a:off x="2352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39</a:t>
                </a:r>
              </a:p>
            </p:txBody>
          </p:sp>
          <p:sp>
            <p:nvSpPr>
              <p:cNvPr id="23657" name="Line 23"/>
              <p:cNvSpPr>
                <a:spLocks noChangeShapeType="1"/>
              </p:cNvSpPr>
              <p:nvPr/>
            </p:nvSpPr>
            <p:spPr bwMode="auto">
              <a:xfrm flipH="1">
                <a:off x="2496" y="1488"/>
                <a:ext cx="4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8" name="Group 24"/>
            <p:cNvGrpSpPr>
              <a:grpSpLocks/>
            </p:cNvGrpSpPr>
            <p:nvPr/>
          </p:nvGrpSpPr>
          <p:grpSpPr bwMode="auto">
            <a:xfrm>
              <a:off x="3024" y="1488"/>
              <a:ext cx="240" cy="576"/>
              <a:chOff x="3024" y="1488"/>
              <a:chExt cx="240" cy="576"/>
            </a:xfrm>
          </p:grpSpPr>
          <p:sp>
            <p:nvSpPr>
              <p:cNvPr id="23654" name="Rectangle 25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12</a:t>
                </a:r>
              </a:p>
            </p:txBody>
          </p:sp>
          <p:sp>
            <p:nvSpPr>
              <p:cNvPr id="23655" name="Line 26"/>
              <p:cNvSpPr>
                <a:spLocks noChangeShapeType="1"/>
              </p:cNvSpPr>
              <p:nvPr/>
            </p:nvSpPr>
            <p:spPr bwMode="auto">
              <a:xfrm>
                <a:off x="3072" y="148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9" name="Group 27"/>
            <p:cNvGrpSpPr>
              <a:grpSpLocks/>
            </p:cNvGrpSpPr>
            <p:nvPr/>
          </p:nvGrpSpPr>
          <p:grpSpPr bwMode="auto">
            <a:xfrm>
              <a:off x="3264" y="1488"/>
              <a:ext cx="240" cy="576"/>
              <a:chOff x="3264" y="1488"/>
              <a:chExt cx="240" cy="576"/>
            </a:xfrm>
          </p:grpSpPr>
          <p:sp>
            <p:nvSpPr>
              <p:cNvPr id="23652" name="Rectangle 28"/>
              <p:cNvSpPr>
                <a:spLocks noChangeArrowheads="1"/>
              </p:cNvSpPr>
              <p:nvPr/>
            </p:nvSpPr>
            <p:spPr bwMode="auto">
              <a:xfrm>
                <a:off x="3264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17</a:t>
                </a:r>
              </a:p>
            </p:txBody>
          </p:sp>
          <p:sp>
            <p:nvSpPr>
              <p:cNvPr id="23653" name="Line 29"/>
              <p:cNvSpPr>
                <a:spLocks noChangeShapeType="1"/>
              </p:cNvSpPr>
              <p:nvPr/>
            </p:nvSpPr>
            <p:spPr bwMode="auto">
              <a:xfrm flipH="1">
                <a:off x="3408" y="1488"/>
                <a:ext cx="4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0" name="Group 30"/>
            <p:cNvGrpSpPr>
              <a:grpSpLocks/>
            </p:cNvGrpSpPr>
            <p:nvPr/>
          </p:nvGrpSpPr>
          <p:grpSpPr bwMode="auto">
            <a:xfrm>
              <a:off x="3984" y="1488"/>
              <a:ext cx="432" cy="576"/>
              <a:chOff x="3984" y="1488"/>
              <a:chExt cx="432" cy="576"/>
            </a:xfrm>
          </p:grpSpPr>
          <p:sp>
            <p:nvSpPr>
              <p:cNvPr id="23650" name="Rectangle 31"/>
              <p:cNvSpPr>
                <a:spLocks noChangeArrowheads="1"/>
              </p:cNvSpPr>
              <p:nvPr/>
            </p:nvSpPr>
            <p:spPr bwMode="auto">
              <a:xfrm>
                <a:off x="4176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24</a:t>
                </a:r>
              </a:p>
            </p:txBody>
          </p:sp>
          <p:sp>
            <p:nvSpPr>
              <p:cNvPr id="23651" name="Line 32"/>
              <p:cNvSpPr>
                <a:spLocks noChangeShapeType="1"/>
              </p:cNvSpPr>
              <p:nvPr/>
            </p:nvSpPr>
            <p:spPr bwMode="auto">
              <a:xfrm>
                <a:off x="3984" y="148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1" name="Group 33"/>
            <p:cNvGrpSpPr>
              <a:grpSpLocks/>
            </p:cNvGrpSpPr>
            <p:nvPr/>
          </p:nvGrpSpPr>
          <p:grpSpPr bwMode="auto">
            <a:xfrm>
              <a:off x="3936" y="1488"/>
              <a:ext cx="480" cy="576"/>
              <a:chOff x="3936" y="1488"/>
              <a:chExt cx="480" cy="576"/>
            </a:xfrm>
          </p:grpSpPr>
          <p:sp>
            <p:nvSpPr>
              <p:cNvPr id="23648" name="Rectangle 34"/>
              <p:cNvSpPr>
                <a:spLocks noChangeArrowheads="1"/>
              </p:cNvSpPr>
              <p:nvPr/>
            </p:nvSpPr>
            <p:spPr bwMode="auto">
              <a:xfrm>
                <a:off x="3936" y="1824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5</a:t>
                </a:r>
              </a:p>
            </p:txBody>
          </p:sp>
          <p:sp>
            <p:nvSpPr>
              <p:cNvPr id="23649" name="Line 35"/>
              <p:cNvSpPr>
                <a:spLocks noChangeShapeType="1"/>
              </p:cNvSpPr>
              <p:nvPr/>
            </p:nvSpPr>
            <p:spPr bwMode="auto">
              <a:xfrm flipH="1">
                <a:off x="4032" y="1488"/>
                <a:ext cx="38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2" name="Group 36"/>
            <p:cNvGrpSpPr>
              <a:grpSpLocks/>
            </p:cNvGrpSpPr>
            <p:nvPr/>
          </p:nvGrpSpPr>
          <p:grpSpPr bwMode="auto">
            <a:xfrm>
              <a:off x="1344" y="2064"/>
              <a:ext cx="336" cy="624"/>
              <a:chOff x="1344" y="2064"/>
              <a:chExt cx="336" cy="624"/>
            </a:xfrm>
          </p:grpSpPr>
          <p:sp>
            <p:nvSpPr>
              <p:cNvPr id="23646" name="Rectangle 37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16</a:t>
                </a:r>
              </a:p>
            </p:txBody>
          </p:sp>
          <p:sp>
            <p:nvSpPr>
              <p:cNvPr id="23647" name="Line 38"/>
              <p:cNvSpPr>
                <a:spLocks noChangeShapeType="1"/>
              </p:cNvSpPr>
              <p:nvPr/>
            </p:nvSpPr>
            <p:spPr bwMode="auto">
              <a:xfrm>
                <a:off x="1344" y="206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3" name="Group 39"/>
            <p:cNvGrpSpPr>
              <a:grpSpLocks/>
            </p:cNvGrpSpPr>
            <p:nvPr/>
          </p:nvGrpSpPr>
          <p:grpSpPr bwMode="auto">
            <a:xfrm>
              <a:off x="1584" y="2064"/>
              <a:ext cx="576" cy="624"/>
              <a:chOff x="1584" y="2064"/>
              <a:chExt cx="576" cy="624"/>
            </a:xfrm>
          </p:grpSpPr>
          <p:sp>
            <p:nvSpPr>
              <p:cNvPr id="23644" name="Rectangle 40"/>
              <p:cNvSpPr>
                <a:spLocks noChangeArrowheads="1"/>
              </p:cNvSpPr>
              <p:nvPr/>
            </p:nvSpPr>
            <p:spPr bwMode="auto">
              <a:xfrm>
                <a:off x="1920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38</a:t>
                </a:r>
              </a:p>
            </p:txBody>
          </p:sp>
          <p:sp>
            <p:nvSpPr>
              <p:cNvPr id="23645" name="Line 41"/>
              <p:cNvSpPr>
                <a:spLocks noChangeShapeType="1"/>
              </p:cNvSpPr>
              <p:nvPr/>
            </p:nvSpPr>
            <p:spPr bwMode="auto">
              <a:xfrm>
                <a:off x="1584" y="2064"/>
                <a:ext cx="48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4" name="Group 42"/>
            <p:cNvGrpSpPr>
              <a:grpSpLocks/>
            </p:cNvGrpSpPr>
            <p:nvPr/>
          </p:nvGrpSpPr>
          <p:grpSpPr bwMode="auto">
            <a:xfrm>
              <a:off x="1680" y="2064"/>
              <a:ext cx="528" cy="624"/>
              <a:chOff x="1680" y="2064"/>
              <a:chExt cx="528" cy="624"/>
            </a:xfrm>
          </p:grpSpPr>
          <p:sp>
            <p:nvSpPr>
              <p:cNvPr id="23642" name="Rectangle 43"/>
              <p:cNvSpPr>
                <a:spLocks noChangeArrowheads="1"/>
              </p:cNvSpPr>
              <p:nvPr/>
            </p:nvSpPr>
            <p:spPr bwMode="auto">
              <a:xfrm>
                <a:off x="1680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27</a:t>
                </a:r>
              </a:p>
            </p:txBody>
          </p:sp>
          <p:sp>
            <p:nvSpPr>
              <p:cNvPr id="23643" name="Line 44"/>
              <p:cNvSpPr>
                <a:spLocks noChangeShapeType="1"/>
              </p:cNvSpPr>
              <p:nvPr/>
            </p:nvSpPr>
            <p:spPr bwMode="auto">
              <a:xfrm flipH="1">
                <a:off x="1776" y="2064"/>
                <a:ext cx="43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5" name="Group 45"/>
            <p:cNvGrpSpPr>
              <a:grpSpLocks/>
            </p:cNvGrpSpPr>
            <p:nvPr/>
          </p:nvGrpSpPr>
          <p:grpSpPr bwMode="auto">
            <a:xfrm>
              <a:off x="2160" y="2064"/>
              <a:ext cx="288" cy="624"/>
              <a:chOff x="2160" y="2064"/>
              <a:chExt cx="288" cy="624"/>
            </a:xfrm>
          </p:grpSpPr>
          <p:sp>
            <p:nvSpPr>
              <p:cNvPr id="23640" name="Rectangle 46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39</a:t>
                </a:r>
              </a:p>
            </p:txBody>
          </p:sp>
          <p:sp>
            <p:nvSpPr>
              <p:cNvPr id="23641" name="Line 47"/>
              <p:cNvSpPr>
                <a:spLocks noChangeShapeType="1"/>
              </p:cNvSpPr>
              <p:nvPr/>
            </p:nvSpPr>
            <p:spPr bwMode="auto">
              <a:xfrm flipH="1">
                <a:off x="2256" y="2064"/>
                <a:ext cx="19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6" name="Group 48"/>
            <p:cNvGrpSpPr>
              <a:grpSpLocks/>
            </p:cNvGrpSpPr>
            <p:nvPr/>
          </p:nvGrpSpPr>
          <p:grpSpPr bwMode="auto">
            <a:xfrm>
              <a:off x="3264" y="2064"/>
              <a:ext cx="768" cy="624"/>
              <a:chOff x="3264" y="2064"/>
              <a:chExt cx="768" cy="624"/>
            </a:xfrm>
          </p:grpSpPr>
          <p:sp>
            <p:nvSpPr>
              <p:cNvPr id="23638" name="Rectangle 49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5</a:t>
                </a:r>
              </a:p>
            </p:txBody>
          </p:sp>
          <p:sp>
            <p:nvSpPr>
              <p:cNvPr id="23639" name="Line 50"/>
              <p:cNvSpPr>
                <a:spLocks noChangeShapeType="1"/>
              </p:cNvSpPr>
              <p:nvPr/>
            </p:nvSpPr>
            <p:spPr bwMode="auto">
              <a:xfrm flipH="1">
                <a:off x="3408" y="2064"/>
                <a:ext cx="62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7" name="Group 51"/>
            <p:cNvGrpSpPr>
              <a:grpSpLocks/>
            </p:cNvGrpSpPr>
            <p:nvPr/>
          </p:nvGrpSpPr>
          <p:grpSpPr bwMode="auto">
            <a:xfrm>
              <a:off x="3168" y="2064"/>
              <a:ext cx="576" cy="624"/>
              <a:chOff x="3168" y="2064"/>
              <a:chExt cx="576" cy="624"/>
            </a:xfrm>
          </p:grpSpPr>
          <p:sp>
            <p:nvSpPr>
              <p:cNvPr id="23636" name="Rectangle 52"/>
              <p:cNvSpPr>
                <a:spLocks noChangeArrowheads="1"/>
              </p:cNvSpPr>
              <p:nvPr/>
            </p:nvSpPr>
            <p:spPr bwMode="auto">
              <a:xfrm>
                <a:off x="3504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12</a:t>
                </a:r>
              </a:p>
            </p:txBody>
          </p:sp>
          <p:sp>
            <p:nvSpPr>
              <p:cNvPr id="23637" name="Line 53"/>
              <p:cNvSpPr>
                <a:spLocks noChangeShapeType="1"/>
              </p:cNvSpPr>
              <p:nvPr/>
            </p:nvSpPr>
            <p:spPr bwMode="auto">
              <a:xfrm>
                <a:off x="3168" y="2064"/>
                <a:ext cx="48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8" name="Group 54"/>
            <p:cNvGrpSpPr>
              <a:grpSpLocks/>
            </p:cNvGrpSpPr>
            <p:nvPr/>
          </p:nvGrpSpPr>
          <p:grpSpPr bwMode="auto">
            <a:xfrm>
              <a:off x="3984" y="2064"/>
              <a:ext cx="288" cy="624"/>
              <a:chOff x="3984" y="2064"/>
              <a:chExt cx="288" cy="624"/>
            </a:xfrm>
          </p:grpSpPr>
          <p:sp>
            <p:nvSpPr>
              <p:cNvPr id="23634" name="Rectangle 55"/>
              <p:cNvSpPr>
                <a:spLocks noChangeArrowheads="1"/>
              </p:cNvSpPr>
              <p:nvPr/>
            </p:nvSpPr>
            <p:spPr bwMode="auto">
              <a:xfrm>
                <a:off x="3984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24</a:t>
                </a:r>
              </a:p>
            </p:txBody>
          </p:sp>
          <p:sp>
            <p:nvSpPr>
              <p:cNvPr id="23635" name="Line 56"/>
              <p:cNvSpPr>
                <a:spLocks noChangeShapeType="1"/>
              </p:cNvSpPr>
              <p:nvPr/>
            </p:nvSpPr>
            <p:spPr bwMode="auto">
              <a:xfrm flipH="1">
                <a:off x="4080" y="2064"/>
                <a:ext cx="19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9" name="Group 57"/>
            <p:cNvGrpSpPr>
              <a:grpSpLocks/>
            </p:cNvGrpSpPr>
            <p:nvPr/>
          </p:nvGrpSpPr>
          <p:grpSpPr bwMode="auto">
            <a:xfrm>
              <a:off x="3408" y="2064"/>
              <a:ext cx="576" cy="624"/>
              <a:chOff x="3408" y="2064"/>
              <a:chExt cx="576" cy="624"/>
            </a:xfrm>
          </p:grpSpPr>
          <p:sp>
            <p:nvSpPr>
              <p:cNvPr id="23632" name="Rectangle 58"/>
              <p:cNvSpPr>
                <a:spLocks noChangeArrowheads="1"/>
              </p:cNvSpPr>
              <p:nvPr/>
            </p:nvSpPr>
            <p:spPr bwMode="auto">
              <a:xfrm>
                <a:off x="3744" y="244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17</a:t>
                </a:r>
              </a:p>
            </p:txBody>
          </p:sp>
          <p:sp>
            <p:nvSpPr>
              <p:cNvPr id="23633" name="Line 59"/>
              <p:cNvSpPr>
                <a:spLocks noChangeShapeType="1"/>
              </p:cNvSpPr>
              <p:nvPr/>
            </p:nvSpPr>
            <p:spPr bwMode="auto">
              <a:xfrm>
                <a:off x="3408" y="2064"/>
                <a:ext cx="43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0" name="Group 60"/>
            <p:cNvGrpSpPr>
              <a:grpSpLocks/>
            </p:cNvGrpSpPr>
            <p:nvPr/>
          </p:nvGrpSpPr>
          <p:grpSpPr bwMode="auto">
            <a:xfrm>
              <a:off x="1872" y="2688"/>
              <a:ext cx="1488" cy="672"/>
              <a:chOff x="1872" y="2688"/>
              <a:chExt cx="1488" cy="672"/>
            </a:xfrm>
          </p:grpSpPr>
          <p:sp>
            <p:nvSpPr>
              <p:cNvPr id="23630" name="Rectangle 61"/>
              <p:cNvSpPr>
                <a:spLocks noChangeArrowheads="1"/>
              </p:cNvSpPr>
              <p:nvPr/>
            </p:nvSpPr>
            <p:spPr bwMode="auto">
              <a:xfrm>
                <a:off x="187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5</a:t>
                </a:r>
              </a:p>
            </p:txBody>
          </p:sp>
          <p:sp>
            <p:nvSpPr>
              <p:cNvPr id="23631" name="Line 62"/>
              <p:cNvSpPr>
                <a:spLocks noChangeShapeType="1"/>
              </p:cNvSpPr>
              <p:nvPr/>
            </p:nvSpPr>
            <p:spPr bwMode="auto">
              <a:xfrm flipH="1">
                <a:off x="1968" y="2688"/>
                <a:ext cx="139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1" name="Group 63"/>
            <p:cNvGrpSpPr>
              <a:grpSpLocks/>
            </p:cNvGrpSpPr>
            <p:nvPr/>
          </p:nvGrpSpPr>
          <p:grpSpPr bwMode="auto">
            <a:xfrm>
              <a:off x="2112" y="2688"/>
              <a:ext cx="1488" cy="672"/>
              <a:chOff x="2112" y="2688"/>
              <a:chExt cx="1488" cy="672"/>
            </a:xfrm>
          </p:grpSpPr>
          <p:sp>
            <p:nvSpPr>
              <p:cNvPr id="23628" name="Rectangle 64"/>
              <p:cNvSpPr>
                <a:spLocks noChangeArrowheads="1"/>
              </p:cNvSpPr>
              <p:nvPr/>
            </p:nvSpPr>
            <p:spPr bwMode="auto">
              <a:xfrm>
                <a:off x="211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12</a:t>
                </a:r>
              </a:p>
            </p:txBody>
          </p:sp>
          <p:sp>
            <p:nvSpPr>
              <p:cNvPr id="23629" name="Line 65"/>
              <p:cNvSpPr>
                <a:spLocks noChangeShapeType="1"/>
              </p:cNvSpPr>
              <p:nvPr/>
            </p:nvSpPr>
            <p:spPr bwMode="auto">
              <a:xfrm flipH="1">
                <a:off x="2256" y="2688"/>
                <a:ext cx="134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2" name="Group 66"/>
            <p:cNvGrpSpPr>
              <a:grpSpLocks/>
            </p:cNvGrpSpPr>
            <p:nvPr/>
          </p:nvGrpSpPr>
          <p:grpSpPr bwMode="auto">
            <a:xfrm>
              <a:off x="1584" y="2688"/>
              <a:ext cx="1008" cy="672"/>
              <a:chOff x="1584" y="2688"/>
              <a:chExt cx="1008" cy="672"/>
            </a:xfrm>
          </p:grpSpPr>
          <p:sp>
            <p:nvSpPr>
              <p:cNvPr id="23626" name="Rectangle 67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16</a:t>
                </a:r>
              </a:p>
            </p:txBody>
          </p:sp>
          <p:sp>
            <p:nvSpPr>
              <p:cNvPr id="23627" name="Line 68"/>
              <p:cNvSpPr>
                <a:spLocks noChangeShapeType="1"/>
              </p:cNvSpPr>
              <p:nvPr/>
            </p:nvSpPr>
            <p:spPr bwMode="auto">
              <a:xfrm>
                <a:off x="1584" y="2688"/>
                <a:ext cx="91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3" name="Group 69"/>
            <p:cNvGrpSpPr>
              <a:grpSpLocks/>
            </p:cNvGrpSpPr>
            <p:nvPr/>
          </p:nvGrpSpPr>
          <p:grpSpPr bwMode="auto">
            <a:xfrm>
              <a:off x="2592" y="2688"/>
              <a:ext cx="1248" cy="672"/>
              <a:chOff x="2592" y="2688"/>
              <a:chExt cx="1248" cy="672"/>
            </a:xfrm>
          </p:grpSpPr>
          <p:sp>
            <p:nvSpPr>
              <p:cNvPr id="23624" name="Rectangle 70"/>
              <p:cNvSpPr>
                <a:spLocks noChangeArrowheads="1"/>
              </p:cNvSpPr>
              <p:nvPr/>
            </p:nvSpPr>
            <p:spPr bwMode="auto">
              <a:xfrm>
                <a:off x="259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17</a:t>
                </a:r>
              </a:p>
            </p:txBody>
          </p:sp>
          <p:sp>
            <p:nvSpPr>
              <p:cNvPr id="23625" name="Line 71"/>
              <p:cNvSpPr>
                <a:spLocks noChangeShapeType="1"/>
              </p:cNvSpPr>
              <p:nvPr/>
            </p:nvSpPr>
            <p:spPr bwMode="auto">
              <a:xfrm flipH="1">
                <a:off x="2736" y="2688"/>
                <a:ext cx="110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4" name="Group 72"/>
            <p:cNvGrpSpPr>
              <a:grpSpLocks/>
            </p:cNvGrpSpPr>
            <p:nvPr/>
          </p:nvGrpSpPr>
          <p:grpSpPr bwMode="auto">
            <a:xfrm>
              <a:off x="2832" y="2688"/>
              <a:ext cx="1296" cy="672"/>
              <a:chOff x="2832" y="2688"/>
              <a:chExt cx="1296" cy="672"/>
            </a:xfrm>
          </p:grpSpPr>
          <p:sp>
            <p:nvSpPr>
              <p:cNvPr id="23622" name="Rectangle 73"/>
              <p:cNvSpPr>
                <a:spLocks noChangeArrowheads="1"/>
              </p:cNvSpPr>
              <p:nvPr/>
            </p:nvSpPr>
            <p:spPr bwMode="auto">
              <a:xfrm>
                <a:off x="283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24</a:t>
                </a:r>
              </a:p>
            </p:txBody>
          </p:sp>
          <p:sp>
            <p:nvSpPr>
              <p:cNvPr id="23623" name="Line 74"/>
              <p:cNvSpPr>
                <a:spLocks noChangeShapeType="1"/>
              </p:cNvSpPr>
              <p:nvPr/>
            </p:nvSpPr>
            <p:spPr bwMode="auto">
              <a:xfrm flipH="1">
                <a:off x="2976" y="2688"/>
                <a:ext cx="115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15" name="Group 75"/>
            <p:cNvGrpSpPr>
              <a:grpSpLocks/>
            </p:cNvGrpSpPr>
            <p:nvPr/>
          </p:nvGrpSpPr>
          <p:grpSpPr bwMode="auto">
            <a:xfrm>
              <a:off x="1824" y="2688"/>
              <a:ext cx="1968" cy="672"/>
              <a:chOff x="1824" y="2688"/>
              <a:chExt cx="1968" cy="672"/>
            </a:xfrm>
          </p:grpSpPr>
          <p:sp>
            <p:nvSpPr>
              <p:cNvPr id="23616" name="Rectangle 76"/>
              <p:cNvSpPr>
                <a:spLocks noChangeArrowheads="1"/>
              </p:cNvSpPr>
              <p:nvPr/>
            </p:nvSpPr>
            <p:spPr bwMode="auto">
              <a:xfrm>
                <a:off x="331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38</a:t>
                </a:r>
              </a:p>
            </p:txBody>
          </p:sp>
          <p:sp>
            <p:nvSpPr>
              <p:cNvPr id="23617" name="Rectangle 77"/>
              <p:cNvSpPr>
                <a:spLocks noChangeArrowheads="1"/>
              </p:cNvSpPr>
              <p:nvPr/>
            </p:nvSpPr>
            <p:spPr bwMode="auto">
              <a:xfrm>
                <a:off x="355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39</a:t>
                </a:r>
              </a:p>
            </p:txBody>
          </p:sp>
          <p:sp>
            <p:nvSpPr>
              <p:cNvPr id="23618" name="Rectangle 78"/>
              <p:cNvSpPr>
                <a:spLocks noChangeArrowheads="1"/>
              </p:cNvSpPr>
              <p:nvPr/>
            </p:nvSpPr>
            <p:spPr bwMode="auto">
              <a:xfrm>
                <a:off x="3072" y="31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27</a:t>
                </a:r>
              </a:p>
            </p:txBody>
          </p:sp>
          <p:sp>
            <p:nvSpPr>
              <p:cNvPr id="23619" name="Line 79"/>
              <p:cNvSpPr>
                <a:spLocks noChangeShapeType="1"/>
              </p:cNvSpPr>
              <p:nvPr/>
            </p:nvSpPr>
            <p:spPr bwMode="auto">
              <a:xfrm>
                <a:off x="1824" y="2688"/>
                <a:ext cx="139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0" name="Line 80"/>
              <p:cNvSpPr>
                <a:spLocks noChangeShapeType="1"/>
              </p:cNvSpPr>
              <p:nvPr/>
            </p:nvSpPr>
            <p:spPr bwMode="auto">
              <a:xfrm>
                <a:off x="2064" y="2688"/>
                <a:ext cx="134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1" name="Line 81"/>
              <p:cNvSpPr>
                <a:spLocks noChangeShapeType="1"/>
              </p:cNvSpPr>
              <p:nvPr/>
            </p:nvSpPr>
            <p:spPr bwMode="auto">
              <a:xfrm>
                <a:off x="2256" y="2688"/>
                <a:ext cx="139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89170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77651"/>
              </p:ext>
            </p:extLst>
          </p:nvPr>
        </p:nvGraphicFramePr>
        <p:xfrm>
          <a:off x="1064001" y="1816443"/>
          <a:ext cx="4800600" cy="3036444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</a:tblGrid>
              <a:tr h="864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Level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(n items in array)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# sub-arrays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#comparisons per sub-array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# copies per sub-array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 *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 *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8 *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4" name="Text Box 108"/>
          <p:cNvSpPr txBox="1">
            <a:spLocks noChangeArrowheads="1"/>
          </p:cNvSpPr>
          <p:nvPr/>
        </p:nvSpPr>
        <p:spPr bwMode="auto">
          <a:xfrm>
            <a:off x="5944777" y="4339013"/>
            <a:ext cx="624722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800" dirty="0"/>
              <a:t>At level X, #nodes in each </a:t>
            </a:r>
            <a:r>
              <a:rPr lang="en-US" altLang="en-US" sz="1800" dirty="0" smtClean="0"/>
              <a:t>sub-array </a:t>
            </a:r>
            <a:r>
              <a:rPr lang="en-US" altLang="en-US" sz="1800" dirty="0"/>
              <a:t>= 2</a:t>
            </a:r>
            <a:r>
              <a:rPr lang="en-US" altLang="en-US" sz="1800" baseline="30000" dirty="0"/>
              <a:t>x</a:t>
            </a:r>
          </a:p>
          <a:p>
            <a:pPr algn="l" eaLnBrk="1" hangingPunct="1"/>
            <a:r>
              <a:rPr lang="en-US" altLang="en-US" sz="1800" dirty="0"/>
              <a:t>At level X, # major operations = </a:t>
            </a:r>
            <a:r>
              <a:rPr lang="en-US" altLang="en-US" sz="1800" dirty="0" smtClean="0"/>
              <a:t>(#sub-arrays) * (ops/sub-array)</a:t>
            </a:r>
          </a:p>
          <a:p>
            <a:pPr eaLnBrk="1" hangingPunct="1"/>
            <a:r>
              <a:rPr lang="en-US" altLang="en-US" sz="1800" dirty="0" smtClean="0"/>
              <a:t>	n/2</a:t>
            </a:r>
            <a:r>
              <a:rPr lang="en-US" altLang="en-US" sz="1800" baseline="30000" dirty="0" smtClean="0"/>
              <a:t>x  </a:t>
            </a:r>
            <a:r>
              <a:rPr lang="en-US" altLang="en-US" sz="1800" dirty="0" smtClean="0"/>
              <a:t>*  (2 * 2</a:t>
            </a:r>
            <a:r>
              <a:rPr lang="en-US" altLang="en-US" sz="1800" baseline="30000" dirty="0" smtClean="0"/>
              <a:t>x</a:t>
            </a:r>
            <a:r>
              <a:rPr lang="en-US" altLang="en-US" sz="1800" dirty="0" smtClean="0"/>
              <a:t>  + 2</a:t>
            </a:r>
            <a:r>
              <a:rPr lang="en-US" altLang="en-US" sz="1800" baseline="30000" dirty="0" smtClean="0"/>
              <a:t>x </a:t>
            </a:r>
            <a:r>
              <a:rPr lang="en-US" altLang="en-US" sz="1800" dirty="0" smtClean="0"/>
              <a:t>– </a:t>
            </a:r>
            <a:r>
              <a:rPr lang="en-US" altLang="en-US" sz="1800" dirty="0"/>
              <a:t>1) = n/2</a:t>
            </a:r>
            <a:r>
              <a:rPr lang="en-US" altLang="en-US" sz="1800" baseline="30000" dirty="0"/>
              <a:t>x  </a:t>
            </a:r>
            <a:r>
              <a:rPr lang="en-US" altLang="en-US" sz="1800" dirty="0"/>
              <a:t>*  </a:t>
            </a:r>
            <a:r>
              <a:rPr lang="en-US" altLang="en-US" sz="1800" dirty="0" smtClean="0"/>
              <a:t>(3 </a:t>
            </a:r>
            <a:r>
              <a:rPr lang="en-US" altLang="en-US" sz="1800" dirty="0"/>
              <a:t>* 2</a:t>
            </a:r>
            <a:r>
              <a:rPr lang="en-US" altLang="en-US" sz="1800" baseline="30000" dirty="0"/>
              <a:t>x</a:t>
            </a:r>
            <a:r>
              <a:rPr lang="en-US" altLang="en-US" sz="1800" dirty="0"/>
              <a:t> -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1) </a:t>
            </a:r>
            <a:r>
              <a:rPr lang="en-US" altLang="en-US" sz="1800" dirty="0" smtClean="0"/>
              <a:t> = ~3n</a:t>
            </a:r>
          </a:p>
          <a:p>
            <a:pPr eaLnBrk="1" hangingPunct="1"/>
            <a:r>
              <a:rPr lang="en-US" altLang="en-US" sz="1800" dirty="0" smtClean="0"/>
              <a:t> 	O(3n</a:t>
            </a:r>
            <a:r>
              <a:rPr lang="en-US" altLang="en-US" sz="1800" dirty="0"/>
              <a:t>)</a:t>
            </a:r>
          </a:p>
          <a:p>
            <a:pPr algn="l" eaLnBrk="1" hangingPunct="1"/>
            <a:r>
              <a:rPr lang="en-US" altLang="en-US" sz="1800" dirty="0"/>
              <a:t>#levels = log n, where n = # array elements ( if n is a power of 2 )</a:t>
            </a:r>
          </a:p>
          <a:p>
            <a:pPr algn="l" eaLnBrk="1" hangingPunct="1"/>
            <a:r>
              <a:rPr lang="en-US" altLang="en-US" sz="1800" dirty="0"/>
              <a:t>#levels = log n + 1 if n is not a power of 2</a:t>
            </a:r>
          </a:p>
          <a:p>
            <a:pPr algn="l" eaLnBrk="1" hangingPunct="1"/>
            <a:r>
              <a:rPr lang="en-US" altLang="en-US" sz="1800" dirty="0"/>
              <a:t># operations = O(3n) * (log n + 1) = O(3 n log n) = O(n log n)</a:t>
            </a:r>
          </a:p>
        </p:txBody>
      </p:sp>
      <p:graphicFrame>
        <p:nvGraphicFramePr>
          <p:cNvPr id="84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163976"/>
              </p:ext>
            </p:extLst>
          </p:nvPr>
        </p:nvGraphicFramePr>
        <p:xfrm>
          <a:off x="1064001" y="5226908"/>
          <a:ext cx="4800600" cy="627888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</a:tblGrid>
              <a:tr h="447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n/2</a:t>
                      </a:r>
                      <a:r>
                        <a:rPr kumimoji="1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1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x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-1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1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x</a:t>
                      </a: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 *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59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Discussion.  </a:t>
            </a:r>
            <a:br>
              <a:rPr lang="en-US" dirty="0" smtClean="0"/>
            </a:br>
            <a:r>
              <a:rPr lang="en-US" dirty="0" smtClean="0"/>
              <a:t>n!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algorithm takes n! operations on a data set of size n, how big of a data set can today’s computers solve?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Quick Sort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33732" y="6459785"/>
            <a:ext cx="9278752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843" y="2571968"/>
            <a:ext cx="6380162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366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8976" y="494673"/>
            <a:ext cx="9109023" cy="1262921"/>
          </a:xfrm>
        </p:spPr>
        <p:txBody>
          <a:bodyPr>
            <a:normAutofit/>
          </a:bodyPr>
          <a:lstStyle/>
          <a:p>
            <a:pPr eaLnBrk="1" hangingPunct="1">
              <a:lnSpc>
                <a:spcPct val="75000"/>
              </a:lnSpc>
            </a:pPr>
            <a:r>
              <a:rPr lang="en-US" altLang="ja-JP" dirty="0" smtClean="0"/>
              <a:t>Quicksort:  Recursive Overview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1981200" y="2286001"/>
            <a:ext cx="8229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1400" dirty="0" smtClean="0">
                <a:latin typeface="Courier New" panose="02070309020205020404" pitchFamily="49" charset="0"/>
              </a:rPr>
              <a:t>void quicksort(vector&lt;</a:t>
            </a:r>
            <a:r>
              <a:rPr lang="en-US" altLang="ja-JP" sz="1400" dirty="0" err="1" smtClean="0">
                <a:latin typeface="Courier New" panose="02070309020205020404" pitchFamily="49" charset="0"/>
              </a:rPr>
              <a:t>int</a:t>
            </a:r>
            <a:r>
              <a:rPr lang="en-US" altLang="ja-JP" sz="1400" dirty="0" smtClean="0">
                <a:latin typeface="Courier New" panose="02070309020205020404" pitchFamily="49" charset="0"/>
              </a:rPr>
              <a:t>&gt; </a:t>
            </a:r>
            <a:r>
              <a:rPr lang="en-US" altLang="ja-JP" sz="1400" dirty="0">
                <a:latin typeface="Courier New" panose="02070309020205020404" pitchFamily="49" charset="0"/>
              </a:rPr>
              <a:t>&amp;a, </a:t>
            </a:r>
            <a:r>
              <a:rPr lang="en-US" altLang="ja-JP" sz="1400" dirty="0" err="1">
                <a:latin typeface="Courier New" panose="02070309020205020404" pitchFamily="49" charset="0"/>
              </a:rPr>
              <a:t>int</a:t>
            </a:r>
            <a:r>
              <a:rPr lang="en-US" altLang="ja-JP" sz="1400" dirty="0">
                <a:latin typeface="Courier New" panose="02070309020205020404" pitchFamily="49" charset="0"/>
              </a:rPr>
              <a:t> first, </a:t>
            </a:r>
            <a:r>
              <a:rPr lang="en-US" altLang="ja-JP" sz="1400" dirty="0" err="1">
                <a:latin typeface="Courier New" panose="02070309020205020404" pitchFamily="49" charset="0"/>
              </a:rPr>
              <a:t>int</a:t>
            </a:r>
            <a:r>
              <a:rPr lang="en-US" altLang="ja-JP" sz="1400" dirty="0">
                <a:latin typeface="Courier New" panose="02070309020205020404" pitchFamily="49" charset="0"/>
              </a:rPr>
              <a:t> last) </a:t>
            </a:r>
            <a:endParaRPr lang="en-US" altLang="ja-JP" sz="1400" dirty="0" smtClean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ja-JP" sz="1400" dirty="0" smtClean="0">
                <a:latin typeface="Courier New" panose="02070309020205020404" pitchFamily="49" charset="0"/>
              </a:rPr>
              <a:t>{</a:t>
            </a:r>
            <a:endParaRPr lang="en-US" altLang="ja-JP" sz="14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</a:t>
            </a:r>
            <a:r>
              <a:rPr lang="en-US" altLang="ja-JP" sz="1400" dirty="0" err="1">
                <a:latin typeface="Courier New" panose="02070309020205020404" pitchFamily="49" charset="0"/>
              </a:rPr>
              <a:t>int</a:t>
            </a:r>
            <a:r>
              <a:rPr lang="en-US" altLang="ja-JP" sz="1400" dirty="0">
                <a:latin typeface="Courier New" panose="02070309020205020404" pitchFamily="49" charset="0"/>
              </a:rPr>
              <a:t> </a:t>
            </a:r>
            <a:r>
              <a:rPr lang="en-US" altLang="ja-JP" sz="1400" dirty="0" err="1">
                <a:latin typeface="Courier New" panose="02070309020205020404" pitchFamily="49" charset="0"/>
              </a:rPr>
              <a:t>pivotIndex</a:t>
            </a:r>
            <a:r>
              <a:rPr lang="en-US" altLang="ja-JP" sz="1400" dirty="0">
                <a:latin typeface="Courier New" panose="02070309020205020404" pitchFamily="49" charset="0"/>
              </a:rPr>
              <a:t>;	</a:t>
            </a:r>
            <a:endParaRPr lang="en-US" altLang="ja-JP" sz="1400" dirty="0" smtClean="0">
              <a:latin typeface="Courier New" panose="02070309020205020404" pitchFamily="49" charset="0"/>
            </a:endParaRPr>
          </a:p>
          <a:p>
            <a:pPr algn="l" eaLnBrk="1" hangingPunct="1"/>
            <a:endParaRPr lang="en-US" altLang="ja-JP" sz="14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if ( first &lt; last ) </a:t>
            </a:r>
            <a:endParaRPr lang="en-US" altLang="ja-JP" sz="1400" dirty="0" smtClean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ja-JP" sz="1400" dirty="0" smtClean="0">
                <a:latin typeface="Courier New" panose="02070309020205020404" pitchFamily="49" charset="0"/>
              </a:rPr>
              <a:t>   {</a:t>
            </a: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	</a:t>
            </a:r>
            <a:r>
              <a:rPr lang="en-US" altLang="ja-JP" sz="1400" dirty="0" smtClean="0">
                <a:latin typeface="Courier New" panose="02070309020205020404" pitchFamily="49" charset="0"/>
              </a:rPr>
              <a:t>  </a:t>
            </a:r>
            <a:r>
              <a:rPr lang="en-US" altLang="ja-JP" sz="1400" dirty="0" err="1" smtClean="0">
                <a:latin typeface="Courier New" panose="02070309020205020404" pitchFamily="49" charset="0"/>
              </a:rPr>
              <a:t>pivotIndex</a:t>
            </a:r>
            <a:r>
              <a:rPr lang="en-US" altLang="ja-JP" sz="1400" dirty="0" smtClean="0">
                <a:latin typeface="Courier New" panose="02070309020205020404" pitchFamily="49" charset="0"/>
              </a:rPr>
              <a:t> = </a:t>
            </a:r>
            <a:r>
              <a:rPr lang="en-US" altLang="ja-JP" sz="1400" dirty="0" err="1" smtClean="0">
                <a:latin typeface="Courier New" panose="02070309020205020404" pitchFamily="49" charset="0"/>
              </a:rPr>
              <a:t>choosePivot</a:t>
            </a:r>
            <a:r>
              <a:rPr lang="en-US" altLang="ja-JP" sz="1400" dirty="0" smtClean="0">
                <a:latin typeface="Courier New" panose="02070309020205020404" pitchFamily="49" charset="0"/>
              </a:rPr>
              <a:t>(a, first, last);</a:t>
            </a:r>
            <a:endParaRPr lang="en-US" altLang="ja-JP" sz="1400" dirty="0"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   partition( a, fist, last, </a:t>
            </a:r>
            <a:r>
              <a:rPr lang="en-US" altLang="ja-JP" sz="1400" dirty="0" err="1">
                <a:latin typeface="Courier New" panose="02070309020205020404" pitchFamily="49" charset="0"/>
              </a:rPr>
              <a:t>pivotIndex</a:t>
            </a:r>
            <a:r>
              <a:rPr lang="en-US" altLang="ja-JP" sz="1400" dirty="0">
                <a:latin typeface="Courier New" panose="02070309020205020404" pitchFamily="49" charset="0"/>
              </a:rPr>
              <a:t> );</a:t>
            </a: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   quicksort( a, first, </a:t>
            </a:r>
            <a:r>
              <a:rPr lang="en-US" altLang="ja-JP" sz="1400" dirty="0" err="1">
                <a:latin typeface="Courier New" panose="02070309020205020404" pitchFamily="49" charset="0"/>
              </a:rPr>
              <a:t>pivotIndex</a:t>
            </a:r>
            <a:r>
              <a:rPr lang="en-US" altLang="ja-JP" sz="1400" dirty="0">
                <a:latin typeface="Courier New" panose="02070309020205020404" pitchFamily="49" charset="0"/>
              </a:rPr>
              <a:t> - 1 );</a:t>
            </a: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   quicksort( a, </a:t>
            </a:r>
            <a:r>
              <a:rPr lang="en-US" altLang="ja-JP" sz="1400" dirty="0" err="1">
                <a:latin typeface="Courier New" panose="02070309020205020404" pitchFamily="49" charset="0"/>
              </a:rPr>
              <a:t>pivotIndex</a:t>
            </a:r>
            <a:r>
              <a:rPr lang="en-US" altLang="ja-JP" sz="1400" dirty="0">
                <a:latin typeface="Courier New" panose="02070309020205020404" pitchFamily="49" charset="0"/>
              </a:rPr>
              <a:t> + 1, last );</a:t>
            </a: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   }</a:t>
            </a:r>
          </a:p>
          <a:p>
            <a:pPr algn="l" eaLnBrk="1" hangingPunct="1"/>
            <a:r>
              <a:rPr lang="en-US" altLang="ja-JP" sz="14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7379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Lab3 Grading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Lab4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Midterm list question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Sorting</a:t>
            </a:r>
          </a:p>
        </p:txBody>
      </p:sp>
    </p:spTree>
    <p:extLst>
      <p:ext uri="{BB962C8B-B14F-4D97-AF65-F5344CB8AC3E}">
        <p14:creationId xmlns:p14="http://schemas.microsoft.com/office/powerpoint/2010/main" val="37514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Quick Sort (after the pivot chosen)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48722" y="6459785"/>
            <a:ext cx="9263762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094407"/>
            <a:ext cx="9935481" cy="3876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9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Quick Sort: (after the pivot chosen)</a:t>
            </a:r>
          </a:p>
        </p:txBody>
      </p:sp>
      <p:sp>
        <p:nvSpPr>
          <p:cNvPr id="32771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mtClean="0"/>
              <a:t>FIGURE 11-10 Partitioning of array during quick sort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9" y="1795821"/>
            <a:ext cx="9141003" cy="3960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99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the pivot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Ideally it is the median as this will split array in half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Not feasible without sorting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Avoid bad pivots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At first,  Pivot chosen was last in array.  Generally bad behavior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Suggestion:  Choose mid of first, middle, last (Sedgewick)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This turns out to be quite decent</a:t>
            </a:r>
          </a:p>
        </p:txBody>
      </p:sp>
    </p:spTree>
    <p:extLst>
      <p:ext uri="{BB962C8B-B14F-4D97-AF65-F5344CB8AC3E}">
        <p14:creationId xmlns:p14="http://schemas.microsoft.com/office/powerpoint/2010/main" val="43558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41431" y="2139544"/>
            <a:ext cx="4736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Sir </a:t>
            </a:r>
            <a:r>
              <a:rPr lang="en-US" sz="2000" b="1" dirty="0"/>
              <a:t>Charles Antony Richard </a:t>
            </a:r>
            <a:r>
              <a:rPr lang="en-US" sz="2000" b="1" dirty="0" smtClean="0"/>
              <a:t>Hoare</a:t>
            </a:r>
          </a:p>
          <a:p>
            <a:r>
              <a:rPr lang="en-US" sz="2000" b="1" dirty="0" smtClean="0"/>
              <a:t>“Tony” Hoare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41431" y="2990574"/>
            <a:ext cx="32945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Developed </a:t>
            </a:r>
            <a:r>
              <a:rPr lang="en-US" dirty="0" err="1" smtClean="0"/>
              <a:t>QuickSort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Dining Philosopher’s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ALGOL 60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1980 Turing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Invented the NULL Reference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475" y="2141236"/>
            <a:ext cx="3674948" cy="3674948"/>
          </a:xfrm>
        </p:spPr>
      </p:pic>
    </p:spTree>
    <p:extLst>
      <p:ext uri="{BB962C8B-B14F-4D97-AF65-F5344CB8AC3E}">
        <p14:creationId xmlns:p14="http://schemas.microsoft.com/office/powerpoint/2010/main" val="139664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Quick Sort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374900" y="5014914"/>
            <a:ext cx="7848600" cy="1322387"/>
          </a:xfrm>
        </p:spPr>
        <p:txBody>
          <a:bodyPr/>
          <a:lstStyle/>
          <a:p>
            <a:r>
              <a:rPr lang="en-US" altLang="en-US" smtClean="0"/>
              <a:t>FIGURE 11-11 Median-of-three pivot selection: </a:t>
            </a:r>
            <a:br>
              <a:rPr lang="en-US" altLang="en-US" smtClean="0"/>
            </a:br>
            <a:r>
              <a:rPr lang="en-US" altLang="en-US" smtClean="0"/>
              <a:t>(a) The original array; (b) the array with its</a:t>
            </a:r>
          </a:p>
          <a:p>
            <a:r>
              <a:rPr lang="en-US" altLang="en-US" smtClean="0"/>
              <a:t>first, middle, and last entries sorted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17738"/>
            <a:ext cx="7099300" cy="195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5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Quick Sort</a:t>
            </a:r>
          </a:p>
        </p:txBody>
      </p:sp>
      <p:sp>
        <p:nvSpPr>
          <p:cNvPr id="3481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374900" y="5014914"/>
            <a:ext cx="7848600" cy="1322387"/>
          </a:xfrm>
        </p:spPr>
        <p:txBody>
          <a:bodyPr/>
          <a:lstStyle/>
          <a:p>
            <a:r>
              <a:rPr lang="en-US" altLang="en-US" smtClean="0"/>
              <a:t>FIGURE 11-12 (a) The array with its first, middle, and last entries sorted; (b) the array after positioning the pivot and just before partitioning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348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6" y="1917700"/>
            <a:ext cx="6189663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2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en.wikipedia.org/wiki/Quicksort#mediaviewer/File:Sorting_quicksort_anim.gif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Bell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07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4701" y="239843"/>
            <a:ext cx="1045813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QuickSort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&amp;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4)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InsertionSort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lvl="2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mid =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/ 2;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&gt;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swap(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&gt;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[mid])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swap(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[mid]);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[mid] &gt;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swap(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[mid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pivot 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[mid];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swap(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[mid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- 1]);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28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4623" y="97281"/>
            <a:ext cx="79248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left 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+ 1;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right 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- 2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done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while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(! done)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while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[left] &lt; pivot)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   left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while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[right] &gt; pivot)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   right-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(right &gt; left)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swap(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[left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[right]);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right-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-;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left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   done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81138" y="5283632"/>
            <a:ext cx="65207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swap(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[left],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- 1]);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QuickSort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left - 1);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QuickSort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left + 1,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3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Sorts and sorting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28" b="209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599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5478" y="554636"/>
            <a:ext cx="880672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Quicksort: Efficiency Analysis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5478" y="1806314"/>
            <a:ext cx="7772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800" dirty="0"/>
              <a:t>Worst case: If the pivot is the smallest item in the array segment, S1 will remain empty.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S2 decreases in size by only 1 at each recursive call.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Level 1 requires n-1 comparisons.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Level 2 requires n-2 comparisons.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Thus, (n-1) + (n-2) + …. + 2 + 1 = n(n-1)/2 = O(n</a:t>
            </a:r>
            <a:r>
              <a:rPr lang="en-US" altLang="ja-JP" sz="2400" baseline="30000" dirty="0"/>
              <a:t>2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 smtClean="0"/>
              <a:t>Average </a:t>
            </a:r>
            <a:r>
              <a:rPr lang="en-US" altLang="ja-JP" sz="2800" dirty="0"/>
              <a:t>case: S1 and S2 contain the same number of items.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log n or log n + 1 levels of recursions occur.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Each level requires n-k comparisons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/>
              <a:t>Thus, at most (n-1) * (log n + 1) = O(n log n )</a:t>
            </a:r>
          </a:p>
        </p:txBody>
      </p:sp>
    </p:spTree>
    <p:extLst>
      <p:ext uri="{BB962C8B-B14F-4D97-AF65-F5344CB8AC3E}">
        <p14:creationId xmlns:p14="http://schemas.microsoft.com/office/powerpoint/2010/main" val="5603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1265421" y="-1"/>
            <a:ext cx="9402580" cy="1558977"/>
          </a:xfrm>
        </p:spPr>
        <p:txBody>
          <a:bodyPr/>
          <a:lstStyle/>
          <a:p>
            <a:pPr eaLnBrk="1" hangingPunct="1"/>
            <a:r>
              <a:rPr lang="en-US" altLang="ja-JP" dirty="0" err="1" smtClean="0"/>
              <a:t>Mergesort</a:t>
            </a:r>
            <a:r>
              <a:rPr lang="en-US" altLang="ja-JP" dirty="0" smtClean="0"/>
              <a:t> versus Quicksort</a:t>
            </a:r>
          </a:p>
        </p:txBody>
      </p:sp>
      <p:pic>
        <p:nvPicPr>
          <p:cNvPr id="5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107" y="2156226"/>
            <a:ext cx="3674948" cy="3674948"/>
          </a:xfrm>
        </p:spPr>
      </p:pic>
      <p:pic>
        <p:nvPicPr>
          <p:cNvPr id="6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75" y="2156226"/>
            <a:ext cx="3429000" cy="367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35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1265421" y="-1"/>
            <a:ext cx="9402580" cy="1558977"/>
          </a:xfrm>
        </p:spPr>
        <p:txBody>
          <a:bodyPr/>
          <a:lstStyle/>
          <a:p>
            <a:pPr eaLnBrk="1" hangingPunct="1"/>
            <a:r>
              <a:rPr lang="en-US" altLang="ja-JP" dirty="0" err="1" smtClean="0"/>
              <a:t>Mergesort</a:t>
            </a:r>
            <a:r>
              <a:rPr lang="en-US" altLang="ja-JP" dirty="0" smtClean="0"/>
              <a:t> versus Quicksort</a:t>
            </a:r>
          </a:p>
        </p:txBody>
      </p:sp>
      <p:graphicFrame>
        <p:nvGraphicFramePr>
          <p:cNvPr id="98307" name="Group 3"/>
          <p:cNvGraphicFramePr>
            <a:graphicFrameLocks noGrp="1"/>
          </p:cNvGraphicFramePr>
          <p:nvPr>
            <p:extLst/>
          </p:nvPr>
        </p:nvGraphicFramePr>
        <p:xfrm>
          <a:off x="1294151" y="1801813"/>
          <a:ext cx="5943600" cy="1498601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1981200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Worst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Average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Mergesort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 log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 log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Quicksort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</a:t>
                      </a:r>
                      <a:r>
                        <a:rPr kumimoji="1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 log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1" name="Text Box 21"/>
          <p:cNvSpPr txBox="1">
            <a:spLocks noChangeArrowheads="1"/>
          </p:cNvSpPr>
          <p:nvPr/>
        </p:nvSpPr>
        <p:spPr bwMode="auto">
          <a:xfrm>
            <a:off x="1265420" y="3435326"/>
            <a:ext cx="806041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dirty="0"/>
              <a:t>W</a:t>
            </a:r>
            <a:r>
              <a:rPr lang="en-US" altLang="en-US" dirty="0" smtClean="0"/>
              <a:t>hy is Quicksort still around?</a:t>
            </a:r>
            <a:endParaRPr lang="en-US" altLang="en-US" dirty="0"/>
          </a:p>
          <a:p>
            <a:pPr algn="l" eaLnBrk="1" hangingPunct="1"/>
            <a:r>
              <a:rPr lang="en-US" altLang="en-US" dirty="0"/>
              <a:t>Reasons: </a:t>
            </a:r>
          </a:p>
          <a:p>
            <a:pPr algn="l" eaLnBrk="1" hangingPunct="1">
              <a:buFontTx/>
              <a:buAutoNum type="arabicPeriod"/>
            </a:pPr>
            <a:r>
              <a:rPr lang="en-US" altLang="en-US" dirty="0" err="1"/>
              <a:t>Mergesort</a:t>
            </a:r>
            <a:r>
              <a:rPr lang="en-US" altLang="en-US" dirty="0"/>
              <a:t> requires item-copying operations from the array a to the temp</a:t>
            </a:r>
          </a:p>
          <a:p>
            <a:pPr algn="l" eaLnBrk="1" hangingPunct="1"/>
            <a:r>
              <a:rPr lang="en-US" altLang="en-US" dirty="0"/>
              <a:t>	array and vice versa.</a:t>
            </a:r>
          </a:p>
          <a:p>
            <a:pPr algn="l" eaLnBrk="1" hangingPunct="1">
              <a:buFontTx/>
              <a:buAutoNum type="arabicPeriod" startAt="2"/>
            </a:pPr>
            <a:r>
              <a:rPr lang="en-US" altLang="en-US" dirty="0"/>
              <a:t>A worst-case situation is not typical</a:t>
            </a:r>
            <a:r>
              <a:rPr lang="en-US" altLang="en-US" dirty="0" smtClean="0"/>
              <a:t>.</a:t>
            </a:r>
          </a:p>
          <a:p>
            <a:pPr algn="l" eaLnBrk="1" hangingPunct="1">
              <a:buFontTx/>
              <a:buAutoNum type="arabicPeriod" startAt="2"/>
            </a:pPr>
            <a:r>
              <a:rPr lang="en-US" altLang="en-US" dirty="0" smtClean="0"/>
              <a:t>Quicksort has very good memory characteristics</a:t>
            </a:r>
            <a:endParaRPr lang="en-US" altLang="en-US" dirty="0"/>
          </a:p>
          <a:p>
            <a:pPr algn="l" eaLnBrk="1" hangingPunct="1"/>
            <a:r>
              <a:rPr lang="en-US" altLang="en-US" dirty="0"/>
              <a:t>Then, why do we need </a:t>
            </a:r>
            <a:r>
              <a:rPr lang="en-US" altLang="en-US" dirty="0" err="1"/>
              <a:t>Mergesort</a:t>
            </a:r>
            <a:r>
              <a:rPr lang="en-US" altLang="en-US" dirty="0"/>
              <a:t>?</a:t>
            </a:r>
          </a:p>
          <a:p>
            <a:pPr algn="l" eaLnBrk="1" hangingPunct="1"/>
            <a:r>
              <a:rPr lang="en-US" altLang="en-US" dirty="0"/>
              <a:t>Reason:</a:t>
            </a:r>
          </a:p>
          <a:p>
            <a:pPr algn="l" eaLnBrk="1" hangingPunct="1"/>
            <a:r>
              <a:rPr lang="en-US" altLang="en-US" dirty="0"/>
              <a:t>	If you sort a linked list, no item-copying operations are necessary.</a:t>
            </a:r>
          </a:p>
        </p:txBody>
      </p:sp>
    </p:spTree>
    <p:extLst>
      <p:ext uri="{BB962C8B-B14F-4D97-AF65-F5344CB8AC3E}">
        <p14:creationId xmlns:p14="http://schemas.microsoft.com/office/powerpoint/2010/main" val="84824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One of the harder programs!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you did it, then you understand lists!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not, and you have time, worth taking another look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Average Score:  81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Rubric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75 points correctness:  Test cases posted as Microsoft Unit Tests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Unit tests in canvas</a:t>
            </a:r>
            <a:endParaRPr lang="en-US" sz="1800" dirty="0">
              <a:hlinkClick r:id="rId2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courses.washington.edu/css342/dimpsey/VSUnitTest.pdf</a:t>
            </a:r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25 points efficiency/</a:t>
            </a:r>
            <a:r>
              <a:rPr lang="en-US" dirty="0"/>
              <a:t>g</a:t>
            </a:r>
            <a:r>
              <a:rPr lang="en-US" dirty="0" smtClean="0"/>
              <a:t>uidelines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Points off for using Insert() function in +=, +,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Grader went out of way to get code to compile, and also looked for errors to see if pervasive issues.  Gave partial credit if found things.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Some folks we could not get to compile but executable was turned 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</a:rPr>
              <a:t>Cannot Grade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</a:rPr>
              <a:t>If wrong code was submitted then send me correct code in then resubmit the correct code in the next hour or so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</a:rPr>
              <a:t>If our environment was wrong then bring in environment so I can see how it compiled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00032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942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ShellSort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Generalization of the Insertion Sort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Optimized to reduce data movement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Developed 1959 by Donald Shell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Choose an Interleave/gap size (n) and sort the arrays chosen by that size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This moves data large distances quickly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Complexity has not been fully determined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Depends on gap size (see appendix)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Works best on partially sorted data</a:t>
            </a:r>
          </a:p>
        </p:txBody>
      </p:sp>
    </p:spTree>
    <p:extLst>
      <p:ext uri="{BB962C8B-B14F-4D97-AF65-F5344CB8AC3E}">
        <p14:creationId xmlns:p14="http://schemas.microsoft.com/office/powerpoint/2010/main" val="14883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" name="Picture 40" descr="&#10;\begin{array}{rcccccccccccc}&#10;    &amp;a_1&amp;a_2&amp;a_3&amp;a_4&amp;a_5&amp;a_6&amp;a_7&amp;a_8&amp;a_9&amp;a_{10}&amp;a_{11}&amp;a_{12}\\&#10;  \hbox{input data:}&#10;    &amp; 62&amp; 83&amp; 18&amp; 53&amp; 07&amp; 17&amp; 95&amp; 86&amp; 47&amp; 69&amp; 25&amp; 28\\&#10;  \hbox{after 5-sorting:}&#10;    &amp; 17&amp; 28&amp; 18&amp; 47&amp; 07&amp; 25&amp; 83&amp; 86&amp; 53&amp; 69&amp; 62&amp; 95\\&#10;  \hbox{after 3-sorting:}&#10;    &amp; 17&amp; 07&amp; 18&amp; 47&amp; 28&amp; 25&amp; 69&amp; 62&amp; 53&amp; 83&amp; 86&amp; 95\\&#10;  \hbox{after 1-sorting:}&#10;    &amp; 07&amp; 17&amp; 18&amp; 25&amp; 28&amp; 47&amp; 53&amp; 62&amp; 69&amp; 83&amp; 86&amp; 95\\&#10;\end{array}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27" y="3206281"/>
            <a:ext cx="9989505" cy="189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 Example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88958" y="2113612"/>
            <a:ext cx="4437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Using gaps of size 5, 3, 1.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90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20574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69342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66294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63246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60198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347" name="Rectangle 9"/>
          <p:cNvSpPr>
            <a:spLocks noChangeArrowheads="1"/>
          </p:cNvSpPr>
          <p:nvPr/>
        </p:nvSpPr>
        <p:spPr bwMode="auto">
          <a:xfrm>
            <a:off x="57150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54102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349" name="Rectangle 11"/>
          <p:cNvSpPr>
            <a:spLocks noChangeArrowheads="1"/>
          </p:cNvSpPr>
          <p:nvPr/>
        </p:nvSpPr>
        <p:spPr bwMode="auto">
          <a:xfrm>
            <a:off x="51054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350" name="Rectangle 12"/>
          <p:cNvSpPr>
            <a:spLocks noChangeArrowheads="1"/>
          </p:cNvSpPr>
          <p:nvPr/>
        </p:nvSpPr>
        <p:spPr bwMode="auto">
          <a:xfrm>
            <a:off x="48006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351" name="Rectangle 13"/>
          <p:cNvSpPr>
            <a:spLocks noChangeArrowheads="1"/>
          </p:cNvSpPr>
          <p:nvPr/>
        </p:nvSpPr>
        <p:spPr bwMode="auto">
          <a:xfrm>
            <a:off x="44958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352" name="Rectangle 14"/>
          <p:cNvSpPr>
            <a:spLocks noChangeArrowheads="1"/>
          </p:cNvSpPr>
          <p:nvPr/>
        </p:nvSpPr>
        <p:spPr bwMode="auto">
          <a:xfrm>
            <a:off x="41910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353" name="Rectangle 15"/>
          <p:cNvSpPr>
            <a:spLocks noChangeArrowheads="1"/>
          </p:cNvSpPr>
          <p:nvPr/>
        </p:nvSpPr>
        <p:spPr bwMode="auto">
          <a:xfrm>
            <a:off x="38862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354" name="Rectangle 16"/>
          <p:cNvSpPr>
            <a:spLocks noChangeArrowheads="1"/>
          </p:cNvSpPr>
          <p:nvPr/>
        </p:nvSpPr>
        <p:spPr bwMode="auto">
          <a:xfrm>
            <a:off x="35814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355" name="Rectangle 17"/>
          <p:cNvSpPr>
            <a:spLocks noChangeArrowheads="1"/>
          </p:cNvSpPr>
          <p:nvPr/>
        </p:nvSpPr>
        <p:spPr bwMode="auto">
          <a:xfrm>
            <a:off x="32766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356" name="Rectangle 18"/>
          <p:cNvSpPr>
            <a:spLocks noChangeArrowheads="1"/>
          </p:cNvSpPr>
          <p:nvPr/>
        </p:nvSpPr>
        <p:spPr bwMode="auto">
          <a:xfrm>
            <a:off x="29718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357" name="Rectangle 19"/>
          <p:cNvSpPr>
            <a:spLocks noChangeArrowheads="1"/>
          </p:cNvSpPr>
          <p:nvPr/>
        </p:nvSpPr>
        <p:spPr bwMode="auto">
          <a:xfrm>
            <a:off x="26670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358" name="Rectangle 20"/>
          <p:cNvSpPr>
            <a:spLocks noChangeArrowheads="1"/>
          </p:cNvSpPr>
          <p:nvPr/>
        </p:nvSpPr>
        <p:spPr bwMode="auto">
          <a:xfrm>
            <a:off x="2362200" y="112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359" name="Text Box 21"/>
          <p:cNvSpPr txBox="1">
            <a:spLocks noChangeArrowheads="1"/>
          </p:cNvSpPr>
          <p:nvPr/>
        </p:nvSpPr>
        <p:spPr bwMode="auto">
          <a:xfrm>
            <a:off x="2057400" y="82321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0</a:t>
            </a:r>
          </a:p>
        </p:txBody>
      </p:sp>
      <p:sp>
        <p:nvSpPr>
          <p:cNvPr id="14360" name="Text Box 22"/>
          <p:cNvSpPr txBox="1">
            <a:spLocks noChangeArrowheads="1"/>
          </p:cNvSpPr>
          <p:nvPr/>
        </p:nvSpPr>
        <p:spPr bwMode="auto">
          <a:xfrm>
            <a:off x="6934200" y="899410"/>
            <a:ext cx="36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16</a:t>
            </a: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16764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362" name="Rectangle 24"/>
          <p:cNvSpPr>
            <a:spLocks noChangeArrowheads="1"/>
          </p:cNvSpPr>
          <p:nvPr/>
        </p:nvSpPr>
        <p:spPr bwMode="auto">
          <a:xfrm>
            <a:off x="38100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363" name="Rectangle 25"/>
          <p:cNvSpPr>
            <a:spLocks noChangeArrowheads="1"/>
          </p:cNvSpPr>
          <p:nvPr/>
        </p:nvSpPr>
        <p:spPr bwMode="auto">
          <a:xfrm>
            <a:off x="35052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364" name="Rectangle 26"/>
          <p:cNvSpPr>
            <a:spLocks noChangeArrowheads="1"/>
          </p:cNvSpPr>
          <p:nvPr/>
        </p:nvSpPr>
        <p:spPr bwMode="auto">
          <a:xfrm>
            <a:off x="32004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365" name="Rectangle 27"/>
          <p:cNvSpPr>
            <a:spLocks noChangeArrowheads="1"/>
          </p:cNvSpPr>
          <p:nvPr/>
        </p:nvSpPr>
        <p:spPr bwMode="auto">
          <a:xfrm>
            <a:off x="28956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366" name="Rectangle 28"/>
          <p:cNvSpPr>
            <a:spLocks noChangeArrowheads="1"/>
          </p:cNvSpPr>
          <p:nvPr/>
        </p:nvSpPr>
        <p:spPr bwMode="auto">
          <a:xfrm>
            <a:off x="25908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367" name="Rectangle 29"/>
          <p:cNvSpPr>
            <a:spLocks noChangeArrowheads="1"/>
          </p:cNvSpPr>
          <p:nvPr/>
        </p:nvSpPr>
        <p:spPr bwMode="auto">
          <a:xfrm>
            <a:off x="22860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368" name="Rectangle 30"/>
          <p:cNvSpPr>
            <a:spLocks noChangeArrowheads="1"/>
          </p:cNvSpPr>
          <p:nvPr/>
        </p:nvSpPr>
        <p:spPr bwMode="auto">
          <a:xfrm>
            <a:off x="19812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369" name="Rectangle 31"/>
          <p:cNvSpPr>
            <a:spLocks noChangeArrowheads="1"/>
          </p:cNvSpPr>
          <p:nvPr/>
        </p:nvSpPr>
        <p:spPr bwMode="auto">
          <a:xfrm>
            <a:off x="38100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370" name="Rectangle 32"/>
          <p:cNvSpPr>
            <a:spLocks noChangeArrowheads="1"/>
          </p:cNvSpPr>
          <p:nvPr/>
        </p:nvSpPr>
        <p:spPr bwMode="auto">
          <a:xfrm>
            <a:off x="35052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371" name="Rectangle 33"/>
          <p:cNvSpPr>
            <a:spLocks noChangeArrowheads="1"/>
          </p:cNvSpPr>
          <p:nvPr/>
        </p:nvSpPr>
        <p:spPr bwMode="auto">
          <a:xfrm>
            <a:off x="32004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372" name="Rectangle 34"/>
          <p:cNvSpPr>
            <a:spLocks noChangeArrowheads="1"/>
          </p:cNvSpPr>
          <p:nvPr/>
        </p:nvSpPr>
        <p:spPr bwMode="auto">
          <a:xfrm>
            <a:off x="28956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373" name="Rectangle 35"/>
          <p:cNvSpPr>
            <a:spLocks noChangeArrowheads="1"/>
          </p:cNvSpPr>
          <p:nvPr/>
        </p:nvSpPr>
        <p:spPr bwMode="auto">
          <a:xfrm>
            <a:off x="25908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374" name="Rectangle 36"/>
          <p:cNvSpPr>
            <a:spLocks noChangeArrowheads="1"/>
          </p:cNvSpPr>
          <p:nvPr/>
        </p:nvSpPr>
        <p:spPr bwMode="auto">
          <a:xfrm>
            <a:off x="22860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375" name="Rectangle 37"/>
          <p:cNvSpPr>
            <a:spLocks noChangeArrowheads="1"/>
          </p:cNvSpPr>
          <p:nvPr/>
        </p:nvSpPr>
        <p:spPr bwMode="auto">
          <a:xfrm>
            <a:off x="19812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376" name="Rectangle 38"/>
          <p:cNvSpPr>
            <a:spLocks noChangeArrowheads="1"/>
          </p:cNvSpPr>
          <p:nvPr/>
        </p:nvSpPr>
        <p:spPr bwMode="auto">
          <a:xfrm>
            <a:off x="16764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377" name="Rectangle 39"/>
          <p:cNvSpPr>
            <a:spLocks noChangeArrowheads="1"/>
          </p:cNvSpPr>
          <p:nvPr/>
        </p:nvSpPr>
        <p:spPr bwMode="auto">
          <a:xfrm>
            <a:off x="1676400" y="2499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378" name="Text Box 41"/>
          <p:cNvSpPr txBox="1">
            <a:spLocks noChangeArrowheads="1"/>
          </p:cNvSpPr>
          <p:nvPr/>
        </p:nvSpPr>
        <p:spPr bwMode="auto">
          <a:xfrm>
            <a:off x="2362201" y="1509010"/>
            <a:ext cx="1223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gap = 17/2 = 8</a:t>
            </a:r>
          </a:p>
        </p:txBody>
      </p:sp>
      <p:sp>
        <p:nvSpPr>
          <p:cNvPr id="14379" name="AutoShape 42"/>
          <p:cNvSpPr>
            <a:spLocks/>
          </p:cNvSpPr>
          <p:nvPr/>
        </p:nvSpPr>
        <p:spPr bwMode="auto">
          <a:xfrm rot="5400000">
            <a:off x="2819400" y="59461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4343400" y="2271010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5257800" y="2499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73914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70866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7818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4770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1722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8674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5626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73914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70866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67818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392" name="Rectangle 56"/>
          <p:cNvSpPr>
            <a:spLocks noChangeArrowheads="1"/>
          </p:cNvSpPr>
          <p:nvPr/>
        </p:nvSpPr>
        <p:spPr bwMode="auto">
          <a:xfrm>
            <a:off x="64770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1722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394" name="Rectangle 58"/>
          <p:cNvSpPr>
            <a:spLocks noChangeArrowheads="1"/>
          </p:cNvSpPr>
          <p:nvPr/>
        </p:nvSpPr>
        <p:spPr bwMode="auto">
          <a:xfrm>
            <a:off x="58674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395" name="Rectangle 59"/>
          <p:cNvSpPr>
            <a:spLocks noChangeArrowheads="1"/>
          </p:cNvSpPr>
          <p:nvPr/>
        </p:nvSpPr>
        <p:spPr bwMode="auto">
          <a:xfrm>
            <a:off x="55626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396" name="Rectangle 60"/>
          <p:cNvSpPr>
            <a:spLocks noChangeArrowheads="1"/>
          </p:cNvSpPr>
          <p:nvPr/>
        </p:nvSpPr>
        <p:spPr bwMode="auto">
          <a:xfrm>
            <a:off x="5257800" y="2194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397" name="Rectangle 61"/>
          <p:cNvSpPr>
            <a:spLocks noChangeArrowheads="1"/>
          </p:cNvSpPr>
          <p:nvPr/>
        </p:nvSpPr>
        <p:spPr bwMode="auto">
          <a:xfrm>
            <a:off x="5257800" y="1890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1676401" y="2880610"/>
            <a:ext cx="1268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/>
              <a:t>gap = 8/2.2 = 3</a:t>
            </a:r>
          </a:p>
        </p:txBody>
      </p:sp>
      <p:sp>
        <p:nvSpPr>
          <p:cNvPr id="14399" name="AutoShape 63"/>
          <p:cNvSpPr>
            <a:spLocks/>
          </p:cNvSpPr>
          <p:nvPr/>
        </p:nvSpPr>
        <p:spPr bwMode="auto">
          <a:xfrm rot="5400000">
            <a:off x="2057400" y="280441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400" name="Rectangle 64"/>
          <p:cNvSpPr>
            <a:spLocks noChangeArrowheads="1"/>
          </p:cNvSpPr>
          <p:nvPr/>
        </p:nvSpPr>
        <p:spPr bwMode="auto">
          <a:xfrm>
            <a:off x="1981200" y="493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401" name="Rectangle 65"/>
          <p:cNvSpPr>
            <a:spLocks noChangeArrowheads="1"/>
          </p:cNvSpPr>
          <p:nvPr/>
        </p:nvSpPr>
        <p:spPr bwMode="auto">
          <a:xfrm>
            <a:off x="1676400" y="4938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402" name="Rectangle 66"/>
          <p:cNvSpPr>
            <a:spLocks noChangeArrowheads="1"/>
          </p:cNvSpPr>
          <p:nvPr/>
        </p:nvSpPr>
        <p:spPr bwMode="auto">
          <a:xfrm>
            <a:off x="1676400" y="4023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403" name="Rectangle 67"/>
          <p:cNvSpPr>
            <a:spLocks noChangeArrowheads="1"/>
          </p:cNvSpPr>
          <p:nvPr/>
        </p:nvSpPr>
        <p:spPr bwMode="auto">
          <a:xfrm>
            <a:off x="2286000" y="3718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404" name="Rectangle 68"/>
          <p:cNvSpPr>
            <a:spLocks noChangeArrowheads="1"/>
          </p:cNvSpPr>
          <p:nvPr/>
        </p:nvSpPr>
        <p:spPr bwMode="auto">
          <a:xfrm>
            <a:off x="1981200" y="3718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405" name="Rectangle 69"/>
          <p:cNvSpPr>
            <a:spLocks noChangeArrowheads="1"/>
          </p:cNvSpPr>
          <p:nvPr/>
        </p:nvSpPr>
        <p:spPr bwMode="auto">
          <a:xfrm>
            <a:off x="2286000" y="4328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406" name="Rectangle 70"/>
          <p:cNvSpPr>
            <a:spLocks noChangeArrowheads="1"/>
          </p:cNvSpPr>
          <p:nvPr/>
        </p:nvSpPr>
        <p:spPr bwMode="auto">
          <a:xfrm>
            <a:off x="2286000" y="3414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407" name="Rectangle 71"/>
          <p:cNvSpPr>
            <a:spLocks noChangeArrowheads="1"/>
          </p:cNvSpPr>
          <p:nvPr/>
        </p:nvSpPr>
        <p:spPr bwMode="auto">
          <a:xfrm>
            <a:off x="1676400" y="4328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408" name="Rectangle 72"/>
          <p:cNvSpPr>
            <a:spLocks noChangeArrowheads="1"/>
          </p:cNvSpPr>
          <p:nvPr/>
        </p:nvSpPr>
        <p:spPr bwMode="auto">
          <a:xfrm>
            <a:off x="1981200" y="4023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409" name="Rectangle 73"/>
          <p:cNvSpPr>
            <a:spLocks noChangeArrowheads="1"/>
          </p:cNvSpPr>
          <p:nvPr/>
        </p:nvSpPr>
        <p:spPr bwMode="auto">
          <a:xfrm>
            <a:off x="2286000" y="4633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410" name="Rectangle 74"/>
          <p:cNvSpPr>
            <a:spLocks noChangeArrowheads="1"/>
          </p:cNvSpPr>
          <p:nvPr/>
        </p:nvSpPr>
        <p:spPr bwMode="auto">
          <a:xfrm>
            <a:off x="1981200" y="4633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1676400" y="4633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1676400" y="3718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1981200" y="4328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414" name="Rectangle 78"/>
          <p:cNvSpPr>
            <a:spLocks noChangeArrowheads="1"/>
          </p:cNvSpPr>
          <p:nvPr/>
        </p:nvSpPr>
        <p:spPr bwMode="auto">
          <a:xfrm>
            <a:off x="1981200" y="3414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2286000" y="4023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416" name="Rectangle 80"/>
          <p:cNvSpPr>
            <a:spLocks noChangeArrowheads="1"/>
          </p:cNvSpPr>
          <p:nvPr/>
        </p:nvSpPr>
        <p:spPr bwMode="auto">
          <a:xfrm>
            <a:off x="1676400" y="3414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417" name="Rectangle 81"/>
          <p:cNvSpPr>
            <a:spLocks noChangeArrowheads="1"/>
          </p:cNvSpPr>
          <p:nvPr/>
        </p:nvSpPr>
        <p:spPr bwMode="auto">
          <a:xfrm>
            <a:off x="4038600" y="4557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418" name="Rectangle 82"/>
          <p:cNvSpPr>
            <a:spLocks noChangeArrowheads="1"/>
          </p:cNvSpPr>
          <p:nvPr/>
        </p:nvSpPr>
        <p:spPr bwMode="auto">
          <a:xfrm>
            <a:off x="3733800" y="4861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419" name="Rectangle 83"/>
          <p:cNvSpPr>
            <a:spLocks noChangeArrowheads="1"/>
          </p:cNvSpPr>
          <p:nvPr/>
        </p:nvSpPr>
        <p:spPr bwMode="auto">
          <a:xfrm>
            <a:off x="3733800" y="3642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420" name="Rectangle 84"/>
          <p:cNvSpPr>
            <a:spLocks noChangeArrowheads="1"/>
          </p:cNvSpPr>
          <p:nvPr/>
        </p:nvSpPr>
        <p:spPr bwMode="auto">
          <a:xfrm>
            <a:off x="4343400" y="3947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421" name="Rectangle 85"/>
          <p:cNvSpPr>
            <a:spLocks noChangeArrowheads="1"/>
          </p:cNvSpPr>
          <p:nvPr/>
        </p:nvSpPr>
        <p:spPr bwMode="auto">
          <a:xfrm>
            <a:off x="4038600" y="3337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422" name="Rectangle 86"/>
          <p:cNvSpPr>
            <a:spLocks noChangeArrowheads="1"/>
          </p:cNvSpPr>
          <p:nvPr/>
        </p:nvSpPr>
        <p:spPr bwMode="auto">
          <a:xfrm>
            <a:off x="4343400" y="4557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423" name="Rectangle 87"/>
          <p:cNvSpPr>
            <a:spLocks noChangeArrowheads="1"/>
          </p:cNvSpPr>
          <p:nvPr/>
        </p:nvSpPr>
        <p:spPr bwMode="auto">
          <a:xfrm>
            <a:off x="4343400" y="3337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424" name="Rectangle 88"/>
          <p:cNvSpPr>
            <a:spLocks noChangeArrowheads="1"/>
          </p:cNvSpPr>
          <p:nvPr/>
        </p:nvSpPr>
        <p:spPr bwMode="auto">
          <a:xfrm>
            <a:off x="3733800" y="4557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425" name="Rectangle 89"/>
          <p:cNvSpPr>
            <a:spLocks noChangeArrowheads="1"/>
          </p:cNvSpPr>
          <p:nvPr/>
        </p:nvSpPr>
        <p:spPr bwMode="auto">
          <a:xfrm>
            <a:off x="4038600" y="3642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426" name="Rectangle 90"/>
          <p:cNvSpPr>
            <a:spLocks noChangeArrowheads="1"/>
          </p:cNvSpPr>
          <p:nvPr/>
        </p:nvSpPr>
        <p:spPr bwMode="auto">
          <a:xfrm>
            <a:off x="4343400" y="4252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427" name="Rectangle 91"/>
          <p:cNvSpPr>
            <a:spLocks noChangeArrowheads="1"/>
          </p:cNvSpPr>
          <p:nvPr/>
        </p:nvSpPr>
        <p:spPr bwMode="auto">
          <a:xfrm>
            <a:off x="4038600" y="4861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428" name="Rectangle 92"/>
          <p:cNvSpPr>
            <a:spLocks noChangeArrowheads="1"/>
          </p:cNvSpPr>
          <p:nvPr/>
        </p:nvSpPr>
        <p:spPr bwMode="auto">
          <a:xfrm>
            <a:off x="3733800" y="3337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429" name="Rectangle 93"/>
          <p:cNvSpPr>
            <a:spLocks noChangeArrowheads="1"/>
          </p:cNvSpPr>
          <p:nvPr/>
        </p:nvSpPr>
        <p:spPr bwMode="auto">
          <a:xfrm>
            <a:off x="3733800" y="4252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430" name="Rectangle 94"/>
          <p:cNvSpPr>
            <a:spLocks noChangeArrowheads="1"/>
          </p:cNvSpPr>
          <p:nvPr/>
        </p:nvSpPr>
        <p:spPr bwMode="auto">
          <a:xfrm>
            <a:off x="4038600" y="3947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431" name="Rectangle 95"/>
          <p:cNvSpPr>
            <a:spLocks noChangeArrowheads="1"/>
          </p:cNvSpPr>
          <p:nvPr/>
        </p:nvSpPr>
        <p:spPr bwMode="auto">
          <a:xfrm>
            <a:off x="4038600" y="4252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432" name="Rectangle 96"/>
          <p:cNvSpPr>
            <a:spLocks noChangeArrowheads="1"/>
          </p:cNvSpPr>
          <p:nvPr/>
        </p:nvSpPr>
        <p:spPr bwMode="auto">
          <a:xfrm>
            <a:off x="4343400" y="3642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433" name="Rectangle 97"/>
          <p:cNvSpPr>
            <a:spLocks noChangeArrowheads="1"/>
          </p:cNvSpPr>
          <p:nvPr/>
        </p:nvSpPr>
        <p:spPr bwMode="auto">
          <a:xfrm>
            <a:off x="3733800" y="3947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434" name="Line 98"/>
          <p:cNvSpPr>
            <a:spLocks noChangeShapeType="1"/>
          </p:cNvSpPr>
          <p:nvPr/>
        </p:nvSpPr>
        <p:spPr bwMode="auto">
          <a:xfrm>
            <a:off x="2743200" y="4154774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5" name="Text Box 99"/>
          <p:cNvSpPr txBox="1">
            <a:spLocks noChangeArrowheads="1"/>
          </p:cNvSpPr>
          <p:nvPr/>
        </p:nvSpPr>
        <p:spPr bwMode="auto">
          <a:xfrm>
            <a:off x="8382001" y="747010"/>
            <a:ext cx="1268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gap = 3/2.2 = 1</a:t>
            </a:r>
          </a:p>
        </p:txBody>
      </p:sp>
      <p:sp>
        <p:nvSpPr>
          <p:cNvPr id="14436" name="Rectangle 100"/>
          <p:cNvSpPr>
            <a:spLocks noChangeArrowheads="1"/>
          </p:cNvSpPr>
          <p:nvPr/>
        </p:nvSpPr>
        <p:spPr bwMode="auto">
          <a:xfrm>
            <a:off x="8534400" y="5014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437" name="Rectangle 101"/>
          <p:cNvSpPr>
            <a:spLocks noChangeArrowheads="1"/>
          </p:cNvSpPr>
          <p:nvPr/>
        </p:nvSpPr>
        <p:spPr bwMode="auto">
          <a:xfrm>
            <a:off x="8534400" y="5623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438" name="Rectangle 102"/>
          <p:cNvSpPr>
            <a:spLocks noChangeArrowheads="1"/>
          </p:cNvSpPr>
          <p:nvPr/>
        </p:nvSpPr>
        <p:spPr bwMode="auto">
          <a:xfrm>
            <a:off x="8534400" y="1966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439" name="Rectangle 103"/>
          <p:cNvSpPr>
            <a:spLocks noChangeArrowheads="1"/>
          </p:cNvSpPr>
          <p:nvPr/>
        </p:nvSpPr>
        <p:spPr bwMode="auto">
          <a:xfrm>
            <a:off x="8534400" y="3490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440" name="Rectangle 104"/>
          <p:cNvSpPr>
            <a:spLocks noChangeArrowheads="1"/>
          </p:cNvSpPr>
          <p:nvPr/>
        </p:nvSpPr>
        <p:spPr bwMode="auto">
          <a:xfrm>
            <a:off x="8534400" y="1356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441" name="Rectangle 105"/>
          <p:cNvSpPr>
            <a:spLocks noChangeArrowheads="1"/>
          </p:cNvSpPr>
          <p:nvPr/>
        </p:nvSpPr>
        <p:spPr bwMode="auto">
          <a:xfrm>
            <a:off x="8534400" y="5319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442" name="Rectangle 106"/>
          <p:cNvSpPr>
            <a:spLocks noChangeArrowheads="1"/>
          </p:cNvSpPr>
          <p:nvPr/>
        </p:nvSpPr>
        <p:spPr bwMode="auto">
          <a:xfrm>
            <a:off x="8534400" y="1661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443" name="Rectangle 107"/>
          <p:cNvSpPr>
            <a:spLocks noChangeArrowheads="1"/>
          </p:cNvSpPr>
          <p:nvPr/>
        </p:nvSpPr>
        <p:spPr bwMode="auto">
          <a:xfrm>
            <a:off x="8534400" y="4709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444" name="Rectangle 108"/>
          <p:cNvSpPr>
            <a:spLocks noChangeArrowheads="1"/>
          </p:cNvSpPr>
          <p:nvPr/>
        </p:nvSpPr>
        <p:spPr bwMode="auto">
          <a:xfrm>
            <a:off x="8534400" y="2271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445" name="Rectangle 109"/>
          <p:cNvSpPr>
            <a:spLocks noChangeArrowheads="1"/>
          </p:cNvSpPr>
          <p:nvPr/>
        </p:nvSpPr>
        <p:spPr bwMode="auto">
          <a:xfrm>
            <a:off x="8534400" y="4404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446" name="Rectangle 110"/>
          <p:cNvSpPr>
            <a:spLocks noChangeArrowheads="1"/>
          </p:cNvSpPr>
          <p:nvPr/>
        </p:nvSpPr>
        <p:spPr bwMode="auto">
          <a:xfrm>
            <a:off x="8534400" y="5928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447" name="Rectangle 111"/>
          <p:cNvSpPr>
            <a:spLocks noChangeArrowheads="1"/>
          </p:cNvSpPr>
          <p:nvPr/>
        </p:nvSpPr>
        <p:spPr bwMode="auto">
          <a:xfrm>
            <a:off x="8534400" y="1051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448" name="Rectangle 112"/>
          <p:cNvSpPr>
            <a:spLocks noChangeArrowheads="1"/>
          </p:cNvSpPr>
          <p:nvPr/>
        </p:nvSpPr>
        <p:spPr bwMode="auto">
          <a:xfrm>
            <a:off x="8534400" y="3795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449" name="Rectangle 113"/>
          <p:cNvSpPr>
            <a:spLocks noChangeArrowheads="1"/>
          </p:cNvSpPr>
          <p:nvPr/>
        </p:nvSpPr>
        <p:spPr bwMode="auto">
          <a:xfrm>
            <a:off x="8534400" y="3185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450" name="Rectangle 114"/>
          <p:cNvSpPr>
            <a:spLocks noChangeArrowheads="1"/>
          </p:cNvSpPr>
          <p:nvPr/>
        </p:nvSpPr>
        <p:spPr bwMode="auto">
          <a:xfrm>
            <a:off x="8534400" y="4099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451" name="Rectangle 115"/>
          <p:cNvSpPr>
            <a:spLocks noChangeArrowheads="1"/>
          </p:cNvSpPr>
          <p:nvPr/>
        </p:nvSpPr>
        <p:spPr bwMode="auto">
          <a:xfrm>
            <a:off x="8534400" y="2575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452" name="Rectangle 116"/>
          <p:cNvSpPr>
            <a:spLocks noChangeArrowheads="1"/>
          </p:cNvSpPr>
          <p:nvPr/>
        </p:nvSpPr>
        <p:spPr bwMode="auto">
          <a:xfrm>
            <a:off x="8534400" y="2880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453" name="Rectangle 117"/>
          <p:cNvSpPr>
            <a:spLocks noChangeArrowheads="1"/>
          </p:cNvSpPr>
          <p:nvPr/>
        </p:nvSpPr>
        <p:spPr bwMode="auto">
          <a:xfrm>
            <a:off x="9753600" y="4404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81</a:t>
            </a:r>
          </a:p>
        </p:txBody>
      </p:sp>
      <p:sp>
        <p:nvSpPr>
          <p:cNvPr id="14454" name="Rectangle 118"/>
          <p:cNvSpPr>
            <a:spLocks noChangeArrowheads="1"/>
          </p:cNvSpPr>
          <p:nvPr/>
        </p:nvSpPr>
        <p:spPr bwMode="auto">
          <a:xfrm>
            <a:off x="9753600" y="5623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95</a:t>
            </a:r>
          </a:p>
        </p:txBody>
      </p:sp>
      <p:sp>
        <p:nvSpPr>
          <p:cNvPr id="14455" name="Rectangle 119"/>
          <p:cNvSpPr>
            <a:spLocks noChangeArrowheads="1"/>
          </p:cNvSpPr>
          <p:nvPr/>
        </p:nvSpPr>
        <p:spPr bwMode="auto">
          <a:xfrm>
            <a:off x="9753600" y="1966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17</a:t>
            </a:r>
          </a:p>
        </p:txBody>
      </p:sp>
      <p:sp>
        <p:nvSpPr>
          <p:cNvPr id="14456" name="Rectangle 120"/>
          <p:cNvSpPr>
            <a:spLocks noChangeArrowheads="1"/>
          </p:cNvSpPr>
          <p:nvPr/>
        </p:nvSpPr>
        <p:spPr bwMode="auto">
          <a:xfrm>
            <a:off x="9753600" y="2880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35</a:t>
            </a:r>
          </a:p>
        </p:txBody>
      </p:sp>
      <p:sp>
        <p:nvSpPr>
          <p:cNvPr id="14457" name="Rectangle 121"/>
          <p:cNvSpPr>
            <a:spLocks noChangeArrowheads="1"/>
          </p:cNvSpPr>
          <p:nvPr/>
        </p:nvSpPr>
        <p:spPr bwMode="auto">
          <a:xfrm>
            <a:off x="9753600" y="1356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12</a:t>
            </a:r>
          </a:p>
        </p:txBody>
      </p:sp>
      <p:sp>
        <p:nvSpPr>
          <p:cNvPr id="14458" name="Rectangle 122"/>
          <p:cNvSpPr>
            <a:spLocks noChangeArrowheads="1"/>
          </p:cNvSpPr>
          <p:nvPr/>
        </p:nvSpPr>
        <p:spPr bwMode="auto">
          <a:xfrm>
            <a:off x="9753600" y="59286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96</a:t>
            </a:r>
          </a:p>
        </p:txBody>
      </p:sp>
      <p:sp>
        <p:nvSpPr>
          <p:cNvPr id="14459" name="Rectangle 123"/>
          <p:cNvSpPr>
            <a:spLocks noChangeArrowheads="1"/>
          </p:cNvSpPr>
          <p:nvPr/>
        </p:nvSpPr>
        <p:spPr bwMode="auto">
          <a:xfrm>
            <a:off x="9753600" y="1051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11</a:t>
            </a:r>
          </a:p>
        </p:txBody>
      </p:sp>
      <p:sp>
        <p:nvSpPr>
          <p:cNvPr id="14460" name="Rectangle 124"/>
          <p:cNvSpPr>
            <a:spLocks noChangeArrowheads="1"/>
          </p:cNvSpPr>
          <p:nvPr/>
        </p:nvSpPr>
        <p:spPr bwMode="auto">
          <a:xfrm>
            <a:off x="9753600" y="5319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</a:t>
            </a:r>
          </a:p>
        </p:txBody>
      </p:sp>
      <p:sp>
        <p:nvSpPr>
          <p:cNvPr id="14461" name="Rectangle 125"/>
          <p:cNvSpPr>
            <a:spLocks noChangeArrowheads="1"/>
          </p:cNvSpPr>
          <p:nvPr/>
        </p:nvSpPr>
        <p:spPr bwMode="auto">
          <a:xfrm>
            <a:off x="9753600" y="3185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38</a:t>
            </a:r>
          </a:p>
        </p:txBody>
      </p:sp>
      <p:sp>
        <p:nvSpPr>
          <p:cNvPr id="14462" name="Rectangle 126"/>
          <p:cNvSpPr>
            <a:spLocks noChangeArrowheads="1"/>
          </p:cNvSpPr>
          <p:nvPr/>
        </p:nvSpPr>
        <p:spPr bwMode="auto">
          <a:xfrm>
            <a:off x="9753600" y="5014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87</a:t>
            </a:r>
          </a:p>
        </p:txBody>
      </p:sp>
      <p:sp>
        <p:nvSpPr>
          <p:cNvPr id="14463" name="Rectangle 127"/>
          <p:cNvSpPr>
            <a:spLocks noChangeArrowheads="1"/>
          </p:cNvSpPr>
          <p:nvPr/>
        </p:nvSpPr>
        <p:spPr bwMode="auto">
          <a:xfrm>
            <a:off x="9753600" y="4709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85</a:t>
            </a:r>
          </a:p>
        </p:txBody>
      </p:sp>
      <p:sp>
        <p:nvSpPr>
          <p:cNvPr id="14464" name="Rectangle 128"/>
          <p:cNvSpPr>
            <a:spLocks noChangeArrowheads="1"/>
          </p:cNvSpPr>
          <p:nvPr/>
        </p:nvSpPr>
        <p:spPr bwMode="auto">
          <a:xfrm>
            <a:off x="9753600" y="16614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15</a:t>
            </a:r>
          </a:p>
        </p:txBody>
      </p:sp>
      <p:sp>
        <p:nvSpPr>
          <p:cNvPr id="14465" name="Rectangle 129"/>
          <p:cNvSpPr>
            <a:spLocks noChangeArrowheads="1"/>
          </p:cNvSpPr>
          <p:nvPr/>
        </p:nvSpPr>
        <p:spPr bwMode="auto">
          <a:xfrm>
            <a:off x="9753600" y="4099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75</a:t>
            </a:r>
          </a:p>
        </p:txBody>
      </p:sp>
      <p:sp>
        <p:nvSpPr>
          <p:cNvPr id="14466" name="Rectangle 130"/>
          <p:cNvSpPr>
            <a:spLocks noChangeArrowheads="1"/>
          </p:cNvSpPr>
          <p:nvPr/>
        </p:nvSpPr>
        <p:spPr bwMode="auto">
          <a:xfrm>
            <a:off x="9753600" y="34902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41</a:t>
            </a:r>
          </a:p>
        </p:txBody>
      </p:sp>
      <p:sp>
        <p:nvSpPr>
          <p:cNvPr id="14467" name="Rectangle 131"/>
          <p:cNvSpPr>
            <a:spLocks noChangeArrowheads="1"/>
          </p:cNvSpPr>
          <p:nvPr/>
        </p:nvSpPr>
        <p:spPr bwMode="auto">
          <a:xfrm>
            <a:off x="9753600" y="3795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</a:t>
            </a:r>
          </a:p>
        </p:txBody>
      </p:sp>
      <p:sp>
        <p:nvSpPr>
          <p:cNvPr id="14468" name="Rectangle 132"/>
          <p:cNvSpPr>
            <a:spLocks noChangeArrowheads="1"/>
          </p:cNvSpPr>
          <p:nvPr/>
        </p:nvSpPr>
        <p:spPr bwMode="auto">
          <a:xfrm>
            <a:off x="9753600" y="25758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28</a:t>
            </a:r>
          </a:p>
        </p:txBody>
      </p:sp>
      <p:sp>
        <p:nvSpPr>
          <p:cNvPr id="14469" name="Rectangle 133"/>
          <p:cNvSpPr>
            <a:spLocks noChangeArrowheads="1"/>
          </p:cNvSpPr>
          <p:nvPr/>
        </p:nvSpPr>
        <p:spPr bwMode="auto">
          <a:xfrm>
            <a:off x="9753600" y="2271010"/>
            <a:ext cx="304800" cy="304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20</a:t>
            </a:r>
          </a:p>
        </p:txBody>
      </p:sp>
      <p:sp>
        <p:nvSpPr>
          <p:cNvPr id="14470" name="Line 134"/>
          <p:cNvSpPr>
            <a:spLocks noChangeShapeType="1"/>
          </p:cNvSpPr>
          <p:nvPr/>
        </p:nvSpPr>
        <p:spPr bwMode="auto">
          <a:xfrm>
            <a:off x="8839200" y="3718810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1" name="Line 135"/>
          <p:cNvSpPr>
            <a:spLocks noChangeShapeType="1"/>
          </p:cNvSpPr>
          <p:nvPr/>
        </p:nvSpPr>
        <p:spPr bwMode="auto">
          <a:xfrm flipH="1">
            <a:off x="4038600" y="1509010"/>
            <a:ext cx="4572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2" name="Line 136"/>
          <p:cNvSpPr>
            <a:spLocks noChangeShapeType="1"/>
          </p:cNvSpPr>
          <p:nvPr/>
        </p:nvSpPr>
        <p:spPr bwMode="auto">
          <a:xfrm flipH="1">
            <a:off x="2743200" y="2804410"/>
            <a:ext cx="24384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3" name="Line 137"/>
          <p:cNvSpPr>
            <a:spLocks noChangeShapeType="1"/>
          </p:cNvSpPr>
          <p:nvPr/>
        </p:nvSpPr>
        <p:spPr bwMode="auto">
          <a:xfrm flipV="1">
            <a:off x="4800600" y="3718810"/>
            <a:ext cx="35814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4" name="Line 138"/>
          <p:cNvSpPr>
            <a:spLocks noChangeShapeType="1"/>
          </p:cNvSpPr>
          <p:nvPr/>
        </p:nvSpPr>
        <p:spPr bwMode="auto">
          <a:xfrm>
            <a:off x="5181600" y="1890010"/>
            <a:ext cx="0" cy="838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5" name="Line 139"/>
          <p:cNvSpPr>
            <a:spLocks noChangeShapeType="1"/>
          </p:cNvSpPr>
          <p:nvPr/>
        </p:nvSpPr>
        <p:spPr bwMode="auto">
          <a:xfrm>
            <a:off x="3581400" y="3337810"/>
            <a:ext cx="0" cy="1828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6" name="Text Box 140"/>
          <p:cNvSpPr txBox="1">
            <a:spLocks noChangeArrowheads="1"/>
          </p:cNvSpPr>
          <p:nvPr/>
        </p:nvSpPr>
        <p:spPr bwMode="auto">
          <a:xfrm>
            <a:off x="4724400" y="2271010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sort</a:t>
            </a:r>
          </a:p>
        </p:txBody>
      </p:sp>
      <p:sp>
        <p:nvSpPr>
          <p:cNvPr id="14477" name="Text Box 141"/>
          <p:cNvSpPr txBox="1">
            <a:spLocks noChangeArrowheads="1"/>
          </p:cNvSpPr>
          <p:nvPr/>
        </p:nvSpPr>
        <p:spPr bwMode="auto">
          <a:xfrm>
            <a:off x="3200400" y="3718810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sort</a:t>
            </a:r>
          </a:p>
        </p:txBody>
      </p:sp>
      <p:sp>
        <p:nvSpPr>
          <p:cNvPr id="14478" name="Text Box 142"/>
          <p:cNvSpPr txBox="1">
            <a:spLocks noChangeArrowheads="1"/>
          </p:cNvSpPr>
          <p:nvPr/>
        </p:nvSpPr>
        <p:spPr bwMode="auto">
          <a:xfrm>
            <a:off x="9296400" y="2804410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sort</a:t>
            </a:r>
          </a:p>
        </p:txBody>
      </p:sp>
      <p:sp>
        <p:nvSpPr>
          <p:cNvPr id="14479" name="Line 143"/>
          <p:cNvSpPr>
            <a:spLocks noChangeShapeType="1"/>
          </p:cNvSpPr>
          <p:nvPr/>
        </p:nvSpPr>
        <p:spPr bwMode="auto">
          <a:xfrm>
            <a:off x="9601200" y="1051810"/>
            <a:ext cx="0" cy="5257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the Sorts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altLang="en-US" sz="2400" dirty="0"/>
              <a:t>Selection Sort	</a:t>
            </a:r>
            <a:r>
              <a:rPr lang="en-US" altLang="ja-JP" sz="2400" dirty="0"/>
              <a:t>	worst/average O</a:t>
            </a:r>
            <a:r>
              <a:rPr lang="en-US" altLang="en-US" sz="2400" dirty="0"/>
              <a:t>(</a:t>
            </a:r>
            <a:r>
              <a:rPr lang="en-US" altLang="ja-JP" sz="2400" dirty="0"/>
              <a:t>n</a:t>
            </a:r>
            <a:r>
              <a:rPr lang="en-US" altLang="ja-JP" sz="2400" baseline="30000" dirty="0"/>
              <a:t>2</a:t>
            </a:r>
            <a:r>
              <a:rPr lang="en-US" altLang="en-US" sz="2400" dirty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Bubble Sort	</a:t>
            </a:r>
            <a:r>
              <a:rPr lang="en-US" altLang="ja-JP" sz="2400" dirty="0"/>
              <a:t>	</a:t>
            </a:r>
            <a:r>
              <a:rPr lang="en-US" altLang="ja-JP" sz="2400" dirty="0" smtClean="0"/>
              <a:t>worst/average </a:t>
            </a:r>
            <a:r>
              <a:rPr lang="en-US" altLang="ja-JP" sz="2400" dirty="0"/>
              <a:t>O</a:t>
            </a:r>
            <a:r>
              <a:rPr lang="en-US" altLang="en-US" sz="2400" dirty="0"/>
              <a:t>(</a:t>
            </a:r>
            <a:r>
              <a:rPr lang="en-US" altLang="ja-JP" sz="2400" dirty="0"/>
              <a:t>n</a:t>
            </a:r>
            <a:r>
              <a:rPr lang="en-US" altLang="ja-JP" sz="2400" baseline="30000" dirty="0"/>
              <a:t>2</a:t>
            </a:r>
            <a:r>
              <a:rPr lang="en-US" altLang="en-US" sz="2400" dirty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Insertion Sort	</a:t>
            </a:r>
            <a:r>
              <a:rPr lang="en-US" altLang="ja-JP" sz="2400" dirty="0"/>
              <a:t>	worst/average O</a:t>
            </a:r>
            <a:r>
              <a:rPr lang="en-US" altLang="en-US" sz="2400" dirty="0"/>
              <a:t>(</a:t>
            </a:r>
            <a:r>
              <a:rPr lang="en-US" altLang="ja-JP" sz="2400" dirty="0"/>
              <a:t>n</a:t>
            </a:r>
            <a:r>
              <a:rPr lang="en-US" altLang="ja-JP" sz="2400" baseline="30000" dirty="0"/>
              <a:t>2</a:t>
            </a:r>
            <a:r>
              <a:rPr lang="en-US" altLang="en-US" sz="2400" dirty="0"/>
              <a:t>)</a:t>
            </a:r>
            <a:endParaRPr lang="en-US" altLang="ja-JP" sz="2400" dirty="0"/>
          </a:p>
          <a:p>
            <a:pPr>
              <a:lnSpc>
                <a:spcPct val="80000"/>
              </a:lnSpc>
            </a:pPr>
            <a:r>
              <a:rPr lang="en-US" altLang="ja-JP" sz="2400" dirty="0"/>
              <a:t>Shell Sort		</a:t>
            </a:r>
            <a:r>
              <a:rPr lang="en-US" altLang="ja-JP" sz="2400" dirty="0" smtClean="0"/>
              <a:t>worst O(n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)/average </a:t>
            </a:r>
            <a:r>
              <a:rPr lang="en-US" altLang="ja-JP" sz="2400" dirty="0"/>
              <a:t>O(n</a:t>
            </a:r>
            <a:r>
              <a:rPr lang="en-US" altLang="ja-JP" sz="2400" baseline="30000" dirty="0"/>
              <a:t>3/2</a:t>
            </a:r>
            <a:r>
              <a:rPr lang="en-US" altLang="ja-JP" sz="2400" dirty="0"/>
              <a:t>)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Merge Sort	</a:t>
            </a:r>
            <a:r>
              <a:rPr lang="en-US" altLang="ja-JP" sz="2400" dirty="0"/>
              <a:t>	</a:t>
            </a:r>
            <a:r>
              <a:rPr lang="en-US" altLang="ja-JP" sz="2400" dirty="0" smtClean="0"/>
              <a:t>worst/average </a:t>
            </a:r>
            <a:r>
              <a:rPr lang="en-US" altLang="ja-JP" sz="2400" dirty="0"/>
              <a:t>O</a:t>
            </a:r>
            <a:r>
              <a:rPr lang="en-US" altLang="en-US" sz="2400" dirty="0"/>
              <a:t>(n </a:t>
            </a:r>
            <a:r>
              <a:rPr lang="en-US" altLang="ja-JP" sz="2400" dirty="0"/>
              <a:t>log n</a:t>
            </a:r>
            <a:r>
              <a:rPr lang="en-US" altLang="en-US" sz="2400" dirty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Quick Sort	</a:t>
            </a:r>
            <a:r>
              <a:rPr lang="en-US" altLang="ja-JP" sz="2400" dirty="0"/>
              <a:t>	</a:t>
            </a:r>
            <a:r>
              <a:rPr lang="en-US" altLang="ja-JP" sz="2400" dirty="0" smtClean="0"/>
              <a:t>worst O(n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)/average </a:t>
            </a:r>
            <a:r>
              <a:rPr lang="en-US" altLang="ja-JP" sz="2400" dirty="0"/>
              <a:t>O</a:t>
            </a:r>
            <a:r>
              <a:rPr lang="en-US" altLang="en-US" sz="2400" dirty="0"/>
              <a:t>(</a:t>
            </a:r>
            <a:r>
              <a:rPr lang="en-US" altLang="ja-JP" sz="2400" dirty="0"/>
              <a:t>n log n</a:t>
            </a:r>
            <a:r>
              <a:rPr lang="en-US" altLang="en-US" sz="2400" dirty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Radix Sort	</a:t>
            </a:r>
            <a:r>
              <a:rPr lang="en-US" altLang="ja-JP" sz="2400" dirty="0"/>
              <a:t>	</a:t>
            </a:r>
            <a:r>
              <a:rPr lang="en-US" altLang="ja-JP" sz="2400" dirty="0" smtClean="0"/>
              <a:t>worst/average </a:t>
            </a:r>
            <a:r>
              <a:rPr lang="en-US" altLang="ja-JP" sz="2400" dirty="0"/>
              <a:t>O(n</a:t>
            </a:r>
            <a:r>
              <a:rPr lang="en-US" altLang="ja-JP" sz="2400" dirty="0" smtClean="0"/>
              <a:t>)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16870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Sorts previously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Bubble Sort: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en.wikipedia.org/wiki/Bubble_sort#mediaviewer/File:Bubble-sort-example-300px.gif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 let’s determine why it is O(n</a:t>
            </a:r>
            <a:r>
              <a:rPr lang="en-US" sz="2400" baseline="30000" dirty="0" smtClean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Insertion Sort: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en.wikipedia.org/wiki/Insertion_sort#mediaviewer/File:Insertion-sort-example-300px.gif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 </a:t>
            </a:r>
            <a:r>
              <a:rPr lang="en-US" sz="2400" dirty="0" smtClean="0">
                <a:sym typeface="Wingdings" panose="05000000000000000000" pitchFamily="2" charset="2"/>
              </a:rPr>
              <a:t> let’s determine why it is O(n</a:t>
            </a:r>
            <a:r>
              <a:rPr lang="en-US" sz="2400" baseline="30000" dirty="0" smtClean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805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88422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Efficiency of Bubble Sort:  O(n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)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3733800" y="22410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4191000" y="22410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4648200" y="22410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5562600" y="22410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5105400" y="22410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4191000" y="28506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3733800" y="28506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52" name="Rectangle 10"/>
          <p:cNvSpPr>
            <a:spLocks noChangeArrowheads="1"/>
          </p:cNvSpPr>
          <p:nvPr/>
        </p:nvSpPr>
        <p:spPr bwMode="auto">
          <a:xfrm>
            <a:off x="4648200" y="28506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5562600" y="28506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254" name="Rectangle 12"/>
          <p:cNvSpPr>
            <a:spLocks noChangeArrowheads="1"/>
          </p:cNvSpPr>
          <p:nvPr/>
        </p:nvSpPr>
        <p:spPr bwMode="auto">
          <a:xfrm>
            <a:off x="5105400" y="28506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255" name="Rectangle 13"/>
          <p:cNvSpPr>
            <a:spLocks noChangeArrowheads="1"/>
          </p:cNvSpPr>
          <p:nvPr/>
        </p:nvSpPr>
        <p:spPr bwMode="auto">
          <a:xfrm>
            <a:off x="4648200" y="34602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10256" name="Rectangle 14"/>
          <p:cNvSpPr>
            <a:spLocks noChangeArrowheads="1"/>
          </p:cNvSpPr>
          <p:nvPr/>
        </p:nvSpPr>
        <p:spPr bwMode="auto">
          <a:xfrm>
            <a:off x="3733800" y="34602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57" name="Rectangle 15"/>
          <p:cNvSpPr>
            <a:spLocks noChangeArrowheads="1"/>
          </p:cNvSpPr>
          <p:nvPr/>
        </p:nvSpPr>
        <p:spPr bwMode="auto">
          <a:xfrm>
            <a:off x="4191000" y="34602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58" name="Rectangle 16"/>
          <p:cNvSpPr>
            <a:spLocks noChangeArrowheads="1"/>
          </p:cNvSpPr>
          <p:nvPr/>
        </p:nvSpPr>
        <p:spPr bwMode="auto">
          <a:xfrm>
            <a:off x="5562600" y="34602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259" name="Rectangle 17"/>
          <p:cNvSpPr>
            <a:spLocks noChangeArrowheads="1"/>
          </p:cNvSpPr>
          <p:nvPr/>
        </p:nvSpPr>
        <p:spPr bwMode="auto">
          <a:xfrm>
            <a:off x="5105400" y="34602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260" name="Rectangle 18"/>
          <p:cNvSpPr>
            <a:spLocks noChangeArrowheads="1"/>
          </p:cNvSpPr>
          <p:nvPr/>
        </p:nvSpPr>
        <p:spPr bwMode="auto">
          <a:xfrm>
            <a:off x="4648200" y="40698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10261" name="Rectangle 19"/>
          <p:cNvSpPr>
            <a:spLocks noChangeArrowheads="1"/>
          </p:cNvSpPr>
          <p:nvPr/>
        </p:nvSpPr>
        <p:spPr bwMode="auto">
          <a:xfrm>
            <a:off x="3733800" y="40698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62" name="Rectangle 20"/>
          <p:cNvSpPr>
            <a:spLocks noChangeArrowheads="1"/>
          </p:cNvSpPr>
          <p:nvPr/>
        </p:nvSpPr>
        <p:spPr bwMode="auto">
          <a:xfrm>
            <a:off x="4191000" y="40698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63" name="Rectangle 21"/>
          <p:cNvSpPr>
            <a:spLocks noChangeArrowheads="1"/>
          </p:cNvSpPr>
          <p:nvPr/>
        </p:nvSpPr>
        <p:spPr bwMode="auto">
          <a:xfrm>
            <a:off x="5562600" y="40698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264" name="Rectangle 22"/>
          <p:cNvSpPr>
            <a:spLocks noChangeArrowheads="1"/>
          </p:cNvSpPr>
          <p:nvPr/>
        </p:nvSpPr>
        <p:spPr bwMode="auto">
          <a:xfrm>
            <a:off x="5105400" y="40698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265" name="Rectangle 23"/>
          <p:cNvSpPr>
            <a:spLocks noChangeArrowheads="1"/>
          </p:cNvSpPr>
          <p:nvPr/>
        </p:nvSpPr>
        <p:spPr bwMode="auto">
          <a:xfrm>
            <a:off x="4648200" y="46794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10266" name="Rectangle 24"/>
          <p:cNvSpPr>
            <a:spLocks noChangeArrowheads="1"/>
          </p:cNvSpPr>
          <p:nvPr/>
        </p:nvSpPr>
        <p:spPr bwMode="auto">
          <a:xfrm>
            <a:off x="3733800" y="46794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67" name="Rectangle 25"/>
          <p:cNvSpPr>
            <a:spLocks noChangeArrowheads="1"/>
          </p:cNvSpPr>
          <p:nvPr/>
        </p:nvSpPr>
        <p:spPr bwMode="auto">
          <a:xfrm>
            <a:off x="4191000" y="46794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68" name="Rectangle 26"/>
          <p:cNvSpPr>
            <a:spLocks noChangeArrowheads="1"/>
          </p:cNvSpPr>
          <p:nvPr/>
        </p:nvSpPr>
        <p:spPr bwMode="auto">
          <a:xfrm>
            <a:off x="5105400" y="46794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3451" name="Rectangle 27"/>
          <p:cNvSpPr>
            <a:spLocks noChangeArrowheads="1"/>
          </p:cNvSpPr>
          <p:nvPr/>
        </p:nvSpPr>
        <p:spPr bwMode="auto">
          <a:xfrm>
            <a:off x="5562600" y="46794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37</a:t>
            </a:r>
          </a:p>
        </p:txBody>
      </p:sp>
      <p:sp>
        <p:nvSpPr>
          <p:cNvPr id="10270" name="Rectangle 28"/>
          <p:cNvSpPr>
            <a:spLocks noChangeArrowheads="1"/>
          </p:cNvSpPr>
          <p:nvPr/>
        </p:nvSpPr>
        <p:spPr bwMode="auto">
          <a:xfrm>
            <a:off x="7315200" y="22410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10271" name="Rectangle 29"/>
          <p:cNvSpPr>
            <a:spLocks noChangeArrowheads="1"/>
          </p:cNvSpPr>
          <p:nvPr/>
        </p:nvSpPr>
        <p:spPr bwMode="auto">
          <a:xfrm>
            <a:off x="6400800" y="22410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72" name="Rectangle 30"/>
          <p:cNvSpPr>
            <a:spLocks noChangeArrowheads="1"/>
          </p:cNvSpPr>
          <p:nvPr/>
        </p:nvSpPr>
        <p:spPr bwMode="auto">
          <a:xfrm>
            <a:off x="6858000" y="22410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73" name="Rectangle 31"/>
          <p:cNvSpPr>
            <a:spLocks noChangeArrowheads="1"/>
          </p:cNvSpPr>
          <p:nvPr/>
        </p:nvSpPr>
        <p:spPr bwMode="auto">
          <a:xfrm>
            <a:off x="7772400" y="22410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3456" name="Rectangle 32"/>
          <p:cNvSpPr>
            <a:spLocks noChangeArrowheads="1"/>
          </p:cNvSpPr>
          <p:nvPr/>
        </p:nvSpPr>
        <p:spPr bwMode="auto">
          <a:xfrm>
            <a:off x="8229600" y="22410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37</a:t>
            </a:r>
          </a:p>
        </p:txBody>
      </p:sp>
      <p:sp>
        <p:nvSpPr>
          <p:cNvPr id="10275" name="Rectangle 33"/>
          <p:cNvSpPr>
            <a:spLocks noChangeArrowheads="1"/>
          </p:cNvSpPr>
          <p:nvPr/>
        </p:nvSpPr>
        <p:spPr bwMode="auto">
          <a:xfrm>
            <a:off x="7315200" y="28506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10276" name="Rectangle 34"/>
          <p:cNvSpPr>
            <a:spLocks noChangeArrowheads="1"/>
          </p:cNvSpPr>
          <p:nvPr/>
        </p:nvSpPr>
        <p:spPr bwMode="auto">
          <a:xfrm>
            <a:off x="6400800" y="28506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77" name="Rectangle 35"/>
          <p:cNvSpPr>
            <a:spLocks noChangeArrowheads="1"/>
          </p:cNvSpPr>
          <p:nvPr/>
        </p:nvSpPr>
        <p:spPr bwMode="auto">
          <a:xfrm>
            <a:off x="6858000" y="28506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78" name="Rectangle 36"/>
          <p:cNvSpPr>
            <a:spLocks noChangeArrowheads="1"/>
          </p:cNvSpPr>
          <p:nvPr/>
        </p:nvSpPr>
        <p:spPr bwMode="auto">
          <a:xfrm>
            <a:off x="7772400" y="28506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3461" name="Rectangle 37"/>
          <p:cNvSpPr>
            <a:spLocks noChangeArrowheads="1"/>
          </p:cNvSpPr>
          <p:nvPr/>
        </p:nvSpPr>
        <p:spPr bwMode="auto">
          <a:xfrm>
            <a:off x="8229600" y="28506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37</a:t>
            </a:r>
          </a:p>
        </p:txBody>
      </p:sp>
      <p:sp>
        <p:nvSpPr>
          <p:cNvPr id="10280" name="Rectangle 38"/>
          <p:cNvSpPr>
            <a:spLocks noChangeArrowheads="1"/>
          </p:cNvSpPr>
          <p:nvPr/>
        </p:nvSpPr>
        <p:spPr bwMode="auto">
          <a:xfrm>
            <a:off x="7315200" y="34602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29</a:t>
            </a:r>
          </a:p>
        </p:txBody>
      </p:sp>
      <p:sp>
        <p:nvSpPr>
          <p:cNvPr id="10281" name="Rectangle 39"/>
          <p:cNvSpPr>
            <a:spLocks noChangeArrowheads="1"/>
          </p:cNvSpPr>
          <p:nvPr/>
        </p:nvSpPr>
        <p:spPr bwMode="auto">
          <a:xfrm>
            <a:off x="6400800" y="34602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82" name="Rectangle 40"/>
          <p:cNvSpPr>
            <a:spLocks noChangeArrowheads="1"/>
          </p:cNvSpPr>
          <p:nvPr/>
        </p:nvSpPr>
        <p:spPr bwMode="auto">
          <a:xfrm>
            <a:off x="6858000" y="34602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83" name="Rectangle 41"/>
          <p:cNvSpPr>
            <a:spLocks noChangeArrowheads="1"/>
          </p:cNvSpPr>
          <p:nvPr/>
        </p:nvSpPr>
        <p:spPr bwMode="auto">
          <a:xfrm>
            <a:off x="7772400" y="346022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3466" name="Rectangle 42"/>
          <p:cNvSpPr>
            <a:spLocks noChangeArrowheads="1"/>
          </p:cNvSpPr>
          <p:nvPr/>
        </p:nvSpPr>
        <p:spPr bwMode="auto">
          <a:xfrm>
            <a:off x="8229600" y="34602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37</a:t>
            </a:r>
          </a:p>
        </p:txBody>
      </p:sp>
      <p:sp>
        <p:nvSpPr>
          <p:cNvPr id="103467" name="Rectangle 43"/>
          <p:cNvSpPr>
            <a:spLocks noChangeArrowheads="1"/>
          </p:cNvSpPr>
          <p:nvPr/>
        </p:nvSpPr>
        <p:spPr bwMode="auto">
          <a:xfrm>
            <a:off x="7772400" y="40698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29</a:t>
            </a:r>
          </a:p>
        </p:txBody>
      </p:sp>
      <p:sp>
        <p:nvSpPr>
          <p:cNvPr id="10286" name="Rectangle 44"/>
          <p:cNvSpPr>
            <a:spLocks noChangeArrowheads="1"/>
          </p:cNvSpPr>
          <p:nvPr/>
        </p:nvSpPr>
        <p:spPr bwMode="auto">
          <a:xfrm>
            <a:off x="6400800" y="40698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0287" name="Rectangle 45"/>
          <p:cNvSpPr>
            <a:spLocks noChangeArrowheads="1"/>
          </p:cNvSpPr>
          <p:nvPr/>
        </p:nvSpPr>
        <p:spPr bwMode="auto">
          <a:xfrm>
            <a:off x="6858000" y="40698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0288" name="Rectangle 46"/>
          <p:cNvSpPr>
            <a:spLocks noChangeArrowheads="1"/>
          </p:cNvSpPr>
          <p:nvPr/>
        </p:nvSpPr>
        <p:spPr bwMode="auto">
          <a:xfrm>
            <a:off x="7315200" y="40698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3471" name="Rectangle 47"/>
          <p:cNvSpPr>
            <a:spLocks noChangeArrowheads="1"/>
          </p:cNvSpPr>
          <p:nvPr/>
        </p:nvSpPr>
        <p:spPr bwMode="auto">
          <a:xfrm>
            <a:off x="8229600" y="406982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37</a:t>
            </a:r>
          </a:p>
        </p:txBody>
      </p:sp>
      <p:sp>
        <p:nvSpPr>
          <p:cNvPr id="10290" name="Text Box 48"/>
          <p:cNvSpPr txBox="1">
            <a:spLocks noChangeArrowheads="1"/>
          </p:cNvSpPr>
          <p:nvPr/>
        </p:nvSpPr>
        <p:spPr bwMode="auto">
          <a:xfrm>
            <a:off x="1752601" y="5289022"/>
            <a:ext cx="1920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/>
              <a:t>Comparison</a:t>
            </a:r>
          </a:p>
          <a:p>
            <a:pPr algn="l" eaLnBrk="1" hangingPunct="1"/>
            <a:r>
              <a:rPr lang="en-US" altLang="ja-JP" sz="2800"/>
              <a:t>Swapping</a:t>
            </a:r>
          </a:p>
        </p:txBody>
      </p:sp>
      <p:sp>
        <p:nvSpPr>
          <p:cNvPr id="10291" name="Text Box 49"/>
          <p:cNvSpPr txBox="1">
            <a:spLocks noChangeArrowheads="1"/>
          </p:cNvSpPr>
          <p:nvPr/>
        </p:nvSpPr>
        <p:spPr bwMode="auto">
          <a:xfrm>
            <a:off x="3886200" y="5289022"/>
            <a:ext cx="7381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/>
              <a:t>N-1</a:t>
            </a:r>
          </a:p>
          <a:p>
            <a:pPr algn="l" eaLnBrk="1" hangingPunct="1"/>
            <a:r>
              <a:rPr lang="en-US" altLang="ja-JP" sz="2800"/>
              <a:t>N-1</a:t>
            </a:r>
          </a:p>
        </p:txBody>
      </p:sp>
      <p:sp>
        <p:nvSpPr>
          <p:cNvPr id="10292" name="Text Box 50"/>
          <p:cNvSpPr txBox="1">
            <a:spLocks noChangeArrowheads="1"/>
          </p:cNvSpPr>
          <p:nvPr/>
        </p:nvSpPr>
        <p:spPr bwMode="auto">
          <a:xfrm>
            <a:off x="6477000" y="5289022"/>
            <a:ext cx="7381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/>
              <a:t>N-2</a:t>
            </a:r>
          </a:p>
          <a:p>
            <a:pPr algn="l" eaLnBrk="1" hangingPunct="1"/>
            <a:r>
              <a:rPr lang="en-US" altLang="ja-JP" sz="2800"/>
              <a:t>N-2</a:t>
            </a:r>
          </a:p>
        </p:txBody>
      </p:sp>
      <p:sp>
        <p:nvSpPr>
          <p:cNvPr id="10293" name="Text Box 51"/>
          <p:cNvSpPr txBox="1">
            <a:spLocks noChangeArrowheads="1"/>
          </p:cNvSpPr>
          <p:nvPr/>
        </p:nvSpPr>
        <p:spPr bwMode="auto">
          <a:xfrm>
            <a:off x="10232034" y="5365222"/>
            <a:ext cx="3619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1</a:t>
            </a:r>
          </a:p>
          <a:p>
            <a:pPr algn="l" eaLnBrk="1" hangingPunct="1"/>
            <a:r>
              <a:rPr lang="en-US" altLang="ja-JP" sz="2800" dirty="0"/>
              <a:t>1</a:t>
            </a:r>
          </a:p>
        </p:txBody>
      </p:sp>
      <p:sp>
        <p:nvSpPr>
          <p:cNvPr id="10294" name="Text Box 52"/>
          <p:cNvSpPr txBox="1">
            <a:spLocks noChangeArrowheads="1"/>
          </p:cNvSpPr>
          <p:nvPr/>
        </p:nvSpPr>
        <p:spPr bwMode="auto">
          <a:xfrm>
            <a:off x="9398831" y="5289022"/>
            <a:ext cx="457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…</a:t>
            </a:r>
          </a:p>
          <a:p>
            <a:pPr algn="l" eaLnBrk="1" hangingPunct="1"/>
            <a:r>
              <a:rPr lang="en-US" altLang="ja-JP" sz="2800" dirty="0"/>
              <a:t>…</a:t>
            </a:r>
          </a:p>
        </p:txBody>
      </p:sp>
      <p:sp>
        <p:nvSpPr>
          <p:cNvPr id="10297" name="Text Box 55"/>
          <p:cNvSpPr txBox="1">
            <a:spLocks noChangeArrowheads="1"/>
          </p:cNvSpPr>
          <p:nvPr/>
        </p:nvSpPr>
        <p:spPr bwMode="auto">
          <a:xfrm>
            <a:off x="3733801" y="1707623"/>
            <a:ext cx="1082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/>
              <a:t>Pass 1</a:t>
            </a:r>
          </a:p>
        </p:txBody>
      </p:sp>
      <p:sp>
        <p:nvSpPr>
          <p:cNvPr id="10298" name="Text Box 56"/>
          <p:cNvSpPr txBox="1">
            <a:spLocks noChangeArrowheads="1"/>
          </p:cNvSpPr>
          <p:nvPr/>
        </p:nvSpPr>
        <p:spPr bwMode="auto">
          <a:xfrm>
            <a:off x="6400801" y="1707623"/>
            <a:ext cx="1082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/>
              <a:t>Pass 2</a:t>
            </a:r>
          </a:p>
        </p:txBody>
      </p:sp>
    </p:spTree>
    <p:extLst>
      <p:ext uri="{BB962C8B-B14F-4D97-AF65-F5344CB8AC3E}">
        <p14:creationId xmlns:p14="http://schemas.microsoft.com/office/powerpoint/2010/main" val="9352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1625" y="539644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Efficiency of Insertion Sort: O(n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)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1811313" y="21360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2268513" y="2136099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10</a:t>
            </a: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2725713" y="21360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3640113" y="21360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3182913" y="21360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2268513" y="26694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1811313" y="26694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3324" name="Rectangle 10"/>
          <p:cNvSpPr>
            <a:spLocks noChangeArrowheads="1"/>
          </p:cNvSpPr>
          <p:nvPr/>
        </p:nvSpPr>
        <p:spPr bwMode="auto">
          <a:xfrm>
            <a:off x="2725713" y="26694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3640113" y="26694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3326" name="Rectangle 12"/>
          <p:cNvSpPr>
            <a:spLocks noChangeArrowheads="1"/>
          </p:cNvSpPr>
          <p:nvPr/>
        </p:nvSpPr>
        <p:spPr bwMode="auto">
          <a:xfrm>
            <a:off x="3182913" y="26694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2268513" y="32028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1811313" y="32028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3329" name="Rectangle 15"/>
          <p:cNvSpPr>
            <a:spLocks noChangeArrowheads="1"/>
          </p:cNvSpPr>
          <p:nvPr/>
        </p:nvSpPr>
        <p:spPr bwMode="auto">
          <a:xfrm>
            <a:off x="2725713" y="3202899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3330" name="Rectangle 16"/>
          <p:cNvSpPr>
            <a:spLocks noChangeArrowheads="1"/>
          </p:cNvSpPr>
          <p:nvPr/>
        </p:nvSpPr>
        <p:spPr bwMode="auto">
          <a:xfrm>
            <a:off x="3640113" y="32028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3331" name="Rectangle 17"/>
          <p:cNvSpPr>
            <a:spLocks noChangeArrowheads="1"/>
          </p:cNvSpPr>
          <p:nvPr/>
        </p:nvSpPr>
        <p:spPr bwMode="auto">
          <a:xfrm>
            <a:off x="3182913" y="32028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2268513" y="37362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</a:p>
        </p:txBody>
      </p:sp>
      <p:sp>
        <p:nvSpPr>
          <p:cNvPr id="104467" name="Rectangle 19"/>
          <p:cNvSpPr>
            <a:spLocks noChangeArrowheads="1"/>
          </p:cNvSpPr>
          <p:nvPr/>
        </p:nvSpPr>
        <p:spPr bwMode="auto">
          <a:xfrm>
            <a:off x="1811313" y="37362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04468" name="Rectangle 20"/>
          <p:cNvSpPr>
            <a:spLocks noChangeArrowheads="1"/>
          </p:cNvSpPr>
          <p:nvPr/>
        </p:nvSpPr>
        <p:spPr bwMode="auto">
          <a:xfrm>
            <a:off x="2725713" y="37362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3335" name="Rectangle 21"/>
          <p:cNvSpPr>
            <a:spLocks noChangeArrowheads="1"/>
          </p:cNvSpPr>
          <p:nvPr/>
        </p:nvSpPr>
        <p:spPr bwMode="auto">
          <a:xfrm>
            <a:off x="3640113" y="37362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3336" name="Rectangle 22"/>
          <p:cNvSpPr>
            <a:spLocks noChangeArrowheads="1"/>
          </p:cNvSpPr>
          <p:nvPr/>
        </p:nvSpPr>
        <p:spPr bwMode="auto">
          <a:xfrm>
            <a:off x="3182913" y="37362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4471" name="Rectangle 23"/>
          <p:cNvSpPr>
            <a:spLocks noChangeArrowheads="1"/>
          </p:cNvSpPr>
          <p:nvPr/>
        </p:nvSpPr>
        <p:spPr bwMode="auto">
          <a:xfrm>
            <a:off x="2268513" y="42696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</a:p>
        </p:txBody>
      </p:sp>
      <p:sp>
        <p:nvSpPr>
          <p:cNvPr id="104472" name="Rectangle 24"/>
          <p:cNvSpPr>
            <a:spLocks noChangeArrowheads="1"/>
          </p:cNvSpPr>
          <p:nvPr/>
        </p:nvSpPr>
        <p:spPr bwMode="auto">
          <a:xfrm>
            <a:off x="1811313" y="42696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04473" name="Rectangle 25"/>
          <p:cNvSpPr>
            <a:spLocks noChangeArrowheads="1"/>
          </p:cNvSpPr>
          <p:nvPr/>
        </p:nvSpPr>
        <p:spPr bwMode="auto">
          <a:xfrm>
            <a:off x="2725713" y="42696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3340" name="Rectangle 26"/>
          <p:cNvSpPr>
            <a:spLocks noChangeArrowheads="1"/>
          </p:cNvSpPr>
          <p:nvPr/>
        </p:nvSpPr>
        <p:spPr bwMode="auto">
          <a:xfrm>
            <a:off x="3640113" y="42696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3341" name="Rectangle 27"/>
          <p:cNvSpPr>
            <a:spLocks noChangeArrowheads="1"/>
          </p:cNvSpPr>
          <p:nvPr/>
        </p:nvSpPr>
        <p:spPr bwMode="auto">
          <a:xfrm>
            <a:off x="3182913" y="4269699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37</a:t>
            </a:r>
          </a:p>
        </p:txBody>
      </p:sp>
      <p:sp>
        <p:nvSpPr>
          <p:cNvPr id="104476" name="Rectangle 28"/>
          <p:cNvSpPr>
            <a:spLocks noChangeArrowheads="1"/>
          </p:cNvSpPr>
          <p:nvPr/>
        </p:nvSpPr>
        <p:spPr bwMode="auto">
          <a:xfrm>
            <a:off x="2268513" y="48030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</a:p>
        </p:txBody>
      </p:sp>
      <p:sp>
        <p:nvSpPr>
          <p:cNvPr id="104477" name="Rectangle 29"/>
          <p:cNvSpPr>
            <a:spLocks noChangeArrowheads="1"/>
          </p:cNvSpPr>
          <p:nvPr/>
        </p:nvSpPr>
        <p:spPr bwMode="auto">
          <a:xfrm>
            <a:off x="1811313" y="48030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04478" name="Rectangle 30"/>
          <p:cNvSpPr>
            <a:spLocks noChangeArrowheads="1"/>
          </p:cNvSpPr>
          <p:nvPr/>
        </p:nvSpPr>
        <p:spPr bwMode="auto">
          <a:xfrm>
            <a:off x="2725713" y="48030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3345" name="Rectangle 31"/>
          <p:cNvSpPr>
            <a:spLocks noChangeArrowheads="1"/>
          </p:cNvSpPr>
          <p:nvPr/>
        </p:nvSpPr>
        <p:spPr bwMode="auto">
          <a:xfrm>
            <a:off x="3640113" y="4803099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4480" name="Rectangle 32"/>
          <p:cNvSpPr>
            <a:spLocks noChangeArrowheads="1"/>
          </p:cNvSpPr>
          <p:nvPr/>
        </p:nvSpPr>
        <p:spPr bwMode="auto">
          <a:xfrm>
            <a:off x="3182913" y="48030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37</a:t>
            </a:r>
          </a:p>
        </p:txBody>
      </p:sp>
      <p:sp>
        <p:nvSpPr>
          <p:cNvPr id="104481" name="Rectangle 33"/>
          <p:cNvSpPr>
            <a:spLocks noChangeArrowheads="1"/>
          </p:cNvSpPr>
          <p:nvPr/>
        </p:nvSpPr>
        <p:spPr bwMode="auto">
          <a:xfrm>
            <a:off x="2268513" y="53364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</a:p>
        </p:txBody>
      </p:sp>
      <p:sp>
        <p:nvSpPr>
          <p:cNvPr id="104482" name="Rectangle 34"/>
          <p:cNvSpPr>
            <a:spLocks noChangeArrowheads="1"/>
          </p:cNvSpPr>
          <p:nvPr/>
        </p:nvSpPr>
        <p:spPr bwMode="auto">
          <a:xfrm>
            <a:off x="1811313" y="53364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04483" name="Rectangle 35"/>
          <p:cNvSpPr>
            <a:spLocks noChangeArrowheads="1"/>
          </p:cNvSpPr>
          <p:nvPr/>
        </p:nvSpPr>
        <p:spPr bwMode="auto">
          <a:xfrm>
            <a:off x="2725713" y="53364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3350" name="Rectangle 36"/>
          <p:cNvSpPr>
            <a:spLocks noChangeArrowheads="1"/>
          </p:cNvSpPr>
          <p:nvPr/>
        </p:nvSpPr>
        <p:spPr bwMode="auto">
          <a:xfrm>
            <a:off x="3640113" y="5336499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04485" name="Rectangle 37"/>
          <p:cNvSpPr>
            <a:spLocks noChangeArrowheads="1"/>
          </p:cNvSpPr>
          <p:nvPr/>
        </p:nvSpPr>
        <p:spPr bwMode="auto">
          <a:xfrm>
            <a:off x="3182913" y="53364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37</a:t>
            </a:r>
          </a:p>
        </p:txBody>
      </p:sp>
      <p:sp>
        <p:nvSpPr>
          <p:cNvPr id="104486" name="Rectangle 38"/>
          <p:cNvSpPr>
            <a:spLocks noChangeArrowheads="1"/>
          </p:cNvSpPr>
          <p:nvPr/>
        </p:nvSpPr>
        <p:spPr bwMode="auto">
          <a:xfrm>
            <a:off x="2268513" y="58698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</a:p>
        </p:txBody>
      </p:sp>
      <p:sp>
        <p:nvSpPr>
          <p:cNvPr id="104487" name="Rectangle 39"/>
          <p:cNvSpPr>
            <a:spLocks noChangeArrowheads="1"/>
          </p:cNvSpPr>
          <p:nvPr/>
        </p:nvSpPr>
        <p:spPr bwMode="auto">
          <a:xfrm>
            <a:off x="1811313" y="58698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04488" name="Rectangle 40"/>
          <p:cNvSpPr>
            <a:spLocks noChangeArrowheads="1"/>
          </p:cNvSpPr>
          <p:nvPr/>
        </p:nvSpPr>
        <p:spPr bwMode="auto">
          <a:xfrm>
            <a:off x="2725713" y="58698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</a:p>
        </p:txBody>
      </p:sp>
      <p:sp>
        <p:nvSpPr>
          <p:cNvPr id="104489" name="Rectangle 41"/>
          <p:cNvSpPr>
            <a:spLocks noChangeArrowheads="1"/>
          </p:cNvSpPr>
          <p:nvPr/>
        </p:nvSpPr>
        <p:spPr bwMode="auto">
          <a:xfrm>
            <a:off x="3640113" y="58698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37</a:t>
            </a:r>
          </a:p>
        </p:txBody>
      </p:sp>
      <p:sp>
        <p:nvSpPr>
          <p:cNvPr id="104490" name="Rectangle 42"/>
          <p:cNvSpPr>
            <a:spLocks noChangeArrowheads="1"/>
          </p:cNvSpPr>
          <p:nvPr/>
        </p:nvSpPr>
        <p:spPr bwMode="auto">
          <a:xfrm>
            <a:off x="3182913" y="5869899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3357" name="Text Box 43"/>
          <p:cNvSpPr txBox="1">
            <a:spLocks noChangeArrowheads="1"/>
          </p:cNvSpPr>
          <p:nvPr/>
        </p:nvSpPr>
        <p:spPr bwMode="auto">
          <a:xfrm>
            <a:off x="1190366" y="1683006"/>
            <a:ext cx="1112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Sorted</a:t>
            </a:r>
          </a:p>
        </p:txBody>
      </p:sp>
      <p:sp>
        <p:nvSpPr>
          <p:cNvPr id="13358" name="Text Box 44"/>
          <p:cNvSpPr txBox="1">
            <a:spLocks noChangeArrowheads="1"/>
          </p:cNvSpPr>
          <p:nvPr/>
        </p:nvSpPr>
        <p:spPr bwMode="auto">
          <a:xfrm>
            <a:off x="2725713" y="1710130"/>
            <a:ext cx="148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Unsorted</a:t>
            </a:r>
          </a:p>
        </p:txBody>
      </p:sp>
      <p:sp>
        <p:nvSpPr>
          <p:cNvPr id="13359" name="Text Box 45"/>
          <p:cNvSpPr txBox="1">
            <a:spLocks noChangeArrowheads="1"/>
          </p:cNvSpPr>
          <p:nvPr/>
        </p:nvSpPr>
        <p:spPr bwMode="auto">
          <a:xfrm>
            <a:off x="4704414" y="1783829"/>
            <a:ext cx="524374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 smtClean="0"/>
              <a:t>Max 		Max</a:t>
            </a:r>
          </a:p>
          <a:p>
            <a:pPr algn="l" eaLnBrk="1" hangingPunct="1"/>
            <a:r>
              <a:rPr lang="en-US" altLang="ja-JP" sz="2800" dirty="0" smtClean="0"/>
              <a:t>Comp.</a:t>
            </a:r>
            <a:r>
              <a:rPr lang="en-US" altLang="ja-JP" sz="2800" dirty="0"/>
              <a:t>	</a:t>
            </a:r>
            <a:r>
              <a:rPr lang="en-US" altLang="ja-JP" sz="2800" dirty="0" smtClean="0"/>
              <a:t>Shift	Insert    Operations</a:t>
            </a:r>
            <a:endParaRPr lang="en-US" altLang="ja-JP" sz="2800" dirty="0"/>
          </a:p>
        </p:txBody>
      </p:sp>
      <p:sp>
        <p:nvSpPr>
          <p:cNvPr id="13360" name="Text Box 46"/>
          <p:cNvSpPr txBox="1">
            <a:spLocks noChangeArrowheads="1"/>
          </p:cNvSpPr>
          <p:nvPr/>
        </p:nvSpPr>
        <p:spPr bwMode="auto">
          <a:xfrm>
            <a:off x="5305269" y="2624528"/>
            <a:ext cx="42082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1		1		</a:t>
            </a:r>
            <a:r>
              <a:rPr lang="en-US" altLang="ja-JP" sz="2800" dirty="0" smtClean="0"/>
              <a:t>1           2+1     </a:t>
            </a:r>
            <a:endParaRPr lang="en-US" altLang="ja-JP" sz="2800" dirty="0"/>
          </a:p>
        </p:txBody>
      </p:sp>
      <p:sp>
        <p:nvSpPr>
          <p:cNvPr id="13361" name="Text Box 47"/>
          <p:cNvSpPr txBox="1">
            <a:spLocks noChangeArrowheads="1"/>
          </p:cNvSpPr>
          <p:nvPr/>
        </p:nvSpPr>
        <p:spPr bwMode="auto">
          <a:xfrm>
            <a:off x="5305269" y="3691328"/>
            <a:ext cx="37593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2		</a:t>
            </a:r>
            <a:r>
              <a:rPr lang="en-US" altLang="ja-JP" sz="2800" dirty="0" smtClean="0"/>
              <a:t>2</a:t>
            </a:r>
            <a:r>
              <a:rPr lang="en-US" altLang="ja-JP" sz="2800" dirty="0"/>
              <a:t>		</a:t>
            </a:r>
            <a:r>
              <a:rPr lang="en-US" altLang="ja-JP" sz="2800" dirty="0" smtClean="0"/>
              <a:t>1           4+1</a:t>
            </a:r>
            <a:endParaRPr lang="en-US" altLang="ja-JP" sz="2800" dirty="0"/>
          </a:p>
        </p:txBody>
      </p:sp>
      <p:sp>
        <p:nvSpPr>
          <p:cNvPr id="13362" name="Text Box 48"/>
          <p:cNvSpPr txBox="1">
            <a:spLocks noChangeArrowheads="1"/>
          </p:cNvSpPr>
          <p:nvPr/>
        </p:nvSpPr>
        <p:spPr bwMode="auto">
          <a:xfrm>
            <a:off x="5318839" y="4758128"/>
            <a:ext cx="36695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3		</a:t>
            </a:r>
            <a:r>
              <a:rPr lang="en-US" altLang="ja-JP" sz="2800" dirty="0" smtClean="0"/>
              <a:t>3</a:t>
            </a:r>
            <a:r>
              <a:rPr lang="en-US" altLang="ja-JP" sz="2800" dirty="0"/>
              <a:t>		</a:t>
            </a:r>
            <a:r>
              <a:rPr lang="en-US" altLang="ja-JP" sz="2800" dirty="0" smtClean="0"/>
              <a:t>1          6+1</a:t>
            </a:r>
            <a:endParaRPr lang="en-US" altLang="ja-JP" sz="2800" dirty="0"/>
          </a:p>
        </p:txBody>
      </p:sp>
      <p:sp>
        <p:nvSpPr>
          <p:cNvPr id="13363" name="Text Box 49"/>
          <p:cNvSpPr txBox="1">
            <a:spLocks noChangeArrowheads="1"/>
          </p:cNvSpPr>
          <p:nvPr/>
        </p:nvSpPr>
        <p:spPr bwMode="auto">
          <a:xfrm>
            <a:off x="5305269" y="5824928"/>
            <a:ext cx="3746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/>
              <a:t>4	</a:t>
            </a:r>
            <a:r>
              <a:rPr lang="en-US" altLang="ja-JP" sz="2800" dirty="0" smtClean="0"/>
              <a:t>      4</a:t>
            </a:r>
            <a:r>
              <a:rPr lang="en-US" altLang="ja-JP" sz="2800" dirty="0"/>
              <a:t>	</a:t>
            </a:r>
            <a:r>
              <a:rPr lang="en-US" altLang="ja-JP" sz="2800" dirty="0" smtClean="0"/>
              <a:t>      1          8+1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64128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1400"/>
              <a:t>CSS342: Sorting Algorithms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7BFF1B-06EB-4F06-BE73-C817C3CE9093}" type="slidenum">
              <a:rPr lang="en-US" altLang="ja-JP" sz="1400"/>
              <a:pPr eaLnBrk="1" hangingPunct="1"/>
              <a:t>8</a:t>
            </a:fld>
            <a:endParaRPr lang="en-US" altLang="ja-JP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0"/>
            <a:ext cx="9144000" cy="167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altLang="ja-JP" dirty="0" err="1" smtClean="0"/>
              <a:t>MergeSort</a:t>
            </a:r>
            <a:endParaRPr lang="en-US" altLang="ja-JP" dirty="0" smtClean="0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22860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28194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4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33528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8</a:t>
            </a: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38862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13</a:t>
            </a:r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44196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14</a:t>
            </a:r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49530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20</a:t>
            </a:r>
          </a:p>
        </p:txBody>
      </p:sp>
      <p:sp>
        <p:nvSpPr>
          <p:cNvPr id="18443" name="Rectangle 9"/>
          <p:cNvSpPr>
            <a:spLocks noChangeArrowheads="1"/>
          </p:cNvSpPr>
          <p:nvPr/>
        </p:nvSpPr>
        <p:spPr bwMode="auto">
          <a:xfrm>
            <a:off x="54864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25</a:t>
            </a:r>
          </a:p>
        </p:txBody>
      </p:sp>
      <p:sp>
        <p:nvSpPr>
          <p:cNvPr id="18444" name="Rectangle 10"/>
          <p:cNvSpPr>
            <a:spLocks noChangeArrowheads="1"/>
          </p:cNvSpPr>
          <p:nvPr/>
        </p:nvSpPr>
        <p:spPr bwMode="auto">
          <a:xfrm>
            <a:off x="64770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</a:t>
            </a:r>
          </a:p>
        </p:txBody>
      </p:sp>
      <p:sp>
        <p:nvSpPr>
          <p:cNvPr id="18445" name="Rectangle 11"/>
          <p:cNvSpPr>
            <a:spLocks noChangeArrowheads="1"/>
          </p:cNvSpPr>
          <p:nvPr/>
        </p:nvSpPr>
        <p:spPr bwMode="auto">
          <a:xfrm>
            <a:off x="70104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3</a:t>
            </a:r>
          </a:p>
        </p:txBody>
      </p:sp>
      <p:sp>
        <p:nvSpPr>
          <p:cNvPr id="18446" name="Rectangle 12"/>
          <p:cNvSpPr>
            <a:spLocks noChangeArrowheads="1"/>
          </p:cNvSpPr>
          <p:nvPr/>
        </p:nvSpPr>
        <p:spPr bwMode="auto">
          <a:xfrm>
            <a:off x="75438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5</a:t>
            </a:r>
          </a:p>
        </p:txBody>
      </p:sp>
      <p:sp>
        <p:nvSpPr>
          <p:cNvPr id="18447" name="Rectangle 13"/>
          <p:cNvSpPr>
            <a:spLocks noChangeArrowheads="1"/>
          </p:cNvSpPr>
          <p:nvPr/>
        </p:nvSpPr>
        <p:spPr bwMode="auto">
          <a:xfrm>
            <a:off x="80772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7</a:t>
            </a:r>
          </a:p>
        </p:txBody>
      </p:sp>
      <p:sp>
        <p:nvSpPr>
          <p:cNvPr id="18448" name="Rectangle 14"/>
          <p:cNvSpPr>
            <a:spLocks noChangeArrowheads="1"/>
          </p:cNvSpPr>
          <p:nvPr/>
        </p:nvSpPr>
        <p:spPr bwMode="auto">
          <a:xfrm>
            <a:off x="86106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11</a:t>
            </a:r>
          </a:p>
        </p:txBody>
      </p:sp>
      <p:sp>
        <p:nvSpPr>
          <p:cNvPr id="18449" name="Rectangle 15"/>
          <p:cNvSpPr>
            <a:spLocks noChangeArrowheads="1"/>
          </p:cNvSpPr>
          <p:nvPr/>
        </p:nvSpPr>
        <p:spPr bwMode="auto">
          <a:xfrm>
            <a:off x="9144000" y="3200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800"/>
              <a:t>23</a:t>
            </a:r>
          </a:p>
        </p:txBody>
      </p:sp>
      <p:sp>
        <p:nvSpPr>
          <p:cNvPr id="18450" name="Text Box 16"/>
          <p:cNvSpPr txBox="1">
            <a:spLocks noChangeArrowheads="1"/>
          </p:cNvSpPr>
          <p:nvPr/>
        </p:nvSpPr>
        <p:spPr bwMode="auto">
          <a:xfrm>
            <a:off x="1524001" y="1813810"/>
            <a:ext cx="84931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800" dirty="0" smtClean="0"/>
              <a:t>Key:  THE MERGE</a:t>
            </a:r>
            <a:r>
              <a:rPr lang="en-US" altLang="ja-JP" sz="2800" dirty="0"/>
              <a:t>!</a:t>
            </a:r>
            <a:endParaRPr lang="en-US" altLang="ja-JP" sz="2800" dirty="0" smtClean="0"/>
          </a:p>
          <a:p>
            <a:pPr algn="l" eaLnBrk="1" hangingPunct="1"/>
            <a:r>
              <a:rPr lang="en-US" altLang="ja-JP" sz="2800" dirty="0" smtClean="0"/>
              <a:t>Assuming </a:t>
            </a:r>
            <a:r>
              <a:rPr lang="en-US" altLang="ja-JP" sz="2800" dirty="0"/>
              <a:t>that we have already had two sorted array,</a:t>
            </a:r>
          </a:p>
          <a:p>
            <a:pPr algn="l" eaLnBrk="1" hangingPunct="1"/>
            <a:r>
              <a:rPr lang="en-US" altLang="ja-JP" sz="2800" dirty="0"/>
              <a:t>How can we merge them into one sorted array?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971800" y="3200400"/>
            <a:ext cx="4038600" cy="2590800"/>
            <a:chOff x="912" y="2016"/>
            <a:chExt cx="2544" cy="1632"/>
          </a:xfrm>
        </p:grpSpPr>
        <p:grpSp>
          <p:nvGrpSpPr>
            <p:cNvPr id="18513" name="Group 18"/>
            <p:cNvGrpSpPr>
              <a:grpSpLocks/>
            </p:cNvGrpSpPr>
            <p:nvPr/>
          </p:nvGrpSpPr>
          <p:grpSpPr bwMode="auto">
            <a:xfrm>
              <a:off x="912" y="2352"/>
              <a:ext cx="2352" cy="1296"/>
              <a:chOff x="912" y="2352"/>
              <a:chExt cx="2352" cy="1296"/>
            </a:xfrm>
          </p:grpSpPr>
          <p:sp>
            <p:nvSpPr>
              <p:cNvPr id="18515" name="Rectangle 19"/>
              <p:cNvSpPr>
                <a:spLocks noChangeArrowheads="1"/>
              </p:cNvSpPr>
              <p:nvPr/>
            </p:nvSpPr>
            <p:spPr bwMode="auto">
              <a:xfrm>
                <a:off x="912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2</a:t>
                </a:r>
              </a:p>
            </p:txBody>
          </p:sp>
          <p:sp>
            <p:nvSpPr>
              <p:cNvPr id="18516" name="Line 20"/>
              <p:cNvSpPr>
                <a:spLocks noChangeShapeType="1"/>
              </p:cNvSpPr>
              <p:nvPr/>
            </p:nvSpPr>
            <p:spPr bwMode="auto">
              <a:xfrm flipH="1">
                <a:off x="1056" y="2352"/>
                <a:ext cx="220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14" name="Rectangle 21"/>
            <p:cNvSpPr>
              <a:spLocks noChangeArrowheads="1"/>
            </p:cNvSpPr>
            <p:nvPr/>
          </p:nvSpPr>
          <p:spPr bwMode="auto">
            <a:xfrm>
              <a:off x="3120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505200" y="3200400"/>
            <a:ext cx="4038600" cy="2590800"/>
            <a:chOff x="1248" y="2016"/>
            <a:chExt cx="2544" cy="1632"/>
          </a:xfrm>
        </p:grpSpPr>
        <p:grpSp>
          <p:nvGrpSpPr>
            <p:cNvPr id="18509" name="Group 23"/>
            <p:cNvGrpSpPr>
              <a:grpSpLocks/>
            </p:cNvGrpSpPr>
            <p:nvPr/>
          </p:nvGrpSpPr>
          <p:grpSpPr bwMode="auto">
            <a:xfrm>
              <a:off x="1248" y="2352"/>
              <a:ext cx="2400" cy="1296"/>
              <a:chOff x="1248" y="2352"/>
              <a:chExt cx="2400" cy="1296"/>
            </a:xfrm>
          </p:grpSpPr>
          <p:sp>
            <p:nvSpPr>
              <p:cNvPr id="18511" name="Rectangle 24"/>
              <p:cNvSpPr>
                <a:spLocks noChangeArrowheads="1"/>
              </p:cNvSpPr>
              <p:nvPr/>
            </p:nvSpPr>
            <p:spPr bwMode="auto">
              <a:xfrm>
                <a:off x="1248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3</a:t>
                </a:r>
              </a:p>
            </p:txBody>
          </p:sp>
          <p:sp>
            <p:nvSpPr>
              <p:cNvPr id="18512" name="Line 25"/>
              <p:cNvSpPr>
                <a:spLocks noChangeShapeType="1"/>
              </p:cNvSpPr>
              <p:nvPr/>
            </p:nvSpPr>
            <p:spPr bwMode="auto">
              <a:xfrm flipH="1">
                <a:off x="1392" y="2352"/>
                <a:ext cx="225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10" name="Rectangle 26"/>
            <p:cNvSpPr>
              <a:spLocks noChangeArrowheads="1"/>
            </p:cNvSpPr>
            <p:nvPr/>
          </p:nvSpPr>
          <p:spPr bwMode="auto">
            <a:xfrm>
              <a:off x="3456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572000" y="3200400"/>
            <a:ext cx="3505200" cy="2590800"/>
            <a:chOff x="1920" y="2016"/>
            <a:chExt cx="2208" cy="1632"/>
          </a:xfrm>
        </p:grpSpPr>
        <p:grpSp>
          <p:nvGrpSpPr>
            <p:cNvPr id="18505" name="Group 28"/>
            <p:cNvGrpSpPr>
              <a:grpSpLocks/>
            </p:cNvGrpSpPr>
            <p:nvPr/>
          </p:nvGrpSpPr>
          <p:grpSpPr bwMode="auto">
            <a:xfrm>
              <a:off x="1920" y="2352"/>
              <a:ext cx="2064" cy="1296"/>
              <a:chOff x="1920" y="2352"/>
              <a:chExt cx="2064" cy="1296"/>
            </a:xfrm>
          </p:grpSpPr>
          <p:sp>
            <p:nvSpPr>
              <p:cNvPr id="18507" name="Rectangle 29"/>
              <p:cNvSpPr>
                <a:spLocks noChangeArrowheads="1"/>
              </p:cNvSpPr>
              <p:nvPr/>
            </p:nvSpPr>
            <p:spPr bwMode="auto">
              <a:xfrm>
                <a:off x="1920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5</a:t>
                </a:r>
              </a:p>
            </p:txBody>
          </p:sp>
          <p:sp>
            <p:nvSpPr>
              <p:cNvPr id="18508" name="Line 30"/>
              <p:cNvSpPr>
                <a:spLocks noChangeShapeType="1"/>
              </p:cNvSpPr>
              <p:nvPr/>
            </p:nvSpPr>
            <p:spPr bwMode="auto">
              <a:xfrm flipH="1">
                <a:off x="2064" y="2352"/>
                <a:ext cx="192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06" name="Rectangle 31"/>
            <p:cNvSpPr>
              <a:spLocks noChangeArrowheads="1"/>
            </p:cNvSpPr>
            <p:nvPr/>
          </p:nvSpPr>
          <p:spPr bwMode="auto">
            <a:xfrm>
              <a:off x="3792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105400" y="3200400"/>
            <a:ext cx="3505200" cy="2590800"/>
            <a:chOff x="2256" y="2016"/>
            <a:chExt cx="2208" cy="1632"/>
          </a:xfrm>
        </p:grpSpPr>
        <p:grpSp>
          <p:nvGrpSpPr>
            <p:cNvPr id="18501" name="Group 33"/>
            <p:cNvGrpSpPr>
              <a:grpSpLocks/>
            </p:cNvGrpSpPr>
            <p:nvPr/>
          </p:nvGrpSpPr>
          <p:grpSpPr bwMode="auto">
            <a:xfrm>
              <a:off x="2256" y="2352"/>
              <a:ext cx="2016" cy="1296"/>
              <a:chOff x="2256" y="2352"/>
              <a:chExt cx="2016" cy="1296"/>
            </a:xfrm>
          </p:grpSpPr>
          <p:sp>
            <p:nvSpPr>
              <p:cNvPr id="18503" name="Rectangle 34"/>
              <p:cNvSpPr>
                <a:spLocks noChangeArrowheads="1"/>
              </p:cNvSpPr>
              <p:nvPr/>
            </p:nvSpPr>
            <p:spPr bwMode="auto">
              <a:xfrm>
                <a:off x="2256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7</a:t>
                </a:r>
              </a:p>
            </p:txBody>
          </p:sp>
          <p:sp>
            <p:nvSpPr>
              <p:cNvPr id="18504" name="Line 35"/>
              <p:cNvSpPr>
                <a:spLocks noChangeShapeType="1"/>
              </p:cNvSpPr>
              <p:nvPr/>
            </p:nvSpPr>
            <p:spPr bwMode="auto">
              <a:xfrm flipH="1">
                <a:off x="2400" y="2352"/>
                <a:ext cx="1872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02" name="Rectangle 36"/>
            <p:cNvSpPr>
              <a:spLocks noChangeArrowheads="1"/>
            </p:cNvSpPr>
            <p:nvPr/>
          </p:nvSpPr>
          <p:spPr bwMode="auto">
            <a:xfrm>
              <a:off x="4128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6172200" y="3200400"/>
            <a:ext cx="2971800" cy="2590800"/>
            <a:chOff x="2928" y="2016"/>
            <a:chExt cx="1872" cy="1632"/>
          </a:xfrm>
        </p:grpSpPr>
        <p:grpSp>
          <p:nvGrpSpPr>
            <p:cNvPr id="18497" name="Group 38"/>
            <p:cNvGrpSpPr>
              <a:grpSpLocks/>
            </p:cNvGrpSpPr>
            <p:nvPr/>
          </p:nvGrpSpPr>
          <p:grpSpPr bwMode="auto">
            <a:xfrm>
              <a:off x="2928" y="2352"/>
              <a:ext cx="1680" cy="1296"/>
              <a:chOff x="2928" y="2352"/>
              <a:chExt cx="1680" cy="1296"/>
            </a:xfrm>
          </p:grpSpPr>
          <p:sp>
            <p:nvSpPr>
              <p:cNvPr id="18499" name="Rectangle 39"/>
              <p:cNvSpPr>
                <a:spLocks noChangeArrowheads="1"/>
              </p:cNvSpPr>
              <p:nvPr/>
            </p:nvSpPr>
            <p:spPr bwMode="auto">
              <a:xfrm>
                <a:off x="2928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11</a:t>
                </a:r>
              </a:p>
            </p:txBody>
          </p:sp>
          <p:sp>
            <p:nvSpPr>
              <p:cNvPr id="18500" name="Line 40"/>
              <p:cNvSpPr>
                <a:spLocks noChangeShapeType="1"/>
              </p:cNvSpPr>
              <p:nvPr/>
            </p:nvSpPr>
            <p:spPr bwMode="auto">
              <a:xfrm flipH="1">
                <a:off x="3072" y="2352"/>
                <a:ext cx="153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98" name="Rectangle 41"/>
            <p:cNvSpPr>
              <a:spLocks noChangeArrowheads="1"/>
            </p:cNvSpPr>
            <p:nvPr/>
          </p:nvSpPr>
          <p:spPr bwMode="auto">
            <a:xfrm>
              <a:off x="4464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8305800" y="3200400"/>
            <a:ext cx="1371600" cy="2590800"/>
            <a:chOff x="4272" y="2016"/>
            <a:chExt cx="864" cy="1632"/>
          </a:xfrm>
        </p:grpSpPr>
        <p:grpSp>
          <p:nvGrpSpPr>
            <p:cNvPr id="18493" name="Group 43"/>
            <p:cNvGrpSpPr>
              <a:grpSpLocks/>
            </p:cNvGrpSpPr>
            <p:nvPr/>
          </p:nvGrpSpPr>
          <p:grpSpPr bwMode="auto">
            <a:xfrm>
              <a:off x="4272" y="2352"/>
              <a:ext cx="720" cy="1296"/>
              <a:chOff x="4272" y="2352"/>
              <a:chExt cx="720" cy="1296"/>
            </a:xfrm>
          </p:grpSpPr>
          <p:sp>
            <p:nvSpPr>
              <p:cNvPr id="18495" name="Rectangle 44"/>
              <p:cNvSpPr>
                <a:spLocks noChangeArrowheads="1"/>
              </p:cNvSpPr>
              <p:nvPr/>
            </p:nvSpPr>
            <p:spPr bwMode="auto">
              <a:xfrm>
                <a:off x="4272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23</a:t>
                </a:r>
              </a:p>
            </p:txBody>
          </p:sp>
          <p:sp>
            <p:nvSpPr>
              <p:cNvPr id="18496" name="Line 45"/>
              <p:cNvSpPr>
                <a:spLocks noChangeShapeType="1"/>
              </p:cNvSpPr>
              <p:nvPr/>
            </p:nvSpPr>
            <p:spPr bwMode="auto">
              <a:xfrm flipH="1">
                <a:off x="4416" y="2352"/>
                <a:ext cx="5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94" name="Rectangle 46"/>
            <p:cNvSpPr>
              <a:spLocks noChangeArrowheads="1"/>
            </p:cNvSpPr>
            <p:nvPr/>
          </p:nvSpPr>
          <p:spPr bwMode="auto">
            <a:xfrm>
              <a:off x="4800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5486400" y="3200400"/>
            <a:ext cx="3886200" cy="2590800"/>
            <a:chOff x="2496" y="2016"/>
            <a:chExt cx="2448" cy="1632"/>
          </a:xfrm>
        </p:grpSpPr>
        <p:grpSp>
          <p:nvGrpSpPr>
            <p:cNvPr id="18489" name="Group 48"/>
            <p:cNvGrpSpPr>
              <a:grpSpLocks/>
            </p:cNvGrpSpPr>
            <p:nvPr/>
          </p:nvGrpSpPr>
          <p:grpSpPr bwMode="auto">
            <a:xfrm>
              <a:off x="2688" y="2352"/>
              <a:ext cx="2256" cy="1296"/>
              <a:chOff x="2688" y="2352"/>
              <a:chExt cx="2256" cy="1296"/>
            </a:xfrm>
          </p:grpSpPr>
          <p:sp>
            <p:nvSpPr>
              <p:cNvPr id="18491" name="Rectangle 49"/>
              <p:cNvSpPr>
                <a:spLocks noChangeArrowheads="1"/>
              </p:cNvSpPr>
              <p:nvPr/>
            </p:nvSpPr>
            <p:spPr bwMode="auto">
              <a:xfrm>
                <a:off x="4608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25</a:t>
                </a:r>
              </a:p>
            </p:txBody>
          </p:sp>
          <p:sp>
            <p:nvSpPr>
              <p:cNvPr id="18492" name="Line 50"/>
              <p:cNvSpPr>
                <a:spLocks noChangeShapeType="1"/>
              </p:cNvSpPr>
              <p:nvPr/>
            </p:nvSpPr>
            <p:spPr bwMode="auto">
              <a:xfrm>
                <a:off x="2688" y="2352"/>
                <a:ext cx="2112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90" name="Rectangle 51"/>
            <p:cNvSpPr>
              <a:spLocks noChangeArrowheads="1"/>
            </p:cNvSpPr>
            <p:nvPr/>
          </p:nvSpPr>
          <p:spPr bwMode="auto">
            <a:xfrm>
              <a:off x="2496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6" name="Group 52"/>
          <p:cNvGrpSpPr>
            <a:grpSpLocks/>
          </p:cNvGrpSpPr>
          <p:nvPr/>
        </p:nvGrpSpPr>
        <p:grpSpPr bwMode="auto">
          <a:xfrm>
            <a:off x="4953000" y="3200400"/>
            <a:ext cx="3352800" cy="2590800"/>
            <a:chOff x="2160" y="2016"/>
            <a:chExt cx="2112" cy="1632"/>
          </a:xfrm>
        </p:grpSpPr>
        <p:grpSp>
          <p:nvGrpSpPr>
            <p:cNvPr id="18485" name="Group 53"/>
            <p:cNvGrpSpPr>
              <a:grpSpLocks/>
            </p:cNvGrpSpPr>
            <p:nvPr/>
          </p:nvGrpSpPr>
          <p:grpSpPr bwMode="auto">
            <a:xfrm>
              <a:off x="2352" y="2352"/>
              <a:ext cx="1920" cy="1296"/>
              <a:chOff x="2352" y="2352"/>
              <a:chExt cx="1920" cy="1296"/>
            </a:xfrm>
          </p:grpSpPr>
          <p:sp>
            <p:nvSpPr>
              <p:cNvPr id="18487" name="Rectangle 54"/>
              <p:cNvSpPr>
                <a:spLocks noChangeArrowheads="1"/>
              </p:cNvSpPr>
              <p:nvPr/>
            </p:nvSpPr>
            <p:spPr bwMode="auto">
              <a:xfrm>
                <a:off x="3936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20</a:t>
                </a:r>
              </a:p>
            </p:txBody>
          </p:sp>
          <p:sp>
            <p:nvSpPr>
              <p:cNvPr id="18488" name="Line 55"/>
              <p:cNvSpPr>
                <a:spLocks noChangeShapeType="1"/>
              </p:cNvSpPr>
              <p:nvPr/>
            </p:nvSpPr>
            <p:spPr bwMode="auto">
              <a:xfrm>
                <a:off x="2352" y="2352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86" name="Rectangle 56"/>
            <p:cNvSpPr>
              <a:spLocks noChangeArrowheads="1"/>
            </p:cNvSpPr>
            <p:nvPr/>
          </p:nvSpPr>
          <p:spPr bwMode="auto">
            <a:xfrm>
              <a:off x="2160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4419600" y="3200400"/>
            <a:ext cx="3352800" cy="2590800"/>
            <a:chOff x="1824" y="2016"/>
            <a:chExt cx="2112" cy="1632"/>
          </a:xfrm>
        </p:grpSpPr>
        <p:grpSp>
          <p:nvGrpSpPr>
            <p:cNvPr id="18481" name="Group 58"/>
            <p:cNvGrpSpPr>
              <a:grpSpLocks/>
            </p:cNvGrpSpPr>
            <p:nvPr/>
          </p:nvGrpSpPr>
          <p:grpSpPr bwMode="auto">
            <a:xfrm>
              <a:off x="2016" y="2352"/>
              <a:ext cx="1920" cy="1296"/>
              <a:chOff x="2016" y="2352"/>
              <a:chExt cx="1920" cy="1296"/>
            </a:xfrm>
          </p:grpSpPr>
          <p:sp>
            <p:nvSpPr>
              <p:cNvPr id="18483" name="Rectangle 59"/>
              <p:cNvSpPr>
                <a:spLocks noChangeArrowheads="1"/>
              </p:cNvSpPr>
              <p:nvPr/>
            </p:nvSpPr>
            <p:spPr bwMode="auto">
              <a:xfrm>
                <a:off x="3600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14</a:t>
                </a:r>
              </a:p>
            </p:txBody>
          </p:sp>
          <p:sp>
            <p:nvSpPr>
              <p:cNvPr id="18484" name="Line 60"/>
              <p:cNvSpPr>
                <a:spLocks noChangeShapeType="1"/>
              </p:cNvSpPr>
              <p:nvPr/>
            </p:nvSpPr>
            <p:spPr bwMode="auto">
              <a:xfrm>
                <a:off x="2016" y="2352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82" name="Rectangle 61"/>
            <p:cNvSpPr>
              <a:spLocks noChangeArrowheads="1"/>
            </p:cNvSpPr>
            <p:nvPr/>
          </p:nvSpPr>
          <p:spPr bwMode="auto">
            <a:xfrm>
              <a:off x="1824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0" name="Group 62"/>
          <p:cNvGrpSpPr>
            <a:grpSpLocks/>
          </p:cNvGrpSpPr>
          <p:nvPr/>
        </p:nvGrpSpPr>
        <p:grpSpPr bwMode="auto">
          <a:xfrm>
            <a:off x="3886200" y="3200400"/>
            <a:ext cx="3352800" cy="2590800"/>
            <a:chOff x="1488" y="2016"/>
            <a:chExt cx="2112" cy="1632"/>
          </a:xfrm>
        </p:grpSpPr>
        <p:grpSp>
          <p:nvGrpSpPr>
            <p:cNvPr id="18477" name="Group 63"/>
            <p:cNvGrpSpPr>
              <a:grpSpLocks/>
            </p:cNvGrpSpPr>
            <p:nvPr/>
          </p:nvGrpSpPr>
          <p:grpSpPr bwMode="auto">
            <a:xfrm>
              <a:off x="1680" y="2352"/>
              <a:ext cx="1920" cy="1296"/>
              <a:chOff x="1680" y="2352"/>
              <a:chExt cx="1920" cy="1296"/>
            </a:xfrm>
          </p:grpSpPr>
          <p:sp>
            <p:nvSpPr>
              <p:cNvPr id="18479" name="Rectangle 64"/>
              <p:cNvSpPr>
                <a:spLocks noChangeArrowheads="1"/>
              </p:cNvSpPr>
              <p:nvPr/>
            </p:nvSpPr>
            <p:spPr bwMode="auto">
              <a:xfrm>
                <a:off x="3264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13</a:t>
                </a:r>
              </a:p>
            </p:txBody>
          </p:sp>
          <p:sp>
            <p:nvSpPr>
              <p:cNvPr id="18480" name="Line 65"/>
              <p:cNvSpPr>
                <a:spLocks noChangeShapeType="1"/>
              </p:cNvSpPr>
              <p:nvPr/>
            </p:nvSpPr>
            <p:spPr bwMode="auto">
              <a:xfrm>
                <a:off x="1680" y="2352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8" name="Rectangle 66"/>
            <p:cNvSpPr>
              <a:spLocks noChangeArrowheads="1"/>
            </p:cNvSpPr>
            <p:nvPr/>
          </p:nvSpPr>
          <p:spPr bwMode="auto">
            <a:xfrm>
              <a:off x="1488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" name="Group 67"/>
          <p:cNvGrpSpPr>
            <a:grpSpLocks/>
          </p:cNvGrpSpPr>
          <p:nvPr/>
        </p:nvGrpSpPr>
        <p:grpSpPr bwMode="auto">
          <a:xfrm>
            <a:off x="3352800" y="3200400"/>
            <a:ext cx="2819400" cy="2590800"/>
            <a:chOff x="1152" y="2016"/>
            <a:chExt cx="1776" cy="1632"/>
          </a:xfrm>
        </p:grpSpPr>
        <p:grpSp>
          <p:nvGrpSpPr>
            <p:cNvPr id="18473" name="Group 68"/>
            <p:cNvGrpSpPr>
              <a:grpSpLocks/>
            </p:cNvGrpSpPr>
            <p:nvPr/>
          </p:nvGrpSpPr>
          <p:grpSpPr bwMode="auto">
            <a:xfrm>
              <a:off x="1344" y="2352"/>
              <a:ext cx="1584" cy="1296"/>
              <a:chOff x="1344" y="2352"/>
              <a:chExt cx="1584" cy="1296"/>
            </a:xfrm>
          </p:grpSpPr>
          <p:sp>
            <p:nvSpPr>
              <p:cNvPr id="18475" name="Rectangle 69"/>
              <p:cNvSpPr>
                <a:spLocks noChangeArrowheads="1"/>
              </p:cNvSpPr>
              <p:nvPr/>
            </p:nvSpPr>
            <p:spPr bwMode="auto">
              <a:xfrm>
                <a:off x="2592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8</a:t>
                </a:r>
              </a:p>
            </p:txBody>
          </p:sp>
          <p:sp>
            <p:nvSpPr>
              <p:cNvPr id="18476" name="Line 70"/>
              <p:cNvSpPr>
                <a:spLocks noChangeShapeType="1"/>
              </p:cNvSpPr>
              <p:nvPr/>
            </p:nvSpPr>
            <p:spPr bwMode="auto">
              <a:xfrm>
                <a:off x="1344" y="2352"/>
                <a:ext cx="1392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4" name="Rectangle 71"/>
            <p:cNvSpPr>
              <a:spLocks noChangeArrowheads="1"/>
            </p:cNvSpPr>
            <p:nvPr/>
          </p:nvSpPr>
          <p:spPr bwMode="auto">
            <a:xfrm>
              <a:off x="1152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4" name="Group 72"/>
          <p:cNvGrpSpPr>
            <a:grpSpLocks/>
          </p:cNvGrpSpPr>
          <p:nvPr/>
        </p:nvGrpSpPr>
        <p:grpSpPr bwMode="auto">
          <a:xfrm>
            <a:off x="2819400" y="3200400"/>
            <a:ext cx="1752600" cy="2590800"/>
            <a:chOff x="816" y="2016"/>
            <a:chExt cx="1104" cy="1632"/>
          </a:xfrm>
        </p:grpSpPr>
        <p:grpSp>
          <p:nvGrpSpPr>
            <p:cNvPr id="18469" name="Group 73"/>
            <p:cNvGrpSpPr>
              <a:grpSpLocks/>
            </p:cNvGrpSpPr>
            <p:nvPr/>
          </p:nvGrpSpPr>
          <p:grpSpPr bwMode="auto">
            <a:xfrm>
              <a:off x="960" y="2352"/>
              <a:ext cx="960" cy="1296"/>
              <a:chOff x="960" y="2352"/>
              <a:chExt cx="960" cy="1296"/>
            </a:xfrm>
          </p:grpSpPr>
          <p:sp>
            <p:nvSpPr>
              <p:cNvPr id="18471" name="Rectangle 74"/>
              <p:cNvSpPr>
                <a:spLocks noChangeArrowheads="1"/>
              </p:cNvSpPr>
              <p:nvPr/>
            </p:nvSpPr>
            <p:spPr bwMode="auto">
              <a:xfrm>
                <a:off x="1584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4</a:t>
                </a:r>
              </a:p>
            </p:txBody>
          </p:sp>
          <p:sp>
            <p:nvSpPr>
              <p:cNvPr id="18472" name="Line 75"/>
              <p:cNvSpPr>
                <a:spLocks noChangeShapeType="1"/>
              </p:cNvSpPr>
              <p:nvPr/>
            </p:nvSpPr>
            <p:spPr bwMode="auto">
              <a:xfrm>
                <a:off x="960" y="2352"/>
                <a:ext cx="76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0" name="Rectangle 76"/>
            <p:cNvSpPr>
              <a:spLocks noChangeArrowheads="1"/>
            </p:cNvSpPr>
            <p:nvPr/>
          </p:nvSpPr>
          <p:spPr bwMode="auto">
            <a:xfrm>
              <a:off x="816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2286000" y="3200400"/>
            <a:ext cx="685800" cy="2590800"/>
            <a:chOff x="480" y="2016"/>
            <a:chExt cx="432" cy="1632"/>
          </a:xfrm>
        </p:grpSpPr>
        <p:grpSp>
          <p:nvGrpSpPr>
            <p:cNvPr id="18465" name="Group 78"/>
            <p:cNvGrpSpPr>
              <a:grpSpLocks/>
            </p:cNvGrpSpPr>
            <p:nvPr/>
          </p:nvGrpSpPr>
          <p:grpSpPr bwMode="auto">
            <a:xfrm>
              <a:off x="576" y="2352"/>
              <a:ext cx="336" cy="1296"/>
              <a:chOff x="576" y="2352"/>
              <a:chExt cx="336" cy="1296"/>
            </a:xfrm>
          </p:grpSpPr>
          <p:sp>
            <p:nvSpPr>
              <p:cNvPr id="18467" name="Rectangle 79"/>
              <p:cNvSpPr>
                <a:spLocks noChangeArrowheads="1"/>
              </p:cNvSpPr>
              <p:nvPr/>
            </p:nvSpPr>
            <p:spPr bwMode="auto">
              <a:xfrm>
                <a:off x="576" y="331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ja-JP" sz="2800"/>
                  <a:t>1</a:t>
                </a:r>
              </a:p>
            </p:txBody>
          </p:sp>
          <p:sp>
            <p:nvSpPr>
              <p:cNvPr id="18468" name="Line 80"/>
              <p:cNvSpPr>
                <a:spLocks noChangeShapeType="1"/>
              </p:cNvSpPr>
              <p:nvPr/>
            </p:nvSpPr>
            <p:spPr bwMode="auto">
              <a:xfrm>
                <a:off x="624" y="2352"/>
                <a:ext cx="9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66" name="Rectangle 81"/>
            <p:cNvSpPr>
              <a:spLocks noChangeArrowheads="1"/>
            </p:cNvSpPr>
            <p:nvPr/>
          </p:nvSpPr>
          <p:spPr bwMode="auto">
            <a:xfrm>
              <a:off x="480" y="201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418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84364" y="5573842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53B0DB9-4A20-452B-99F2-A145F92227A5}" type="slidenum">
              <a:rPr lang="en-US" altLang="ja-JP" sz="1400"/>
              <a:pPr eaLnBrk="1" hangingPunct="1"/>
              <a:t>9</a:t>
            </a:fld>
            <a:endParaRPr lang="en-US" altLang="ja-JP" sz="1400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4541477" y="1306642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H="1">
            <a:off x="4617677" y="1306642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497027" y="10780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725627" y="10780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640027" y="10780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411427" y="10780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182827" y="10780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954227" y="10780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868627" y="107804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097227" y="107804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011627" y="107804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783027" y="107804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554427" y="107804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325827" y="107804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268427" y="773242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487627" y="773242"/>
            <a:ext cx="539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mid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873514" y="849442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</a:t>
            </a:r>
          </a:p>
        </p:txBody>
      </p:sp>
      <p:sp>
        <p:nvSpPr>
          <p:cNvPr id="22" name="AutoShape 21"/>
          <p:cNvSpPr>
            <a:spLocks/>
          </p:cNvSpPr>
          <p:nvPr/>
        </p:nvSpPr>
        <p:spPr bwMode="auto">
          <a:xfrm rot="16200000" flipV="1">
            <a:off x="5068527" y="277942"/>
            <a:ext cx="228600" cy="1371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AutoShape 22"/>
          <p:cNvSpPr>
            <a:spLocks/>
          </p:cNvSpPr>
          <p:nvPr/>
        </p:nvSpPr>
        <p:spPr bwMode="auto">
          <a:xfrm rot="16200000" flipV="1">
            <a:off x="6440127" y="277942"/>
            <a:ext cx="228600" cy="1371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4801827" y="468442"/>
            <a:ext cx="742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sorted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173427" y="468442"/>
            <a:ext cx="742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sorted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 rot="16200000">
            <a:off x="4270808" y="1380461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/>
              <a:t>first1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 rot="16200000">
            <a:off x="5439208" y="1355061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last1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 rot="16200000">
            <a:off x="5642408" y="1380461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first2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 rot="16200000">
            <a:off x="6810808" y="1355061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last2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506427" y="1001842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theArray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4652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6938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6082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3796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1510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9224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58368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0654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9798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7512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5226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294077" y="244964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3398477" y="2373442"/>
            <a:ext cx="117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tempArray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465277" y="19162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074877" y="184004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4693877" y="1840042"/>
            <a:ext cx="3127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&lt;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5303477" y="1763842"/>
            <a:ext cx="441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&gt;=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 rot="16200000">
            <a:off x="4226358" y="2764761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index</a:t>
            </a:r>
          </a:p>
        </p:txBody>
      </p:sp>
      <p:sp>
        <p:nvSpPr>
          <p:cNvPr id="49" name="AutoShape 48"/>
          <p:cNvSpPr>
            <a:spLocks noChangeArrowheads="1"/>
          </p:cNvSpPr>
          <p:nvPr/>
        </p:nvSpPr>
        <p:spPr bwMode="auto">
          <a:xfrm>
            <a:off x="6065477" y="1535242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AutoShape 49"/>
          <p:cNvSpPr>
            <a:spLocks noChangeArrowheads="1"/>
          </p:cNvSpPr>
          <p:nvPr/>
        </p:nvSpPr>
        <p:spPr bwMode="auto">
          <a:xfrm>
            <a:off x="4693877" y="1535242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AutoShape 50"/>
          <p:cNvSpPr>
            <a:spLocks noChangeArrowheads="1"/>
          </p:cNvSpPr>
          <p:nvPr/>
        </p:nvSpPr>
        <p:spPr bwMode="auto">
          <a:xfrm>
            <a:off x="4693877" y="2906842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5455877" y="4126042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5546364" y="389109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5317764" y="389109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4403364" y="3586292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</a:t>
            </a:r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5622564" y="3586292"/>
            <a:ext cx="539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mid</a:t>
            </a:r>
          </a:p>
        </p:txBody>
      </p:sp>
      <p:sp>
        <p:nvSpPr>
          <p:cNvPr id="57" name="AutoShape 56"/>
          <p:cNvSpPr>
            <a:spLocks/>
          </p:cNvSpPr>
          <p:nvPr/>
        </p:nvSpPr>
        <p:spPr bwMode="auto">
          <a:xfrm rot="16200000" flipV="1">
            <a:off x="5203464" y="3090992"/>
            <a:ext cx="228600" cy="1371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" name="AutoShape 57"/>
          <p:cNvSpPr>
            <a:spLocks/>
          </p:cNvSpPr>
          <p:nvPr/>
        </p:nvSpPr>
        <p:spPr bwMode="auto">
          <a:xfrm rot="16200000" flipV="1">
            <a:off x="6575064" y="3090992"/>
            <a:ext cx="228600" cy="1371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Text Box 58"/>
          <p:cNvSpPr txBox="1">
            <a:spLocks noChangeArrowheads="1"/>
          </p:cNvSpPr>
          <p:nvPr/>
        </p:nvSpPr>
        <p:spPr bwMode="auto">
          <a:xfrm>
            <a:off x="4936764" y="3281492"/>
            <a:ext cx="742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sorted</a:t>
            </a:r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6308364" y="3281492"/>
            <a:ext cx="742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sorted</a:t>
            </a:r>
          </a:p>
        </p:txBody>
      </p:sp>
      <p:sp>
        <p:nvSpPr>
          <p:cNvPr id="61" name="Text Box 60"/>
          <p:cNvSpPr txBox="1">
            <a:spLocks noChangeArrowheads="1"/>
          </p:cNvSpPr>
          <p:nvPr/>
        </p:nvSpPr>
        <p:spPr bwMode="auto">
          <a:xfrm rot="16200000">
            <a:off x="5077258" y="4199861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first1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 rot="16200000">
            <a:off x="5574146" y="416811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last1</a:t>
            </a: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 rot="16200000">
            <a:off x="6858433" y="4580861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first2</a:t>
            </a:r>
          </a:p>
        </p:txBody>
      </p:sp>
      <p:sp>
        <p:nvSpPr>
          <p:cNvPr id="64" name="Text Box 63"/>
          <p:cNvSpPr txBox="1">
            <a:spLocks noChangeArrowheads="1"/>
          </p:cNvSpPr>
          <p:nvPr/>
        </p:nvSpPr>
        <p:spPr bwMode="auto">
          <a:xfrm rot="16200000">
            <a:off x="6883833" y="4098261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last2</a:t>
            </a:r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3641364" y="3814892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theArray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4600214" y="526269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4828814" y="526269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5743214" y="526269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514614" y="526269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5286014" y="526269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057414" y="526269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5971814" y="526269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6200414" y="526269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114814" y="526269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6886214" y="526269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6657614" y="5262692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6429014" y="5262692"/>
            <a:ext cx="228600" cy="228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" name="Text Box 77"/>
          <p:cNvSpPr txBox="1">
            <a:spLocks noChangeArrowheads="1"/>
          </p:cNvSpPr>
          <p:nvPr/>
        </p:nvSpPr>
        <p:spPr bwMode="auto">
          <a:xfrm>
            <a:off x="3533414" y="5186492"/>
            <a:ext cx="117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tempArray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6217877" y="47356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" name="Text Box 79"/>
          <p:cNvSpPr txBox="1">
            <a:spLocks noChangeArrowheads="1"/>
          </p:cNvSpPr>
          <p:nvPr/>
        </p:nvSpPr>
        <p:spPr bwMode="auto">
          <a:xfrm rot="16200000">
            <a:off x="6374246" y="565401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index</a:t>
            </a:r>
          </a:p>
        </p:txBody>
      </p:sp>
      <p:sp>
        <p:nvSpPr>
          <p:cNvPr id="81" name="AutoShape 80"/>
          <p:cNvSpPr>
            <a:spLocks noChangeArrowheads="1"/>
          </p:cNvSpPr>
          <p:nvPr/>
        </p:nvSpPr>
        <p:spPr bwMode="auto">
          <a:xfrm>
            <a:off x="5532077" y="4354642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" name="AutoShape 81"/>
          <p:cNvSpPr>
            <a:spLocks noChangeArrowheads="1"/>
          </p:cNvSpPr>
          <p:nvPr/>
        </p:nvSpPr>
        <p:spPr bwMode="auto">
          <a:xfrm>
            <a:off x="6903677" y="5650042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5760677" y="3897442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3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13567</TotalTime>
  <Words>1772</Words>
  <Application>Microsoft Office PowerPoint</Application>
  <PresentationFormat>Widescreen</PresentationFormat>
  <Paragraphs>745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ＭＳ Ｐゴシック</vt:lpstr>
      <vt:lpstr>Arial</vt:lpstr>
      <vt:lpstr>Calibri</vt:lpstr>
      <vt:lpstr>Calibri Light</vt:lpstr>
      <vt:lpstr>Consolas</vt:lpstr>
      <vt:lpstr>Courier New</vt:lpstr>
      <vt:lpstr>Times New Roman</vt:lpstr>
      <vt:lpstr>Wingdings</vt:lpstr>
      <vt:lpstr>Retrospect</vt:lpstr>
      <vt:lpstr>CSS 342</vt:lpstr>
      <vt:lpstr>Agenda</vt:lpstr>
      <vt:lpstr>Sorts and sorting</vt:lpstr>
      <vt:lpstr>Sorting the Sorts</vt:lpstr>
      <vt:lpstr>Sorts previously covered</vt:lpstr>
      <vt:lpstr>Efficiency of Bubble Sort:  O(n2)</vt:lpstr>
      <vt:lpstr>Efficiency of Insertion Sort: O(n2)</vt:lpstr>
      <vt:lpstr>MergeSort</vt:lpstr>
      <vt:lpstr>PowerPoint Presentation</vt:lpstr>
      <vt:lpstr>PowerPoint Presentation</vt:lpstr>
      <vt:lpstr>PowerPoint Presentation</vt:lpstr>
      <vt:lpstr>Computer Scientist of the week</vt:lpstr>
      <vt:lpstr>MergeSort: successive merges</vt:lpstr>
      <vt:lpstr>MergeSort </vt:lpstr>
      <vt:lpstr>MergeSort:  Overview </vt:lpstr>
      <vt:lpstr>MergeSort: (Efficiency Analysis)</vt:lpstr>
      <vt:lpstr>Class Discussion.   n! puzzle</vt:lpstr>
      <vt:lpstr>The Quick Sort</vt:lpstr>
      <vt:lpstr>Quicksort:  Recursive Overview</vt:lpstr>
      <vt:lpstr>The Quick Sort (after the pivot chosen)</vt:lpstr>
      <vt:lpstr>The Quick Sort: (after the pivot chosen)</vt:lpstr>
      <vt:lpstr>Choosing the pivot</vt:lpstr>
      <vt:lpstr>Computer Scientist of the week</vt:lpstr>
      <vt:lpstr>The Quick Sort</vt:lpstr>
      <vt:lpstr>The Quick Sort</vt:lpstr>
      <vt:lpstr>Visual of Quicksort</vt:lpstr>
      <vt:lpstr>Class Bell</vt:lpstr>
      <vt:lpstr>PowerPoint Presentation</vt:lpstr>
      <vt:lpstr>PowerPoint Presentation</vt:lpstr>
      <vt:lpstr>Quicksort: Efficiency Analysis</vt:lpstr>
      <vt:lpstr>Mergesort versus Quicksort</vt:lpstr>
      <vt:lpstr>Mergesort versus Quicksort</vt:lpstr>
      <vt:lpstr>Program 3</vt:lpstr>
      <vt:lpstr>Shell Sort</vt:lpstr>
      <vt:lpstr>ShellSort</vt:lpstr>
      <vt:lpstr>Shell Sort Example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299</cp:revision>
  <dcterms:created xsi:type="dcterms:W3CDTF">2014-09-04T12:46:47Z</dcterms:created>
  <dcterms:modified xsi:type="dcterms:W3CDTF">2016-11-18T17:36:08Z</dcterms:modified>
</cp:coreProperties>
</file>