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383" r:id="rId3"/>
    <p:sldId id="564" r:id="rId4"/>
    <p:sldId id="565" r:id="rId5"/>
    <p:sldId id="566" r:id="rId6"/>
    <p:sldId id="568" r:id="rId7"/>
    <p:sldId id="561" r:id="rId8"/>
    <p:sldId id="534" r:id="rId9"/>
    <p:sldId id="536" r:id="rId10"/>
    <p:sldId id="538" r:id="rId11"/>
    <p:sldId id="535" r:id="rId12"/>
    <p:sldId id="539" r:id="rId13"/>
    <p:sldId id="563" r:id="rId14"/>
    <p:sldId id="541" r:id="rId15"/>
    <p:sldId id="542" r:id="rId16"/>
    <p:sldId id="544" r:id="rId17"/>
    <p:sldId id="546" r:id="rId18"/>
    <p:sldId id="547" r:id="rId19"/>
    <p:sldId id="548" r:id="rId20"/>
    <p:sldId id="562" r:id="rId21"/>
    <p:sldId id="567" r:id="rId22"/>
    <p:sldId id="569" r:id="rId23"/>
    <p:sldId id="570" r:id="rId24"/>
    <p:sldId id="549" r:id="rId25"/>
    <p:sldId id="571" r:id="rId26"/>
    <p:sldId id="550" r:id="rId27"/>
    <p:sldId id="552" r:id="rId28"/>
    <p:sldId id="551" r:id="rId29"/>
    <p:sldId id="553" r:id="rId30"/>
    <p:sldId id="555" r:id="rId31"/>
    <p:sldId id="556" r:id="rId32"/>
    <p:sldId id="557" r:id="rId33"/>
    <p:sldId id="558" r:id="rId34"/>
    <p:sldId id="559" r:id="rId3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>
      <p:cViewPr varScale="1">
        <p:scale>
          <a:sx n="80" d="100"/>
          <a:sy n="80" d="100"/>
        </p:scale>
        <p:origin x="17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69CB8-F204-4D06-B913-C5A26A89888A}" type="datetimeFigureOut">
              <a:rPr lang="en-US" dirty="0"/>
              <a:t>11/29/2016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6E300-0A13-4A81-945A-7333C271A069}" type="datetimeFigureOut">
              <a:rPr lang="en-US" dirty="0"/>
              <a:t>11/29/2016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71962-1EA4-46E7-BCB0-F36CE46D1A59}" type="datetimeFigureOut">
              <a:rPr lang="en-US" dirty="0"/>
              <a:t>11/29/2016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677333" y="1816100"/>
            <a:ext cx="11260667" cy="4508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Data Structures and Problem Solving with C++: Walls and Mirrors, Frank Carrano, ©  2012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99655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BB376-B19C-488D-ABEB-03C7E6E9E3E0}" type="datetimeFigureOut">
              <a:rPr lang="en-US" dirty="0"/>
              <a:t>11/29/2016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637A9-119A-49DA-BD12-AAC58B377D80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F077B-A50F-4D64-8574-E2D6A98A5553}" type="datetimeFigureOut">
              <a:rPr lang="en-US" dirty="0"/>
              <a:t>11/29/2016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E2A62-1983-43A1-A163-D8AA46534C80}" type="datetimeFigureOut">
              <a:rPr lang="en-US" dirty="0"/>
              <a:t>11/29/2016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F3E3B-34E3-4345-B2A1-994B83598A9C}" type="datetimeFigureOut">
              <a:rPr lang="en-US" dirty="0"/>
              <a:t>11/29/2016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16C96-82A1-4D77-8ADA-627AC6FE3D65}" type="datetimeFigureOut">
              <a:rPr lang="en-US" dirty="0"/>
              <a:t>11/29/2016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02C1E-28F2-47E9-802D-339E64E2F920}" type="datetimeFigureOut">
              <a:rPr lang="en-US" dirty="0"/>
              <a:t>11/29/2016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24271A48-F18A-45B3-BC05-1E27DA3F88AF}" type="datetimeFigureOut">
              <a:rPr lang="en-US" dirty="0"/>
              <a:t>11/29/2016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747F8-9654-4282-85D2-65F41AAE7A75}" type="datetimeFigureOut">
              <a:rPr lang="en-US" dirty="0"/>
              <a:t>11/29/2016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5DC5B261-8843-42D1-AAFC-05E20E2D9B97}" type="datetimeFigureOut">
              <a:rPr lang="en-US" dirty="0"/>
              <a:t>11/29/2016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wmf"/><Relationship Id="rId4" Type="http://schemas.openxmlformats.org/officeDocument/2006/relationships/image" Target="../media/image4.gi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CSS 342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Data </a:t>
            </a:r>
            <a:r>
              <a:rPr lang="en-US" dirty="0"/>
              <a:t>Structures, Algorithms, and Discrete Mathematics I</a:t>
            </a:r>
          </a:p>
          <a:p>
            <a:r>
              <a:rPr lang="en-US" dirty="0" smtClean="0"/>
              <a:t>Lecture 16. 161129.</a:t>
            </a:r>
          </a:p>
          <a:p>
            <a:r>
              <a:rPr lang="en-US" dirty="0" smtClean="0"/>
              <a:t>CHAPTER 13, 14.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5269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29456" y="291513"/>
            <a:ext cx="903407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main( )</a:t>
            </a:r>
          </a:p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{</a:t>
            </a:r>
          </a:p>
          <a:p>
            <a:pPr lvl="1"/>
            <a:r>
              <a:rPr lang="en-US" dirty="0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queue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&lt;</a:t>
            </a:r>
            <a:r>
              <a:rPr lang="en-US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&gt; 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aQ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pPr lvl="1"/>
            <a:r>
              <a:rPr lang="nn-NO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for</a:t>
            </a:r>
            <a:r>
              <a:rPr lang="nn-NO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(</a:t>
            </a:r>
            <a:r>
              <a:rPr lang="nn-NO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</a:t>
            </a:r>
            <a:r>
              <a:rPr lang="nn-NO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i = 0; i &lt; 5; i++)</a:t>
            </a:r>
          </a:p>
          <a:p>
            <a:pPr lvl="1"/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{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	</a:t>
            </a:r>
            <a:r>
              <a:rPr lang="en-US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aQ.push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en-US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);</a:t>
            </a:r>
          </a:p>
          <a:p>
            <a:pPr lvl="1"/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}</a:t>
            </a:r>
          </a:p>
          <a:p>
            <a:pPr lvl="1"/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cout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&lt;&lt; </a:t>
            </a:r>
            <a:r>
              <a:rPr lang="en-US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"Queue size is: "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&lt;&lt; 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aQ.size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() &lt;&lt; 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endl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</a:p>
          <a:p>
            <a:pPr lvl="1"/>
            <a:r>
              <a:rPr lang="fr-FR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cout &lt;&lt; </a:t>
            </a:r>
            <a:r>
              <a:rPr lang="fr-FR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"Front </a:t>
            </a:r>
            <a:r>
              <a:rPr lang="fr-FR" dirty="0" err="1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element</a:t>
            </a:r>
            <a:r>
              <a:rPr lang="fr-FR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fr-FR" dirty="0" err="1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is</a:t>
            </a:r>
            <a:r>
              <a:rPr lang="fr-FR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 "</a:t>
            </a:r>
            <a:r>
              <a:rPr lang="fr-FR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&lt;&lt; </a:t>
            </a:r>
            <a:r>
              <a:rPr lang="fr-FR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aQ.front</a:t>
            </a:r>
            <a:r>
              <a:rPr lang="fr-FR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() &lt;&lt; </a:t>
            </a:r>
            <a:r>
              <a:rPr lang="fr-FR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endl</a:t>
            </a:r>
            <a:r>
              <a:rPr lang="fr-FR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</a:p>
          <a:p>
            <a:pPr lvl="1"/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cout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&lt;&lt; </a:t>
            </a:r>
            <a:r>
              <a:rPr lang="en-US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"Back element is: "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&lt;&lt; 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aQ.back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() &lt;&lt; 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endl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</a:p>
          <a:p>
            <a:pPr lvl="1"/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aQ.pop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();</a:t>
            </a:r>
          </a:p>
          <a:p>
            <a:pPr lvl="1"/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cout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&lt;&lt; </a:t>
            </a:r>
            <a:r>
              <a:rPr lang="en-US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"Popped! "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&lt;&lt; 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endl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</a:p>
          <a:p>
            <a:pPr lvl="1"/>
            <a:r>
              <a:rPr lang="fr-FR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cout &lt;&lt; </a:t>
            </a:r>
            <a:r>
              <a:rPr lang="fr-FR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"Front </a:t>
            </a:r>
            <a:r>
              <a:rPr lang="fr-FR" dirty="0" err="1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element</a:t>
            </a:r>
            <a:r>
              <a:rPr lang="fr-FR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fr-FR" dirty="0" err="1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is</a:t>
            </a:r>
            <a:r>
              <a:rPr lang="fr-FR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 "</a:t>
            </a:r>
            <a:r>
              <a:rPr lang="fr-FR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&lt;&lt; </a:t>
            </a:r>
            <a:r>
              <a:rPr lang="fr-FR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aQ.front</a:t>
            </a:r>
            <a:r>
              <a:rPr lang="fr-FR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() &lt;&lt; </a:t>
            </a:r>
            <a:r>
              <a:rPr lang="fr-FR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endl</a:t>
            </a:r>
            <a:r>
              <a:rPr lang="fr-FR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</a:p>
          <a:p>
            <a:pPr lvl="1"/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cout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&lt;&lt; </a:t>
            </a:r>
            <a:r>
              <a:rPr lang="en-US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"Back element is: "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&lt;&lt; 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aQ.back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() &lt;&lt; 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endl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pPr lvl="1"/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return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0;</a:t>
            </a:r>
          </a:p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50280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>
          <a:xfrm>
            <a:off x="1246959" y="452255"/>
            <a:ext cx="9635900" cy="1143000"/>
          </a:xfrm>
        </p:spPr>
        <p:txBody>
          <a:bodyPr>
            <a:normAutofit fontScale="90000"/>
          </a:bodyPr>
          <a:lstStyle/>
          <a:p>
            <a:r>
              <a:rPr lang="en-US" altLang="en-US" dirty="0" smtClean="0"/>
              <a:t>Comparison of Stack and Queue Operations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169232" y="1946458"/>
            <a:ext cx="9351157" cy="4339652"/>
          </a:xfrm>
          <a:prstGeom prst="rect">
            <a:avLst/>
          </a:prstGeom>
        </p:spPr>
        <p:txBody>
          <a:bodyPr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altLang="en-US" sz="2400" dirty="0" smtClean="0"/>
              <a:t> size, empty, push, pop, =, comparators are all common syntax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400" dirty="0"/>
              <a:t> </a:t>
            </a:r>
            <a:r>
              <a:rPr lang="en-US" altLang="en-US" sz="2400" dirty="0" smtClean="0"/>
              <a:t>Both are adapters which can be built on container classes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400" dirty="0"/>
              <a:t> </a:t>
            </a:r>
            <a:r>
              <a:rPr lang="en-US" altLang="en-US" sz="2400" dirty="0" smtClean="0"/>
              <a:t>Differences: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2200" dirty="0"/>
              <a:t>stack:  top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2200" dirty="0"/>
              <a:t>queue:  front, </a:t>
            </a:r>
            <a:r>
              <a:rPr lang="en-US" altLang="en-US" sz="2200" dirty="0" smtClean="0"/>
              <a:t>back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2200" dirty="0" smtClean="0"/>
              <a:t>Semantics:  LIFO, FIFO</a:t>
            </a:r>
            <a:endParaRPr lang="en-US" altLang="en-US" dirty="0" smtClean="0"/>
          </a:p>
          <a:p>
            <a:pPr marL="0" indent="0">
              <a:buFont typeface="Calibri" panose="020F0502020204030204" pitchFamily="34" charset="0"/>
              <a:buNone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4251043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>
          <a:xfrm>
            <a:off x="1246959" y="452255"/>
            <a:ext cx="9635900" cy="1143000"/>
          </a:xfrm>
        </p:spPr>
        <p:txBody>
          <a:bodyPr>
            <a:normAutofit/>
          </a:bodyPr>
          <a:lstStyle/>
          <a:p>
            <a:r>
              <a:rPr lang="en-US" altLang="en-US" dirty="0" smtClean="0"/>
              <a:t>Queue implementation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169232" y="1946458"/>
            <a:ext cx="9351157" cy="4339652"/>
          </a:xfrm>
          <a:prstGeom prst="rect">
            <a:avLst/>
          </a:prstGeom>
        </p:spPr>
        <p:txBody>
          <a:bodyPr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altLang="en-US" sz="2400" dirty="0" smtClean="0"/>
              <a:t> Array Based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400" dirty="0"/>
              <a:t> </a:t>
            </a:r>
            <a:r>
              <a:rPr lang="en-US" altLang="en-US" sz="2400" dirty="0" smtClean="0"/>
              <a:t>Pointer based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400" dirty="0"/>
              <a:t> </a:t>
            </a:r>
            <a:r>
              <a:rPr lang="en-US" altLang="en-US" sz="2400" dirty="0" smtClean="0"/>
              <a:t>Can we make a queue from lists?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400" dirty="0"/>
              <a:t> </a:t>
            </a:r>
            <a:r>
              <a:rPr lang="en-US" altLang="en-US" sz="2400" dirty="0" smtClean="0"/>
              <a:t>How can we make a queue Persistent?</a:t>
            </a:r>
          </a:p>
          <a:p>
            <a:pPr marL="0" indent="0">
              <a:buFont typeface="Calibri" panose="020F0502020204030204" pitchFamily="34" charset="0"/>
              <a:buNone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25489386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0432" y="237835"/>
            <a:ext cx="10058400" cy="1450757"/>
          </a:xfrm>
        </p:spPr>
        <p:txBody>
          <a:bodyPr/>
          <a:lstStyle/>
          <a:p>
            <a:r>
              <a:rPr lang="en-US" dirty="0" smtClean="0"/>
              <a:t>In-Class Code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1189397" y="1877060"/>
            <a:ext cx="11260667" cy="45085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  Create a queue using an array as an underlying data structure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76173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1202058" y="646020"/>
            <a:ext cx="9144000" cy="884940"/>
          </a:xfrm>
        </p:spPr>
        <p:txBody>
          <a:bodyPr>
            <a:normAutofit/>
          </a:bodyPr>
          <a:lstStyle/>
          <a:p>
            <a:r>
              <a:rPr lang="en-US" altLang="ja-JP" sz="4000" dirty="0"/>
              <a:t>An Array-Based </a:t>
            </a:r>
            <a:r>
              <a:rPr lang="en-US" altLang="ja-JP" sz="4000" dirty="0" smtClean="0"/>
              <a:t>Implementation</a:t>
            </a:r>
            <a:endParaRPr lang="en-US" altLang="ja-JP" sz="4000" dirty="0"/>
          </a:p>
        </p:txBody>
      </p:sp>
      <p:sp>
        <p:nvSpPr>
          <p:cNvPr id="11307" name="Rectangle 43"/>
          <p:cNvSpPr>
            <a:spLocks noChangeArrowheads="1"/>
          </p:cNvSpPr>
          <p:nvPr/>
        </p:nvSpPr>
        <p:spPr bwMode="auto">
          <a:xfrm>
            <a:off x="1885017" y="1987444"/>
            <a:ext cx="381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/>
              <a:t>k</a:t>
            </a:r>
          </a:p>
        </p:txBody>
      </p:sp>
      <p:sp>
        <p:nvSpPr>
          <p:cNvPr id="11310" name="Rectangle 46"/>
          <p:cNvSpPr>
            <a:spLocks noChangeArrowheads="1"/>
          </p:cNvSpPr>
          <p:nvPr/>
        </p:nvSpPr>
        <p:spPr bwMode="auto">
          <a:xfrm>
            <a:off x="6761817" y="1987444"/>
            <a:ext cx="381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11" name="Rectangle 47"/>
          <p:cNvSpPr>
            <a:spLocks noChangeArrowheads="1"/>
          </p:cNvSpPr>
          <p:nvPr/>
        </p:nvSpPr>
        <p:spPr bwMode="auto">
          <a:xfrm>
            <a:off x="5390217" y="1987444"/>
            <a:ext cx="13716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/>
              <a:t>…..</a:t>
            </a:r>
          </a:p>
        </p:txBody>
      </p:sp>
      <p:sp>
        <p:nvSpPr>
          <p:cNvPr id="11312" name="Rectangle 48"/>
          <p:cNvSpPr>
            <a:spLocks noChangeArrowheads="1"/>
          </p:cNvSpPr>
          <p:nvPr/>
        </p:nvSpPr>
        <p:spPr bwMode="auto">
          <a:xfrm>
            <a:off x="5009217" y="1987444"/>
            <a:ext cx="381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/>
              <a:t>7</a:t>
            </a:r>
          </a:p>
        </p:txBody>
      </p:sp>
      <p:sp>
        <p:nvSpPr>
          <p:cNvPr id="11313" name="Rectangle 49"/>
          <p:cNvSpPr>
            <a:spLocks noChangeArrowheads="1"/>
          </p:cNvSpPr>
          <p:nvPr/>
        </p:nvSpPr>
        <p:spPr bwMode="auto">
          <a:xfrm>
            <a:off x="3790017" y="1987444"/>
            <a:ext cx="12192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/>
              <a:t>…..</a:t>
            </a:r>
          </a:p>
        </p:txBody>
      </p:sp>
      <p:sp>
        <p:nvSpPr>
          <p:cNvPr id="11314" name="Rectangle 50"/>
          <p:cNvSpPr>
            <a:spLocks noChangeArrowheads="1"/>
          </p:cNvSpPr>
          <p:nvPr/>
        </p:nvSpPr>
        <p:spPr bwMode="auto">
          <a:xfrm>
            <a:off x="3409017" y="1987444"/>
            <a:ext cx="3810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/>
              <a:t>1</a:t>
            </a:r>
          </a:p>
        </p:txBody>
      </p:sp>
      <p:sp>
        <p:nvSpPr>
          <p:cNvPr id="11315" name="Rectangle 51"/>
          <p:cNvSpPr>
            <a:spLocks noChangeArrowheads="1"/>
          </p:cNvSpPr>
          <p:nvPr/>
        </p:nvSpPr>
        <p:spPr bwMode="auto">
          <a:xfrm>
            <a:off x="3028017" y="1987444"/>
            <a:ext cx="3810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/>
              <a:t>4</a:t>
            </a:r>
          </a:p>
        </p:txBody>
      </p:sp>
      <p:sp>
        <p:nvSpPr>
          <p:cNvPr id="11316" name="Rectangle 52"/>
          <p:cNvSpPr>
            <a:spLocks noChangeArrowheads="1"/>
          </p:cNvSpPr>
          <p:nvPr/>
        </p:nvSpPr>
        <p:spPr bwMode="auto">
          <a:xfrm>
            <a:off x="2647017" y="1987444"/>
            <a:ext cx="3810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/>
              <a:t>2</a:t>
            </a:r>
          </a:p>
        </p:txBody>
      </p:sp>
      <p:sp>
        <p:nvSpPr>
          <p:cNvPr id="11326" name="Text Box 62"/>
          <p:cNvSpPr txBox="1">
            <a:spLocks noChangeArrowheads="1"/>
          </p:cNvSpPr>
          <p:nvPr/>
        </p:nvSpPr>
        <p:spPr bwMode="auto">
          <a:xfrm>
            <a:off x="1738967" y="2368445"/>
            <a:ext cx="615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back</a:t>
            </a:r>
          </a:p>
        </p:txBody>
      </p:sp>
      <p:sp>
        <p:nvSpPr>
          <p:cNvPr id="11327" name="Text Box 63"/>
          <p:cNvSpPr txBox="1">
            <a:spLocks noChangeArrowheads="1"/>
          </p:cNvSpPr>
          <p:nvPr/>
        </p:nvSpPr>
        <p:spPr bwMode="auto">
          <a:xfrm>
            <a:off x="2647017" y="2368444"/>
            <a:ext cx="30168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0</a:t>
            </a:r>
          </a:p>
        </p:txBody>
      </p:sp>
      <p:sp>
        <p:nvSpPr>
          <p:cNvPr id="11328" name="Text Box 64"/>
          <p:cNvSpPr txBox="1">
            <a:spLocks noChangeArrowheads="1"/>
          </p:cNvSpPr>
          <p:nvPr/>
        </p:nvSpPr>
        <p:spPr bwMode="auto">
          <a:xfrm>
            <a:off x="3028017" y="2368444"/>
            <a:ext cx="30168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1</a:t>
            </a:r>
          </a:p>
        </p:txBody>
      </p:sp>
      <p:sp>
        <p:nvSpPr>
          <p:cNvPr id="11329" name="Text Box 65"/>
          <p:cNvSpPr txBox="1">
            <a:spLocks noChangeArrowheads="1"/>
          </p:cNvSpPr>
          <p:nvPr/>
        </p:nvSpPr>
        <p:spPr bwMode="auto">
          <a:xfrm>
            <a:off x="3409017" y="2368444"/>
            <a:ext cx="30168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2</a:t>
            </a:r>
          </a:p>
        </p:txBody>
      </p:sp>
      <p:sp>
        <p:nvSpPr>
          <p:cNvPr id="11330" name="Text Box 66"/>
          <p:cNvSpPr txBox="1">
            <a:spLocks noChangeArrowheads="1"/>
          </p:cNvSpPr>
          <p:nvPr/>
        </p:nvSpPr>
        <p:spPr bwMode="auto">
          <a:xfrm>
            <a:off x="5009217" y="2368445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k</a:t>
            </a:r>
          </a:p>
        </p:txBody>
      </p:sp>
      <p:sp>
        <p:nvSpPr>
          <p:cNvPr id="11331" name="Text Box 67"/>
          <p:cNvSpPr txBox="1">
            <a:spLocks noChangeArrowheads="1"/>
          </p:cNvSpPr>
          <p:nvPr/>
        </p:nvSpPr>
        <p:spPr bwMode="auto">
          <a:xfrm>
            <a:off x="6747531" y="2368444"/>
            <a:ext cx="163353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sz="1600"/>
              <a:t>theArray.size( )</a:t>
            </a:r>
            <a:r>
              <a:rPr lang="en-US" altLang="en-US" sz="1600"/>
              <a:t>-1</a:t>
            </a:r>
          </a:p>
        </p:txBody>
      </p:sp>
      <p:sp>
        <p:nvSpPr>
          <p:cNvPr id="11340" name="Rectangle 76"/>
          <p:cNvSpPr>
            <a:spLocks noChangeArrowheads="1"/>
          </p:cNvSpPr>
          <p:nvPr/>
        </p:nvSpPr>
        <p:spPr bwMode="auto">
          <a:xfrm>
            <a:off x="1275417" y="1987444"/>
            <a:ext cx="381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/>
              <a:t>0</a:t>
            </a:r>
          </a:p>
        </p:txBody>
      </p:sp>
      <p:sp>
        <p:nvSpPr>
          <p:cNvPr id="11341" name="Text Box 77"/>
          <p:cNvSpPr txBox="1">
            <a:spLocks noChangeArrowheads="1"/>
          </p:cNvSpPr>
          <p:nvPr/>
        </p:nvSpPr>
        <p:spPr bwMode="auto">
          <a:xfrm>
            <a:off x="1123017" y="2368444"/>
            <a:ext cx="65011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front</a:t>
            </a:r>
          </a:p>
        </p:txBody>
      </p:sp>
      <p:sp>
        <p:nvSpPr>
          <p:cNvPr id="11342" name="Rectangle 78"/>
          <p:cNvSpPr>
            <a:spLocks noChangeArrowheads="1"/>
          </p:cNvSpPr>
          <p:nvPr/>
        </p:nvSpPr>
        <p:spPr bwMode="auto">
          <a:xfrm>
            <a:off x="1881842" y="2749444"/>
            <a:ext cx="381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/>
              <a:t>49</a:t>
            </a:r>
          </a:p>
        </p:txBody>
      </p:sp>
      <p:sp>
        <p:nvSpPr>
          <p:cNvPr id="11343" name="Rectangle 79"/>
          <p:cNvSpPr>
            <a:spLocks noChangeArrowheads="1"/>
          </p:cNvSpPr>
          <p:nvPr/>
        </p:nvSpPr>
        <p:spPr bwMode="auto">
          <a:xfrm>
            <a:off x="6366530" y="2749444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/>
              <a:t>10</a:t>
            </a:r>
          </a:p>
        </p:txBody>
      </p:sp>
      <p:sp>
        <p:nvSpPr>
          <p:cNvPr id="11345" name="Rectangle 81"/>
          <p:cNvSpPr>
            <a:spLocks noChangeArrowheads="1"/>
          </p:cNvSpPr>
          <p:nvPr/>
        </p:nvSpPr>
        <p:spPr bwMode="auto">
          <a:xfrm>
            <a:off x="6747530" y="2749444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/>
              <a:t>7</a:t>
            </a:r>
          </a:p>
        </p:txBody>
      </p:sp>
      <p:sp>
        <p:nvSpPr>
          <p:cNvPr id="11346" name="Rectangle 82"/>
          <p:cNvSpPr>
            <a:spLocks noChangeArrowheads="1"/>
          </p:cNvSpPr>
          <p:nvPr/>
        </p:nvSpPr>
        <p:spPr bwMode="auto">
          <a:xfrm>
            <a:off x="3775730" y="2749444"/>
            <a:ext cx="22098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/>
              <a:t>…..</a:t>
            </a:r>
          </a:p>
        </p:txBody>
      </p:sp>
      <p:sp>
        <p:nvSpPr>
          <p:cNvPr id="11347" name="Rectangle 83"/>
          <p:cNvSpPr>
            <a:spLocks noChangeArrowheads="1"/>
          </p:cNvSpPr>
          <p:nvPr/>
        </p:nvSpPr>
        <p:spPr bwMode="auto">
          <a:xfrm>
            <a:off x="3405842" y="2749444"/>
            <a:ext cx="381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11348" name="Rectangle 84"/>
          <p:cNvSpPr>
            <a:spLocks noChangeArrowheads="1"/>
          </p:cNvSpPr>
          <p:nvPr/>
        </p:nvSpPr>
        <p:spPr bwMode="auto">
          <a:xfrm>
            <a:off x="3024842" y="2749444"/>
            <a:ext cx="381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11349" name="Rectangle 85"/>
          <p:cNvSpPr>
            <a:spLocks noChangeArrowheads="1"/>
          </p:cNvSpPr>
          <p:nvPr/>
        </p:nvSpPr>
        <p:spPr bwMode="auto">
          <a:xfrm>
            <a:off x="2643842" y="2749444"/>
            <a:ext cx="381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11350" name="Text Box 86"/>
          <p:cNvSpPr txBox="1">
            <a:spLocks noChangeArrowheads="1"/>
          </p:cNvSpPr>
          <p:nvPr/>
        </p:nvSpPr>
        <p:spPr bwMode="auto">
          <a:xfrm>
            <a:off x="1735792" y="3130445"/>
            <a:ext cx="615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back</a:t>
            </a:r>
          </a:p>
        </p:txBody>
      </p:sp>
      <p:sp>
        <p:nvSpPr>
          <p:cNvPr id="11351" name="Text Box 87"/>
          <p:cNvSpPr txBox="1">
            <a:spLocks noChangeArrowheads="1"/>
          </p:cNvSpPr>
          <p:nvPr/>
        </p:nvSpPr>
        <p:spPr bwMode="auto">
          <a:xfrm>
            <a:off x="2643842" y="3130444"/>
            <a:ext cx="30168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0</a:t>
            </a:r>
          </a:p>
        </p:txBody>
      </p:sp>
      <p:sp>
        <p:nvSpPr>
          <p:cNvPr id="11352" name="Text Box 88"/>
          <p:cNvSpPr txBox="1">
            <a:spLocks noChangeArrowheads="1"/>
          </p:cNvSpPr>
          <p:nvPr/>
        </p:nvSpPr>
        <p:spPr bwMode="auto">
          <a:xfrm>
            <a:off x="3024842" y="3130444"/>
            <a:ext cx="30168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1</a:t>
            </a:r>
          </a:p>
        </p:txBody>
      </p:sp>
      <p:sp>
        <p:nvSpPr>
          <p:cNvPr id="11353" name="Text Box 89"/>
          <p:cNvSpPr txBox="1">
            <a:spLocks noChangeArrowheads="1"/>
          </p:cNvSpPr>
          <p:nvPr/>
        </p:nvSpPr>
        <p:spPr bwMode="auto">
          <a:xfrm>
            <a:off x="3405842" y="3130444"/>
            <a:ext cx="30168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2</a:t>
            </a:r>
          </a:p>
        </p:txBody>
      </p:sp>
      <p:sp>
        <p:nvSpPr>
          <p:cNvPr id="11355" name="Text Box 91"/>
          <p:cNvSpPr txBox="1">
            <a:spLocks noChangeArrowheads="1"/>
          </p:cNvSpPr>
          <p:nvPr/>
        </p:nvSpPr>
        <p:spPr bwMode="auto">
          <a:xfrm>
            <a:off x="6744356" y="3435244"/>
            <a:ext cx="163353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sz="1600"/>
              <a:t>theArray.size( )-</a:t>
            </a:r>
            <a:r>
              <a:rPr lang="en-US" altLang="en-US" sz="1600"/>
              <a:t>1</a:t>
            </a:r>
          </a:p>
        </p:txBody>
      </p:sp>
      <p:sp>
        <p:nvSpPr>
          <p:cNvPr id="11356" name="Rectangle 92"/>
          <p:cNvSpPr>
            <a:spLocks noChangeArrowheads="1"/>
          </p:cNvSpPr>
          <p:nvPr/>
        </p:nvSpPr>
        <p:spPr bwMode="auto">
          <a:xfrm>
            <a:off x="1272242" y="2749444"/>
            <a:ext cx="381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/>
              <a:t>47</a:t>
            </a:r>
          </a:p>
        </p:txBody>
      </p:sp>
      <p:sp>
        <p:nvSpPr>
          <p:cNvPr id="11357" name="Text Box 93"/>
          <p:cNvSpPr txBox="1">
            <a:spLocks noChangeArrowheads="1"/>
          </p:cNvSpPr>
          <p:nvPr/>
        </p:nvSpPr>
        <p:spPr bwMode="auto">
          <a:xfrm>
            <a:off x="1119842" y="3130444"/>
            <a:ext cx="65011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front</a:t>
            </a:r>
          </a:p>
        </p:txBody>
      </p:sp>
      <p:sp>
        <p:nvSpPr>
          <p:cNvPr id="11358" name="Rectangle 94"/>
          <p:cNvSpPr>
            <a:spLocks noChangeArrowheads="1"/>
          </p:cNvSpPr>
          <p:nvPr/>
        </p:nvSpPr>
        <p:spPr bwMode="auto">
          <a:xfrm>
            <a:off x="5985530" y="2749444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/>
              <a:t>4</a:t>
            </a:r>
          </a:p>
        </p:txBody>
      </p:sp>
      <p:sp>
        <p:nvSpPr>
          <p:cNvPr id="11364" name="Text Box 100"/>
          <p:cNvSpPr txBox="1">
            <a:spLocks noChangeArrowheads="1"/>
          </p:cNvSpPr>
          <p:nvPr/>
        </p:nvSpPr>
        <p:spPr bwMode="auto">
          <a:xfrm>
            <a:off x="5928380" y="3130444"/>
            <a:ext cx="41870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47</a:t>
            </a:r>
          </a:p>
        </p:txBody>
      </p:sp>
      <p:sp>
        <p:nvSpPr>
          <p:cNvPr id="11365" name="Text Box 101"/>
          <p:cNvSpPr txBox="1">
            <a:spLocks noChangeArrowheads="1"/>
          </p:cNvSpPr>
          <p:nvPr/>
        </p:nvSpPr>
        <p:spPr bwMode="auto">
          <a:xfrm>
            <a:off x="6366530" y="3130444"/>
            <a:ext cx="41870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48</a:t>
            </a:r>
          </a:p>
        </p:txBody>
      </p:sp>
      <p:sp>
        <p:nvSpPr>
          <p:cNvPr id="11366" name="Text Box 102"/>
          <p:cNvSpPr txBox="1">
            <a:spLocks noChangeArrowheads="1"/>
          </p:cNvSpPr>
          <p:nvPr/>
        </p:nvSpPr>
        <p:spPr bwMode="auto">
          <a:xfrm>
            <a:off x="6747530" y="3130444"/>
            <a:ext cx="41870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49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462742" y="4287186"/>
            <a:ext cx="601735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1) Shift left on each removal?</a:t>
            </a:r>
          </a:p>
          <a:p>
            <a:r>
              <a:rPr lang="en-US" dirty="0" smtClean="0"/>
              <a:t>2) Shift left when end of queue is reached?</a:t>
            </a:r>
          </a:p>
          <a:p>
            <a:r>
              <a:rPr lang="en-US" dirty="0" smtClean="0"/>
              <a:t>3) Never Shift but maintain moving front and back pointers?</a:t>
            </a:r>
          </a:p>
          <a:p>
            <a:r>
              <a:rPr lang="en-US" dirty="0" smtClean="0"/>
              <a:t>4) Allocate new array when full?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42360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3117955" y="1611713"/>
            <a:ext cx="4916773" cy="4129518"/>
            <a:chOff x="2204" y="912"/>
            <a:chExt cx="2956" cy="2535"/>
          </a:xfrm>
        </p:grpSpPr>
        <p:grpSp>
          <p:nvGrpSpPr>
            <p:cNvPr id="5" name="Group 4"/>
            <p:cNvGrpSpPr>
              <a:grpSpLocks/>
            </p:cNvGrpSpPr>
            <p:nvPr/>
          </p:nvGrpSpPr>
          <p:grpSpPr bwMode="auto">
            <a:xfrm>
              <a:off x="2204" y="960"/>
              <a:ext cx="2568" cy="2112"/>
              <a:chOff x="2204" y="960"/>
              <a:chExt cx="2568" cy="2112"/>
            </a:xfrm>
          </p:grpSpPr>
          <p:sp>
            <p:nvSpPr>
              <p:cNvPr id="10" name="Oval 9"/>
              <p:cNvSpPr>
                <a:spLocks noChangeArrowheads="1"/>
              </p:cNvSpPr>
              <p:nvPr/>
            </p:nvSpPr>
            <p:spPr bwMode="auto">
              <a:xfrm>
                <a:off x="2832" y="1200"/>
                <a:ext cx="1728" cy="1680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defPPr>
                  <a:defRPr lang="ja-JP"/>
                </a:defPPr>
                <a:lvl1pPr algn="ctr" rtl="0" fontAlgn="base">
                  <a:spcBef>
                    <a:spcPct val="0"/>
                  </a:spcBef>
                  <a:spcAft>
                    <a:spcPct val="0"/>
                  </a:spcAft>
                  <a:defRPr kumimoji="1" sz="28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  <a:cs typeface="+mn-cs"/>
                  </a:defRPr>
                </a:lvl1pPr>
                <a:lvl2pPr marL="457200" algn="ctr" rtl="0" fontAlgn="base">
                  <a:spcBef>
                    <a:spcPct val="0"/>
                  </a:spcBef>
                  <a:spcAft>
                    <a:spcPct val="0"/>
                  </a:spcAft>
                  <a:defRPr kumimoji="1" sz="28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  <a:cs typeface="+mn-cs"/>
                  </a:defRPr>
                </a:lvl2pPr>
                <a:lvl3pPr marL="914400" algn="ctr" rtl="0" fontAlgn="base">
                  <a:spcBef>
                    <a:spcPct val="0"/>
                  </a:spcBef>
                  <a:spcAft>
                    <a:spcPct val="0"/>
                  </a:spcAft>
                  <a:defRPr kumimoji="1" sz="28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  <a:cs typeface="+mn-cs"/>
                  </a:defRPr>
                </a:lvl3pPr>
                <a:lvl4pPr marL="1371600" algn="ctr" rtl="0" fontAlgn="base">
                  <a:spcBef>
                    <a:spcPct val="0"/>
                  </a:spcBef>
                  <a:spcAft>
                    <a:spcPct val="0"/>
                  </a:spcAft>
                  <a:defRPr kumimoji="1" sz="28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  <a:cs typeface="+mn-cs"/>
                  </a:defRPr>
                </a:lvl4pPr>
                <a:lvl5pPr marL="1828800" algn="ctr" rtl="0" fontAlgn="base">
                  <a:spcBef>
                    <a:spcPct val="0"/>
                  </a:spcBef>
                  <a:spcAft>
                    <a:spcPct val="0"/>
                  </a:spcAft>
                  <a:defRPr kumimoji="1" sz="28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  <a:cs typeface="+mn-cs"/>
                  </a:defRPr>
                </a:lvl5pPr>
                <a:lvl6pPr marL="2286000" algn="l" defTabSz="914400" rtl="0" eaLnBrk="1" latinLnBrk="0" hangingPunct="1">
                  <a:defRPr kumimoji="1" sz="28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  <a:cs typeface="+mn-cs"/>
                  </a:defRPr>
                </a:lvl6pPr>
                <a:lvl7pPr marL="2743200" algn="l" defTabSz="914400" rtl="0" eaLnBrk="1" latinLnBrk="0" hangingPunct="1">
                  <a:defRPr kumimoji="1" sz="28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  <a:cs typeface="+mn-cs"/>
                  </a:defRPr>
                </a:lvl7pPr>
                <a:lvl8pPr marL="3200400" algn="l" defTabSz="914400" rtl="0" eaLnBrk="1" latinLnBrk="0" hangingPunct="1">
                  <a:defRPr kumimoji="1" sz="28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  <a:cs typeface="+mn-cs"/>
                  </a:defRPr>
                </a:lvl8pPr>
                <a:lvl9pPr marL="3657600" algn="l" defTabSz="914400" rtl="0" eaLnBrk="1" latinLnBrk="0" hangingPunct="1">
                  <a:defRPr kumimoji="1" sz="28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11" name="Freeform 10"/>
              <p:cNvSpPr>
                <a:spLocks/>
              </p:cNvSpPr>
              <p:nvPr/>
            </p:nvSpPr>
            <p:spPr bwMode="auto">
              <a:xfrm>
                <a:off x="2835" y="1197"/>
                <a:ext cx="903" cy="1683"/>
              </a:xfrm>
              <a:custGeom>
                <a:avLst/>
                <a:gdLst>
                  <a:gd name="T0" fmla="*/ 869 w 903"/>
                  <a:gd name="T1" fmla="*/ 0 h 1683"/>
                  <a:gd name="T2" fmla="*/ 723 w 903"/>
                  <a:gd name="T3" fmla="*/ 11 h 1683"/>
                  <a:gd name="T4" fmla="*/ 542 w 903"/>
                  <a:gd name="T5" fmla="*/ 57 h 1683"/>
                  <a:gd name="T6" fmla="*/ 418 w 903"/>
                  <a:gd name="T7" fmla="*/ 113 h 1683"/>
                  <a:gd name="T8" fmla="*/ 316 w 903"/>
                  <a:gd name="T9" fmla="*/ 192 h 1683"/>
                  <a:gd name="T10" fmla="*/ 181 w 903"/>
                  <a:gd name="T11" fmla="*/ 316 h 1683"/>
                  <a:gd name="T12" fmla="*/ 113 w 903"/>
                  <a:gd name="T13" fmla="*/ 418 h 1683"/>
                  <a:gd name="T14" fmla="*/ 45 w 903"/>
                  <a:gd name="T15" fmla="*/ 554 h 1683"/>
                  <a:gd name="T16" fmla="*/ 0 w 903"/>
                  <a:gd name="T17" fmla="*/ 757 h 1683"/>
                  <a:gd name="T18" fmla="*/ 0 w 903"/>
                  <a:gd name="T19" fmla="*/ 926 h 1683"/>
                  <a:gd name="T20" fmla="*/ 22 w 903"/>
                  <a:gd name="T21" fmla="*/ 1051 h 1683"/>
                  <a:gd name="T22" fmla="*/ 56 w 903"/>
                  <a:gd name="T23" fmla="*/ 1163 h 1683"/>
                  <a:gd name="T24" fmla="*/ 124 w 903"/>
                  <a:gd name="T25" fmla="*/ 1299 h 1683"/>
                  <a:gd name="T26" fmla="*/ 226 w 903"/>
                  <a:gd name="T27" fmla="*/ 1412 h 1683"/>
                  <a:gd name="T28" fmla="*/ 327 w 903"/>
                  <a:gd name="T29" fmla="*/ 1491 h 1683"/>
                  <a:gd name="T30" fmla="*/ 440 w 903"/>
                  <a:gd name="T31" fmla="*/ 1570 h 1683"/>
                  <a:gd name="T32" fmla="*/ 531 w 903"/>
                  <a:gd name="T33" fmla="*/ 1615 h 1683"/>
                  <a:gd name="T34" fmla="*/ 644 w 903"/>
                  <a:gd name="T35" fmla="*/ 1660 h 1683"/>
                  <a:gd name="T36" fmla="*/ 711 w 903"/>
                  <a:gd name="T37" fmla="*/ 1660 h 1683"/>
                  <a:gd name="T38" fmla="*/ 836 w 903"/>
                  <a:gd name="T39" fmla="*/ 1683 h 1683"/>
                  <a:gd name="T40" fmla="*/ 903 w 903"/>
                  <a:gd name="T41" fmla="*/ 1683 h 1683"/>
                  <a:gd name="T42" fmla="*/ 869 w 903"/>
                  <a:gd name="T43" fmla="*/ 0 h 16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903" h="1683">
                    <a:moveTo>
                      <a:pt x="869" y="0"/>
                    </a:moveTo>
                    <a:lnTo>
                      <a:pt x="723" y="11"/>
                    </a:lnTo>
                    <a:lnTo>
                      <a:pt x="542" y="57"/>
                    </a:lnTo>
                    <a:lnTo>
                      <a:pt x="418" y="113"/>
                    </a:lnTo>
                    <a:lnTo>
                      <a:pt x="316" y="192"/>
                    </a:lnTo>
                    <a:lnTo>
                      <a:pt x="181" y="316"/>
                    </a:lnTo>
                    <a:lnTo>
                      <a:pt x="113" y="418"/>
                    </a:lnTo>
                    <a:lnTo>
                      <a:pt x="45" y="554"/>
                    </a:lnTo>
                    <a:lnTo>
                      <a:pt x="0" y="757"/>
                    </a:lnTo>
                    <a:lnTo>
                      <a:pt x="0" y="926"/>
                    </a:lnTo>
                    <a:lnTo>
                      <a:pt x="22" y="1051"/>
                    </a:lnTo>
                    <a:lnTo>
                      <a:pt x="56" y="1163"/>
                    </a:lnTo>
                    <a:lnTo>
                      <a:pt x="124" y="1299"/>
                    </a:lnTo>
                    <a:lnTo>
                      <a:pt x="226" y="1412"/>
                    </a:lnTo>
                    <a:lnTo>
                      <a:pt x="327" y="1491"/>
                    </a:lnTo>
                    <a:lnTo>
                      <a:pt x="440" y="1570"/>
                    </a:lnTo>
                    <a:lnTo>
                      <a:pt x="531" y="1615"/>
                    </a:lnTo>
                    <a:lnTo>
                      <a:pt x="644" y="1660"/>
                    </a:lnTo>
                    <a:lnTo>
                      <a:pt x="711" y="1660"/>
                    </a:lnTo>
                    <a:lnTo>
                      <a:pt x="836" y="1683"/>
                    </a:lnTo>
                    <a:lnTo>
                      <a:pt x="903" y="1683"/>
                    </a:lnTo>
                    <a:lnTo>
                      <a:pt x="869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defPPr>
                  <a:defRPr lang="ja-JP"/>
                </a:defPPr>
                <a:lvl1pPr algn="ctr" rtl="0" fontAlgn="base">
                  <a:spcBef>
                    <a:spcPct val="0"/>
                  </a:spcBef>
                  <a:spcAft>
                    <a:spcPct val="0"/>
                  </a:spcAft>
                  <a:defRPr kumimoji="1" sz="28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  <a:cs typeface="+mn-cs"/>
                  </a:defRPr>
                </a:lvl1pPr>
                <a:lvl2pPr marL="457200" algn="ctr" rtl="0" fontAlgn="base">
                  <a:spcBef>
                    <a:spcPct val="0"/>
                  </a:spcBef>
                  <a:spcAft>
                    <a:spcPct val="0"/>
                  </a:spcAft>
                  <a:defRPr kumimoji="1" sz="28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  <a:cs typeface="+mn-cs"/>
                  </a:defRPr>
                </a:lvl2pPr>
                <a:lvl3pPr marL="914400" algn="ctr" rtl="0" fontAlgn="base">
                  <a:spcBef>
                    <a:spcPct val="0"/>
                  </a:spcBef>
                  <a:spcAft>
                    <a:spcPct val="0"/>
                  </a:spcAft>
                  <a:defRPr kumimoji="1" sz="28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  <a:cs typeface="+mn-cs"/>
                  </a:defRPr>
                </a:lvl3pPr>
                <a:lvl4pPr marL="1371600" algn="ctr" rtl="0" fontAlgn="base">
                  <a:spcBef>
                    <a:spcPct val="0"/>
                  </a:spcBef>
                  <a:spcAft>
                    <a:spcPct val="0"/>
                  </a:spcAft>
                  <a:defRPr kumimoji="1" sz="28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  <a:cs typeface="+mn-cs"/>
                  </a:defRPr>
                </a:lvl4pPr>
                <a:lvl5pPr marL="1828800" algn="ctr" rtl="0" fontAlgn="base">
                  <a:spcBef>
                    <a:spcPct val="0"/>
                  </a:spcBef>
                  <a:spcAft>
                    <a:spcPct val="0"/>
                  </a:spcAft>
                  <a:defRPr kumimoji="1" sz="28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  <a:cs typeface="+mn-cs"/>
                  </a:defRPr>
                </a:lvl5pPr>
                <a:lvl6pPr marL="2286000" algn="l" defTabSz="914400" rtl="0" eaLnBrk="1" latinLnBrk="0" hangingPunct="1">
                  <a:defRPr kumimoji="1" sz="28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  <a:cs typeface="+mn-cs"/>
                  </a:defRPr>
                </a:lvl6pPr>
                <a:lvl7pPr marL="2743200" algn="l" defTabSz="914400" rtl="0" eaLnBrk="1" latinLnBrk="0" hangingPunct="1">
                  <a:defRPr kumimoji="1" sz="28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  <a:cs typeface="+mn-cs"/>
                  </a:defRPr>
                </a:lvl7pPr>
                <a:lvl8pPr marL="3200400" algn="l" defTabSz="914400" rtl="0" eaLnBrk="1" latinLnBrk="0" hangingPunct="1">
                  <a:defRPr kumimoji="1" sz="28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  <a:cs typeface="+mn-cs"/>
                  </a:defRPr>
                </a:lvl8pPr>
                <a:lvl9pPr marL="3657600" algn="l" defTabSz="914400" rtl="0" eaLnBrk="1" latinLnBrk="0" hangingPunct="1">
                  <a:defRPr kumimoji="1" sz="28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12" name="Line 52"/>
              <p:cNvSpPr>
                <a:spLocks noChangeShapeType="1"/>
              </p:cNvSpPr>
              <p:nvPr/>
            </p:nvSpPr>
            <p:spPr bwMode="auto">
              <a:xfrm>
                <a:off x="2832" y="2016"/>
                <a:ext cx="172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defPPr>
                  <a:defRPr lang="ja-JP"/>
                </a:defPPr>
                <a:lvl1pPr algn="ctr" rtl="0" fontAlgn="base">
                  <a:spcBef>
                    <a:spcPct val="0"/>
                  </a:spcBef>
                  <a:spcAft>
                    <a:spcPct val="0"/>
                  </a:spcAft>
                  <a:defRPr kumimoji="1" sz="28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  <a:cs typeface="+mn-cs"/>
                  </a:defRPr>
                </a:lvl1pPr>
                <a:lvl2pPr marL="457200" algn="ctr" rtl="0" fontAlgn="base">
                  <a:spcBef>
                    <a:spcPct val="0"/>
                  </a:spcBef>
                  <a:spcAft>
                    <a:spcPct val="0"/>
                  </a:spcAft>
                  <a:defRPr kumimoji="1" sz="28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  <a:cs typeface="+mn-cs"/>
                  </a:defRPr>
                </a:lvl2pPr>
                <a:lvl3pPr marL="914400" algn="ctr" rtl="0" fontAlgn="base">
                  <a:spcBef>
                    <a:spcPct val="0"/>
                  </a:spcBef>
                  <a:spcAft>
                    <a:spcPct val="0"/>
                  </a:spcAft>
                  <a:defRPr kumimoji="1" sz="28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  <a:cs typeface="+mn-cs"/>
                  </a:defRPr>
                </a:lvl3pPr>
                <a:lvl4pPr marL="1371600" algn="ctr" rtl="0" fontAlgn="base">
                  <a:spcBef>
                    <a:spcPct val="0"/>
                  </a:spcBef>
                  <a:spcAft>
                    <a:spcPct val="0"/>
                  </a:spcAft>
                  <a:defRPr kumimoji="1" sz="28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  <a:cs typeface="+mn-cs"/>
                  </a:defRPr>
                </a:lvl4pPr>
                <a:lvl5pPr marL="1828800" algn="ctr" rtl="0" fontAlgn="base">
                  <a:spcBef>
                    <a:spcPct val="0"/>
                  </a:spcBef>
                  <a:spcAft>
                    <a:spcPct val="0"/>
                  </a:spcAft>
                  <a:defRPr kumimoji="1" sz="28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  <a:cs typeface="+mn-cs"/>
                  </a:defRPr>
                </a:lvl5pPr>
                <a:lvl6pPr marL="2286000" algn="l" defTabSz="914400" rtl="0" eaLnBrk="1" latinLnBrk="0" hangingPunct="1">
                  <a:defRPr kumimoji="1" sz="28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  <a:cs typeface="+mn-cs"/>
                  </a:defRPr>
                </a:lvl6pPr>
                <a:lvl7pPr marL="2743200" algn="l" defTabSz="914400" rtl="0" eaLnBrk="1" latinLnBrk="0" hangingPunct="1">
                  <a:defRPr kumimoji="1" sz="28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  <a:cs typeface="+mn-cs"/>
                  </a:defRPr>
                </a:lvl7pPr>
                <a:lvl8pPr marL="3200400" algn="l" defTabSz="914400" rtl="0" eaLnBrk="1" latinLnBrk="0" hangingPunct="1">
                  <a:defRPr kumimoji="1" sz="28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  <a:cs typeface="+mn-cs"/>
                  </a:defRPr>
                </a:lvl8pPr>
                <a:lvl9pPr marL="3657600" algn="l" defTabSz="914400" rtl="0" eaLnBrk="1" latinLnBrk="0" hangingPunct="1">
                  <a:defRPr kumimoji="1" sz="28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13" name="Line 53"/>
              <p:cNvSpPr>
                <a:spLocks noChangeShapeType="1"/>
              </p:cNvSpPr>
              <p:nvPr/>
            </p:nvSpPr>
            <p:spPr bwMode="auto">
              <a:xfrm flipH="1">
                <a:off x="3120" y="1392"/>
                <a:ext cx="1152" cy="12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defPPr>
                  <a:defRPr lang="ja-JP"/>
                </a:defPPr>
                <a:lvl1pPr algn="ctr" rtl="0" fontAlgn="base">
                  <a:spcBef>
                    <a:spcPct val="0"/>
                  </a:spcBef>
                  <a:spcAft>
                    <a:spcPct val="0"/>
                  </a:spcAft>
                  <a:defRPr kumimoji="1" sz="28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  <a:cs typeface="+mn-cs"/>
                  </a:defRPr>
                </a:lvl1pPr>
                <a:lvl2pPr marL="457200" algn="ctr" rtl="0" fontAlgn="base">
                  <a:spcBef>
                    <a:spcPct val="0"/>
                  </a:spcBef>
                  <a:spcAft>
                    <a:spcPct val="0"/>
                  </a:spcAft>
                  <a:defRPr kumimoji="1" sz="28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  <a:cs typeface="+mn-cs"/>
                  </a:defRPr>
                </a:lvl2pPr>
                <a:lvl3pPr marL="914400" algn="ctr" rtl="0" fontAlgn="base">
                  <a:spcBef>
                    <a:spcPct val="0"/>
                  </a:spcBef>
                  <a:spcAft>
                    <a:spcPct val="0"/>
                  </a:spcAft>
                  <a:defRPr kumimoji="1" sz="28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  <a:cs typeface="+mn-cs"/>
                  </a:defRPr>
                </a:lvl3pPr>
                <a:lvl4pPr marL="1371600" algn="ctr" rtl="0" fontAlgn="base">
                  <a:spcBef>
                    <a:spcPct val="0"/>
                  </a:spcBef>
                  <a:spcAft>
                    <a:spcPct val="0"/>
                  </a:spcAft>
                  <a:defRPr kumimoji="1" sz="28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  <a:cs typeface="+mn-cs"/>
                  </a:defRPr>
                </a:lvl4pPr>
                <a:lvl5pPr marL="1828800" algn="ctr" rtl="0" fontAlgn="base">
                  <a:spcBef>
                    <a:spcPct val="0"/>
                  </a:spcBef>
                  <a:spcAft>
                    <a:spcPct val="0"/>
                  </a:spcAft>
                  <a:defRPr kumimoji="1" sz="28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  <a:cs typeface="+mn-cs"/>
                  </a:defRPr>
                </a:lvl5pPr>
                <a:lvl6pPr marL="2286000" algn="l" defTabSz="914400" rtl="0" eaLnBrk="1" latinLnBrk="0" hangingPunct="1">
                  <a:defRPr kumimoji="1" sz="28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  <a:cs typeface="+mn-cs"/>
                  </a:defRPr>
                </a:lvl6pPr>
                <a:lvl7pPr marL="2743200" algn="l" defTabSz="914400" rtl="0" eaLnBrk="1" latinLnBrk="0" hangingPunct="1">
                  <a:defRPr kumimoji="1" sz="28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  <a:cs typeface="+mn-cs"/>
                  </a:defRPr>
                </a:lvl7pPr>
                <a:lvl8pPr marL="3200400" algn="l" defTabSz="914400" rtl="0" eaLnBrk="1" latinLnBrk="0" hangingPunct="1">
                  <a:defRPr kumimoji="1" sz="28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  <a:cs typeface="+mn-cs"/>
                  </a:defRPr>
                </a:lvl8pPr>
                <a:lvl9pPr marL="3657600" algn="l" defTabSz="914400" rtl="0" eaLnBrk="1" latinLnBrk="0" hangingPunct="1">
                  <a:defRPr kumimoji="1" sz="28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14" name="Line 54"/>
              <p:cNvSpPr>
                <a:spLocks noChangeShapeType="1"/>
              </p:cNvSpPr>
              <p:nvPr/>
            </p:nvSpPr>
            <p:spPr bwMode="auto">
              <a:xfrm>
                <a:off x="3072" y="1440"/>
                <a:ext cx="1248" cy="12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defPPr>
                  <a:defRPr lang="ja-JP"/>
                </a:defPPr>
                <a:lvl1pPr algn="ctr" rtl="0" fontAlgn="base">
                  <a:spcBef>
                    <a:spcPct val="0"/>
                  </a:spcBef>
                  <a:spcAft>
                    <a:spcPct val="0"/>
                  </a:spcAft>
                  <a:defRPr kumimoji="1" sz="28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  <a:cs typeface="+mn-cs"/>
                  </a:defRPr>
                </a:lvl1pPr>
                <a:lvl2pPr marL="457200" algn="ctr" rtl="0" fontAlgn="base">
                  <a:spcBef>
                    <a:spcPct val="0"/>
                  </a:spcBef>
                  <a:spcAft>
                    <a:spcPct val="0"/>
                  </a:spcAft>
                  <a:defRPr kumimoji="1" sz="28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  <a:cs typeface="+mn-cs"/>
                  </a:defRPr>
                </a:lvl2pPr>
                <a:lvl3pPr marL="914400" algn="ctr" rtl="0" fontAlgn="base">
                  <a:spcBef>
                    <a:spcPct val="0"/>
                  </a:spcBef>
                  <a:spcAft>
                    <a:spcPct val="0"/>
                  </a:spcAft>
                  <a:defRPr kumimoji="1" sz="28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  <a:cs typeface="+mn-cs"/>
                  </a:defRPr>
                </a:lvl3pPr>
                <a:lvl4pPr marL="1371600" algn="ctr" rtl="0" fontAlgn="base">
                  <a:spcBef>
                    <a:spcPct val="0"/>
                  </a:spcBef>
                  <a:spcAft>
                    <a:spcPct val="0"/>
                  </a:spcAft>
                  <a:defRPr kumimoji="1" sz="28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  <a:cs typeface="+mn-cs"/>
                  </a:defRPr>
                </a:lvl4pPr>
                <a:lvl5pPr marL="1828800" algn="ctr" rtl="0" fontAlgn="base">
                  <a:spcBef>
                    <a:spcPct val="0"/>
                  </a:spcBef>
                  <a:spcAft>
                    <a:spcPct val="0"/>
                  </a:spcAft>
                  <a:defRPr kumimoji="1" sz="28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  <a:cs typeface="+mn-cs"/>
                  </a:defRPr>
                </a:lvl5pPr>
                <a:lvl6pPr marL="2286000" algn="l" defTabSz="914400" rtl="0" eaLnBrk="1" latinLnBrk="0" hangingPunct="1">
                  <a:defRPr kumimoji="1" sz="28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  <a:cs typeface="+mn-cs"/>
                  </a:defRPr>
                </a:lvl6pPr>
                <a:lvl7pPr marL="2743200" algn="l" defTabSz="914400" rtl="0" eaLnBrk="1" latinLnBrk="0" hangingPunct="1">
                  <a:defRPr kumimoji="1" sz="28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  <a:cs typeface="+mn-cs"/>
                  </a:defRPr>
                </a:lvl7pPr>
                <a:lvl8pPr marL="3200400" algn="l" defTabSz="914400" rtl="0" eaLnBrk="1" latinLnBrk="0" hangingPunct="1">
                  <a:defRPr kumimoji="1" sz="28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  <a:cs typeface="+mn-cs"/>
                  </a:defRPr>
                </a:lvl8pPr>
                <a:lvl9pPr marL="3657600" algn="l" defTabSz="914400" rtl="0" eaLnBrk="1" latinLnBrk="0" hangingPunct="1">
                  <a:defRPr kumimoji="1" sz="28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15" name="Oval 14"/>
              <p:cNvSpPr>
                <a:spLocks noChangeArrowheads="1"/>
              </p:cNvSpPr>
              <p:nvPr/>
            </p:nvSpPr>
            <p:spPr bwMode="auto">
              <a:xfrm>
                <a:off x="3504" y="1824"/>
                <a:ext cx="384" cy="384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defPPr>
                  <a:defRPr lang="ja-JP"/>
                </a:defPPr>
                <a:lvl1pPr algn="ctr" rtl="0" fontAlgn="base">
                  <a:spcBef>
                    <a:spcPct val="0"/>
                  </a:spcBef>
                  <a:spcAft>
                    <a:spcPct val="0"/>
                  </a:spcAft>
                  <a:defRPr kumimoji="1" sz="28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  <a:cs typeface="+mn-cs"/>
                  </a:defRPr>
                </a:lvl1pPr>
                <a:lvl2pPr marL="457200" algn="ctr" rtl="0" fontAlgn="base">
                  <a:spcBef>
                    <a:spcPct val="0"/>
                  </a:spcBef>
                  <a:spcAft>
                    <a:spcPct val="0"/>
                  </a:spcAft>
                  <a:defRPr kumimoji="1" sz="28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  <a:cs typeface="+mn-cs"/>
                  </a:defRPr>
                </a:lvl2pPr>
                <a:lvl3pPr marL="914400" algn="ctr" rtl="0" fontAlgn="base">
                  <a:spcBef>
                    <a:spcPct val="0"/>
                  </a:spcBef>
                  <a:spcAft>
                    <a:spcPct val="0"/>
                  </a:spcAft>
                  <a:defRPr kumimoji="1" sz="28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  <a:cs typeface="+mn-cs"/>
                  </a:defRPr>
                </a:lvl3pPr>
                <a:lvl4pPr marL="1371600" algn="ctr" rtl="0" fontAlgn="base">
                  <a:spcBef>
                    <a:spcPct val="0"/>
                  </a:spcBef>
                  <a:spcAft>
                    <a:spcPct val="0"/>
                  </a:spcAft>
                  <a:defRPr kumimoji="1" sz="28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  <a:cs typeface="+mn-cs"/>
                  </a:defRPr>
                </a:lvl4pPr>
                <a:lvl5pPr marL="1828800" algn="ctr" rtl="0" fontAlgn="base">
                  <a:spcBef>
                    <a:spcPct val="0"/>
                  </a:spcBef>
                  <a:spcAft>
                    <a:spcPct val="0"/>
                  </a:spcAft>
                  <a:defRPr kumimoji="1" sz="28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  <a:cs typeface="+mn-cs"/>
                  </a:defRPr>
                </a:lvl5pPr>
                <a:lvl6pPr marL="2286000" algn="l" defTabSz="914400" rtl="0" eaLnBrk="1" latinLnBrk="0" hangingPunct="1">
                  <a:defRPr kumimoji="1" sz="28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  <a:cs typeface="+mn-cs"/>
                  </a:defRPr>
                </a:lvl6pPr>
                <a:lvl7pPr marL="2743200" algn="l" defTabSz="914400" rtl="0" eaLnBrk="1" latinLnBrk="0" hangingPunct="1">
                  <a:defRPr kumimoji="1" sz="28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  <a:cs typeface="+mn-cs"/>
                  </a:defRPr>
                </a:lvl7pPr>
                <a:lvl8pPr marL="3200400" algn="l" defTabSz="914400" rtl="0" eaLnBrk="1" latinLnBrk="0" hangingPunct="1">
                  <a:defRPr kumimoji="1" sz="28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  <a:cs typeface="+mn-cs"/>
                  </a:defRPr>
                </a:lvl8pPr>
                <a:lvl9pPr marL="3657600" algn="l" defTabSz="914400" rtl="0" eaLnBrk="1" latinLnBrk="0" hangingPunct="1">
                  <a:defRPr kumimoji="1" sz="28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16" name="Text Box 55"/>
              <p:cNvSpPr txBox="1">
                <a:spLocks noChangeArrowheads="1"/>
              </p:cNvSpPr>
              <p:nvPr/>
            </p:nvSpPr>
            <p:spPr bwMode="auto">
              <a:xfrm>
                <a:off x="3792" y="1344"/>
                <a:ext cx="228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 type="none" w="lg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defPPr>
                  <a:defRPr lang="ja-JP"/>
                </a:defPPr>
                <a:lvl1pPr algn="ctr" rtl="0" fontAlgn="base">
                  <a:spcBef>
                    <a:spcPct val="0"/>
                  </a:spcBef>
                  <a:spcAft>
                    <a:spcPct val="0"/>
                  </a:spcAft>
                  <a:defRPr kumimoji="1" sz="28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  <a:cs typeface="+mn-cs"/>
                  </a:defRPr>
                </a:lvl1pPr>
                <a:lvl2pPr marL="457200" algn="ctr" rtl="0" fontAlgn="base">
                  <a:spcBef>
                    <a:spcPct val="0"/>
                  </a:spcBef>
                  <a:spcAft>
                    <a:spcPct val="0"/>
                  </a:spcAft>
                  <a:defRPr kumimoji="1" sz="28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  <a:cs typeface="+mn-cs"/>
                  </a:defRPr>
                </a:lvl2pPr>
                <a:lvl3pPr marL="914400" algn="ctr" rtl="0" fontAlgn="base">
                  <a:spcBef>
                    <a:spcPct val="0"/>
                  </a:spcBef>
                  <a:spcAft>
                    <a:spcPct val="0"/>
                  </a:spcAft>
                  <a:defRPr kumimoji="1" sz="28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  <a:cs typeface="+mn-cs"/>
                  </a:defRPr>
                </a:lvl3pPr>
                <a:lvl4pPr marL="1371600" algn="ctr" rtl="0" fontAlgn="base">
                  <a:spcBef>
                    <a:spcPct val="0"/>
                  </a:spcBef>
                  <a:spcAft>
                    <a:spcPct val="0"/>
                  </a:spcAft>
                  <a:defRPr kumimoji="1" sz="28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  <a:cs typeface="+mn-cs"/>
                  </a:defRPr>
                </a:lvl4pPr>
                <a:lvl5pPr marL="1828800" algn="ctr" rtl="0" fontAlgn="base">
                  <a:spcBef>
                    <a:spcPct val="0"/>
                  </a:spcBef>
                  <a:spcAft>
                    <a:spcPct val="0"/>
                  </a:spcAft>
                  <a:defRPr kumimoji="1" sz="28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  <a:cs typeface="+mn-cs"/>
                  </a:defRPr>
                </a:lvl5pPr>
                <a:lvl6pPr marL="2286000" algn="l" defTabSz="914400" rtl="0" eaLnBrk="1" latinLnBrk="0" hangingPunct="1">
                  <a:defRPr kumimoji="1" sz="28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  <a:cs typeface="+mn-cs"/>
                  </a:defRPr>
                </a:lvl6pPr>
                <a:lvl7pPr marL="2743200" algn="l" defTabSz="914400" rtl="0" eaLnBrk="1" latinLnBrk="0" hangingPunct="1">
                  <a:defRPr kumimoji="1" sz="28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  <a:cs typeface="+mn-cs"/>
                  </a:defRPr>
                </a:lvl7pPr>
                <a:lvl8pPr marL="3200400" algn="l" defTabSz="914400" rtl="0" eaLnBrk="1" latinLnBrk="0" hangingPunct="1">
                  <a:defRPr kumimoji="1" sz="28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  <a:cs typeface="+mn-cs"/>
                  </a:defRPr>
                </a:lvl8pPr>
                <a:lvl9pPr marL="3657600" algn="l" defTabSz="914400" rtl="0" eaLnBrk="1" latinLnBrk="0" hangingPunct="1">
                  <a:defRPr kumimoji="1" sz="28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  <a:cs typeface="+mn-cs"/>
                  </a:defRPr>
                </a:lvl9pPr>
              </a:lstStyle>
              <a:p>
                <a:r>
                  <a:rPr lang="en-US" altLang="ja-JP"/>
                  <a:t>2</a:t>
                </a:r>
              </a:p>
            </p:txBody>
          </p:sp>
          <p:sp>
            <p:nvSpPr>
              <p:cNvPr id="17" name="Text Box 56"/>
              <p:cNvSpPr txBox="1">
                <a:spLocks noChangeArrowheads="1"/>
              </p:cNvSpPr>
              <p:nvPr/>
            </p:nvSpPr>
            <p:spPr bwMode="auto">
              <a:xfrm>
                <a:off x="4128" y="1632"/>
                <a:ext cx="228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 type="none" w="lg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defPPr>
                  <a:defRPr lang="ja-JP"/>
                </a:defPPr>
                <a:lvl1pPr algn="ctr" rtl="0" fontAlgn="base">
                  <a:spcBef>
                    <a:spcPct val="0"/>
                  </a:spcBef>
                  <a:spcAft>
                    <a:spcPct val="0"/>
                  </a:spcAft>
                  <a:defRPr kumimoji="1" sz="28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  <a:cs typeface="+mn-cs"/>
                  </a:defRPr>
                </a:lvl1pPr>
                <a:lvl2pPr marL="457200" algn="ctr" rtl="0" fontAlgn="base">
                  <a:spcBef>
                    <a:spcPct val="0"/>
                  </a:spcBef>
                  <a:spcAft>
                    <a:spcPct val="0"/>
                  </a:spcAft>
                  <a:defRPr kumimoji="1" sz="28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  <a:cs typeface="+mn-cs"/>
                  </a:defRPr>
                </a:lvl2pPr>
                <a:lvl3pPr marL="914400" algn="ctr" rtl="0" fontAlgn="base">
                  <a:spcBef>
                    <a:spcPct val="0"/>
                  </a:spcBef>
                  <a:spcAft>
                    <a:spcPct val="0"/>
                  </a:spcAft>
                  <a:defRPr kumimoji="1" sz="28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  <a:cs typeface="+mn-cs"/>
                  </a:defRPr>
                </a:lvl3pPr>
                <a:lvl4pPr marL="1371600" algn="ctr" rtl="0" fontAlgn="base">
                  <a:spcBef>
                    <a:spcPct val="0"/>
                  </a:spcBef>
                  <a:spcAft>
                    <a:spcPct val="0"/>
                  </a:spcAft>
                  <a:defRPr kumimoji="1" sz="28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  <a:cs typeface="+mn-cs"/>
                  </a:defRPr>
                </a:lvl4pPr>
                <a:lvl5pPr marL="1828800" algn="ctr" rtl="0" fontAlgn="base">
                  <a:spcBef>
                    <a:spcPct val="0"/>
                  </a:spcBef>
                  <a:spcAft>
                    <a:spcPct val="0"/>
                  </a:spcAft>
                  <a:defRPr kumimoji="1" sz="28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  <a:cs typeface="+mn-cs"/>
                  </a:defRPr>
                </a:lvl5pPr>
                <a:lvl6pPr marL="2286000" algn="l" defTabSz="914400" rtl="0" eaLnBrk="1" latinLnBrk="0" hangingPunct="1">
                  <a:defRPr kumimoji="1" sz="28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  <a:cs typeface="+mn-cs"/>
                  </a:defRPr>
                </a:lvl6pPr>
                <a:lvl7pPr marL="2743200" algn="l" defTabSz="914400" rtl="0" eaLnBrk="1" latinLnBrk="0" hangingPunct="1">
                  <a:defRPr kumimoji="1" sz="28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  <a:cs typeface="+mn-cs"/>
                  </a:defRPr>
                </a:lvl7pPr>
                <a:lvl8pPr marL="3200400" algn="l" defTabSz="914400" rtl="0" eaLnBrk="1" latinLnBrk="0" hangingPunct="1">
                  <a:defRPr kumimoji="1" sz="28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  <a:cs typeface="+mn-cs"/>
                  </a:defRPr>
                </a:lvl8pPr>
                <a:lvl9pPr marL="3657600" algn="l" defTabSz="914400" rtl="0" eaLnBrk="1" latinLnBrk="0" hangingPunct="1">
                  <a:defRPr kumimoji="1" sz="28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  <a:cs typeface="+mn-cs"/>
                  </a:defRPr>
                </a:lvl9pPr>
              </a:lstStyle>
              <a:p>
                <a:r>
                  <a:rPr lang="en-US" altLang="ja-JP"/>
                  <a:t>4</a:t>
                </a:r>
              </a:p>
            </p:txBody>
          </p:sp>
          <p:sp>
            <p:nvSpPr>
              <p:cNvPr id="18" name="Text Box 57"/>
              <p:cNvSpPr txBox="1">
                <a:spLocks noChangeArrowheads="1"/>
              </p:cNvSpPr>
              <p:nvPr/>
            </p:nvSpPr>
            <p:spPr bwMode="auto">
              <a:xfrm>
                <a:off x="4128" y="2112"/>
                <a:ext cx="228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 type="none" w="lg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defPPr>
                  <a:defRPr lang="ja-JP"/>
                </a:defPPr>
                <a:lvl1pPr algn="ctr" rtl="0" fontAlgn="base">
                  <a:spcBef>
                    <a:spcPct val="0"/>
                  </a:spcBef>
                  <a:spcAft>
                    <a:spcPct val="0"/>
                  </a:spcAft>
                  <a:defRPr kumimoji="1" sz="28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  <a:cs typeface="+mn-cs"/>
                  </a:defRPr>
                </a:lvl1pPr>
                <a:lvl2pPr marL="457200" algn="ctr" rtl="0" fontAlgn="base">
                  <a:spcBef>
                    <a:spcPct val="0"/>
                  </a:spcBef>
                  <a:spcAft>
                    <a:spcPct val="0"/>
                  </a:spcAft>
                  <a:defRPr kumimoji="1" sz="28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  <a:cs typeface="+mn-cs"/>
                  </a:defRPr>
                </a:lvl2pPr>
                <a:lvl3pPr marL="914400" algn="ctr" rtl="0" fontAlgn="base">
                  <a:spcBef>
                    <a:spcPct val="0"/>
                  </a:spcBef>
                  <a:spcAft>
                    <a:spcPct val="0"/>
                  </a:spcAft>
                  <a:defRPr kumimoji="1" sz="28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  <a:cs typeface="+mn-cs"/>
                  </a:defRPr>
                </a:lvl3pPr>
                <a:lvl4pPr marL="1371600" algn="ctr" rtl="0" fontAlgn="base">
                  <a:spcBef>
                    <a:spcPct val="0"/>
                  </a:spcBef>
                  <a:spcAft>
                    <a:spcPct val="0"/>
                  </a:spcAft>
                  <a:defRPr kumimoji="1" sz="28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  <a:cs typeface="+mn-cs"/>
                  </a:defRPr>
                </a:lvl4pPr>
                <a:lvl5pPr marL="1828800" algn="ctr" rtl="0" fontAlgn="base">
                  <a:spcBef>
                    <a:spcPct val="0"/>
                  </a:spcBef>
                  <a:spcAft>
                    <a:spcPct val="0"/>
                  </a:spcAft>
                  <a:defRPr kumimoji="1" sz="28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  <a:cs typeface="+mn-cs"/>
                  </a:defRPr>
                </a:lvl5pPr>
                <a:lvl6pPr marL="2286000" algn="l" defTabSz="914400" rtl="0" eaLnBrk="1" latinLnBrk="0" hangingPunct="1">
                  <a:defRPr kumimoji="1" sz="28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  <a:cs typeface="+mn-cs"/>
                  </a:defRPr>
                </a:lvl6pPr>
                <a:lvl7pPr marL="2743200" algn="l" defTabSz="914400" rtl="0" eaLnBrk="1" latinLnBrk="0" hangingPunct="1">
                  <a:defRPr kumimoji="1" sz="28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  <a:cs typeface="+mn-cs"/>
                  </a:defRPr>
                </a:lvl7pPr>
                <a:lvl8pPr marL="3200400" algn="l" defTabSz="914400" rtl="0" eaLnBrk="1" latinLnBrk="0" hangingPunct="1">
                  <a:defRPr kumimoji="1" sz="28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  <a:cs typeface="+mn-cs"/>
                  </a:defRPr>
                </a:lvl8pPr>
                <a:lvl9pPr marL="3657600" algn="l" defTabSz="914400" rtl="0" eaLnBrk="1" latinLnBrk="0" hangingPunct="1">
                  <a:defRPr kumimoji="1" sz="28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  <a:cs typeface="+mn-cs"/>
                  </a:defRPr>
                </a:lvl9pPr>
              </a:lstStyle>
              <a:p>
                <a:r>
                  <a:rPr lang="en-US" altLang="ja-JP"/>
                  <a:t>1</a:t>
                </a:r>
              </a:p>
            </p:txBody>
          </p:sp>
          <p:sp>
            <p:nvSpPr>
              <p:cNvPr id="19" name="Text Box 58"/>
              <p:cNvSpPr txBox="1">
                <a:spLocks noChangeArrowheads="1"/>
              </p:cNvSpPr>
              <p:nvPr/>
            </p:nvSpPr>
            <p:spPr bwMode="auto">
              <a:xfrm>
                <a:off x="3792" y="2448"/>
                <a:ext cx="228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 type="none" w="lg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defPPr>
                  <a:defRPr lang="ja-JP"/>
                </a:defPPr>
                <a:lvl1pPr algn="ctr" rtl="0" fontAlgn="base">
                  <a:spcBef>
                    <a:spcPct val="0"/>
                  </a:spcBef>
                  <a:spcAft>
                    <a:spcPct val="0"/>
                  </a:spcAft>
                  <a:defRPr kumimoji="1" sz="28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  <a:cs typeface="+mn-cs"/>
                  </a:defRPr>
                </a:lvl1pPr>
                <a:lvl2pPr marL="457200" algn="ctr" rtl="0" fontAlgn="base">
                  <a:spcBef>
                    <a:spcPct val="0"/>
                  </a:spcBef>
                  <a:spcAft>
                    <a:spcPct val="0"/>
                  </a:spcAft>
                  <a:defRPr kumimoji="1" sz="28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  <a:cs typeface="+mn-cs"/>
                  </a:defRPr>
                </a:lvl2pPr>
                <a:lvl3pPr marL="914400" algn="ctr" rtl="0" fontAlgn="base">
                  <a:spcBef>
                    <a:spcPct val="0"/>
                  </a:spcBef>
                  <a:spcAft>
                    <a:spcPct val="0"/>
                  </a:spcAft>
                  <a:defRPr kumimoji="1" sz="28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  <a:cs typeface="+mn-cs"/>
                  </a:defRPr>
                </a:lvl3pPr>
                <a:lvl4pPr marL="1371600" algn="ctr" rtl="0" fontAlgn="base">
                  <a:spcBef>
                    <a:spcPct val="0"/>
                  </a:spcBef>
                  <a:spcAft>
                    <a:spcPct val="0"/>
                  </a:spcAft>
                  <a:defRPr kumimoji="1" sz="28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  <a:cs typeface="+mn-cs"/>
                  </a:defRPr>
                </a:lvl4pPr>
                <a:lvl5pPr marL="1828800" algn="ctr" rtl="0" fontAlgn="base">
                  <a:spcBef>
                    <a:spcPct val="0"/>
                  </a:spcBef>
                  <a:spcAft>
                    <a:spcPct val="0"/>
                  </a:spcAft>
                  <a:defRPr kumimoji="1" sz="28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  <a:cs typeface="+mn-cs"/>
                  </a:defRPr>
                </a:lvl5pPr>
                <a:lvl6pPr marL="2286000" algn="l" defTabSz="914400" rtl="0" eaLnBrk="1" latinLnBrk="0" hangingPunct="1">
                  <a:defRPr kumimoji="1" sz="28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  <a:cs typeface="+mn-cs"/>
                  </a:defRPr>
                </a:lvl6pPr>
                <a:lvl7pPr marL="2743200" algn="l" defTabSz="914400" rtl="0" eaLnBrk="1" latinLnBrk="0" hangingPunct="1">
                  <a:defRPr kumimoji="1" sz="28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  <a:cs typeface="+mn-cs"/>
                  </a:defRPr>
                </a:lvl7pPr>
                <a:lvl8pPr marL="3200400" algn="l" defTabSz="914400" rtl="0" eaLnBrk="1" latinLnBrk="0" hangingPunct="1">
                  <a:defRPr kumimoji="1" sz="28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  <a:cs typeface="+mn-cs"/>
                  </a:defRPr>
                </a:lvl8pPr>
                <a:lvl9pPr marL="3657600" algn="l" defTabSz="914400" rtl="0" eaLnBrk="1" latinLnBrk="0" hangingPunct="1">
                  <a:defRPr kumimoji="1" sz="28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  <a:cs typeface="+mn-cs"/>
                  </a:defRPr>
                </a:lvl9pPr>
              </a:lstStyle>
              <a:p>
                <a:r>
                  <a:rPr lang="en-US" altLang="ja-JP"/>
                  <a:t>7</a:t>
                </a:r>
              </a:p>
            </p:txBody>
          </p:sp>
          <p:sp>
            <p:nvSpPr>
              <p:cNvPr id="20" name="Text Box 59"/>
              <p:cNvSpPr txBox="1">
                <a:spLocks noChangeArrowheads="1"/>
              </p:cNvSpPr>
              <p:nvPr/>
            </p:nvSpPr>
            <p:spPr bwMode="auto">
              <a:xfrm>
                <a:off x="3984" y="960"/>
                <a:ext cx="212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 type="none" w="lg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defPPr>
                  <a:defRPr lang="ja-JP"/>
                </a:defPPr>
                <a:lvl1pPr algn="ctr" rtl="0" fontAlgn="base">
                  <a:spcBef>
                    <a:spcPct val="0"/>
                  </a:spcBef>
                  <a:spcAft>
                    <a:spcPct val="0"/>
                  </a:spcAft>
                  <a:defRPr kumimoji="1" sz="28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  <a:cs typeface="+mn-cs"/>
                  </a:defRPr>
                </a:lvl1pPr>
                <a:lvl2pPr marL="457200" algn="ctr" rtl="0" fontAlgn="base">
                  <a:spcBef>
                    <a:spcPct val="0"/>
                  </a:spcBef>
                  <a:spcAft>
                    <a:spcPct val="0"/>
                  </a:spcAft>
                  <a:defRPr kumimoji="1" sz="28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  <a:cs typeface="+mn-cs"/>
                  </a:defRPr>
                </a:lvl2pPr>
                <a:lvl3pPr marL="914400" algn="ctr" rtl="0" fontAlgn="base">
                  <a:spcBef>
                    <a:spcPct val="0"/>
                  </a:spcBef>
                  <a:spcAft>
                    <a:spcPct val="0"/>
                  </a:spcAft>
                  <a:defRPr kumimoji="1" sz="28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  <a:cs typeface="+mn-cs"/>
                  </a:defRPr>
                </a:lvl3pPr>
                <a:lvl4pPr marL="1371600" algn="ctr" rtl="0" fontAlgn="base">
                  <a:spcBef>
                    <a:spcPct val="0"/>
                  </a:spcBef>
                  <a:spcAft>
                    <a:spcPct val="0"/>
                  </a:spcAft>
                  <a:defRPr kumimoji="1" sz="28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  <a:cs typeface="+mn-cs"/>
                  </a:defRPr>
                </a:lvl4pPr>
                <a:lvl5pPr marL="1828800" algn="ctr" rtl="0" fontAlgn="base">
                  <a:spcBef>
                    <a:spcPct val="0"/>
                  </a:spcBef>
                  <a:spcAft>
                    <a:spcPct val="0"/>
                  </a:spcAft>
                  <a:defRPr kumimoji="1" sz="28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  <a:cs typeface="+mn-cs"/>
                  </a:defRPr>
                </a:lvl5pPr>
                <a:lvl6pPr marL="2286000" algn="l" defTabSz="914400" rtl="0" eaLnBrk="1" latinLnBrk="0" hangingPunct="1">
                  <a:defRPr kumimoji="1" sz="28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  <a:cs typeface="+mn-cs"/>
                  </a:defRPr>
                </a:lvl6pPr>
                <a:lvl7pPr marL="2743200" algn="l" defTabSz="914400" rtl="0" eaLnBrk="1" latinLnBrk="0" hangingPunct="1">
                  <a:defRPr kumimoji="1" sz="28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  <a:cs typeface="+mn-cs"/>
                  </a:defRPr>
                </a:lvl7pPr>
                <a:lvl8pPr marL="3200400" algn="l" defTabSz="914400" rtl="0" eaLnBrk="1" latinLnBrk="0" hangingPunct="1">
                  <a:defRPr kumimoji="1" sz="28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  <a:cs typeface="+mn-cs"/>
                  </a:defRPr>
                </a:lvl8pPr>
                <a:lvl9pPr marL="3657600" algn="l" defTabSz="914400" rtl="0" eaLnBrk="1" latinLnBrk="0" hangingPunct="1">
                  <a:defRPr kumimoji="1" sz="28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  <a:cs typeface="+mn-cs"/>
                  </a:defRPr>
                </a:lvl9pPr>
              </a:lstStyle>
              <a:p>
                <a:r>
                  <a:rPr lang="en-US" altLang="ja-JP" sz="2400"/>
                  <a:t>0</a:t>
                </a:r>
              </a:p>
            </p:txBody>
          </p:sp>
          <p:sp>
            <p:nvSpPr>
              <p:cNvPr id="21" name="Text Box 60"/>
              <p:cNvSpPr txBox="1">
                <a:spLocks noChangeArrowheads="1"/>
              </p:cNvSpPr>
              <p:nvPr/>
            </p:nvSpPr>
            <p:spPr bwMode="auto">
              <a:xfrm>
                <a:off x="4512" y="1488"/>
                <a:ext cx="212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 type="none" w="lg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defPPr>
                  <a:defRPr lang="ja-JP"/>
                </a:defPPr>
                <a:lvl1pPr algn="ctr" rtl="0" fontAlgn="base">
                  <a:spcBef>
                    <a:spcPct val="0"/>
                  </a:spcBef>
                  <a:spcAft>
                    <a:spcPct val="0"/>
                  </a:spcAft>
                  <a:defRPr kumimoji="1" sz="28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  <a:cs typeface="+mn-cs"/>
                  </a:defRPr>
                </a:lvl1pPr>
                <a:lvl2pPr marL="457200" algn="ctr" rtl="0" fontAlgn="base">
                  <a:spcBef>
                    <a:spcPct val="0"/>
                  </a:spcBef>
                  <a:spcAft>
                    <a:spcPct val="0"/>
                  </a:spcAft>
                  <a:defRPr kumimoji="1" sz="28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  <a:cs typeface="+mn-cs"/>
                  </a:defRPr>
                </a:lvl2pPr>
                <a:lvl3pPr marL="914400" algn="ctr" rtl="0" fontAlgn="base">
                  <a:spcBef>
                    <a:spcPct val="0"/>
                  </a:spcBef>
                  <a:spcAft>
                    <a:spcPct val="0"/>
                  </a:spcAft>
                  <a:defRPr kumimoji="1" sz="28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  <a:cs typeface="+mn-cs"/>
                  </a:defRPr>
                </a:lvl3pPr>
                <a:lvl4pPr marL="1371600" algn="ctr" rtl="0" fontAlgn="base">
                  <a:spcBef>
                    <a:spcPct val="0"/>
                  </a:spcBef>
                  <a:spcAft>
                    <a:spcPct val="0"/>
                  </a:spcAft>
                  <a:defRPr kumimoji="1" sz="28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  <a:cs typeface="+mn-cs"/>
                  </a:defRPr>
                </a:lvl4pPr>
                <a:lvl5pPr marL="1828800" algn="ctr" rtl="0" fontAlgn="base">
                  <a:spcBef>
                    <a:spcPct val="0"/>
                  </a:spcBef>
                  <a:spcAft>
                    <a:spcPct val="0"/>
                  </a:spcAft>
                  <a:defRPr kumimoji="1" sz="28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  <a:cs typeface="+mn-cs"/>
                  </a:defRPr>
                </a:lvl5pPr>
                <a:lvl6pPr marL="2286000" algn="l" defTabSz="914400" rtl="0" eaLnBrk="1" latinLnBrk="0" hangingPunct="1">
                  <a:defRPr kumimoji="1" sz="28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  <a:cs typeface="+mn-cs"/>
                  </a:defRPr>
                </a:lvl6pPr>
                <a:lvl7pPr marL="2743200" algn="l" defTabSz="914400" rtl="0" eaLnBrk="1" latinLnBrk="0" hangingPunct="1">
                  <a:defRPr kumimoji="1" sz="28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  <a:cs typeface="+mn-cs"/>
                  </a:defRPr>
                </a:lvl7pPr>
                <a:lvl8pPr marL="3200400" algn="l" defTabSz="914400" rtl="0" eaLnBrk="1" latinLnBrk="0" hangingPunct="1">
                  <a:defRPr kumimoji="1" sz="28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  <a:cs typeface="+mn-cs"/>
                  </a:defRPr>
                </a:lvl8pPr>
                <a:lvl9pPr marL="3657600" algn="l" defTabSz="914400" rtl="0" eaLnBrk="1" latinLnBrk="0" hangingPunct="1">
                  <a:defRPr kumimoji="1" sz="28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  <a:cs typeface="+mn-cs"/>
                  </a:defRPr>
                </a:lvl9pPr>
              </a:lstStyle>
              <a:p>
                <a:r>
                  <a:rPr lang="en-US" altLang="ja-JP" sz="2400"/>
                  <a:t>1</a:t>
                </a:r>
              </a:p>
            </p:txBody>
          </p:sp>
          <p:sp>
            <p:nvSpPr>
              <p:cNvPr id="22" name="Text Box 61"/>
              <p:cNvSpPr txBox="1">
                <a:spLocks noChangeArrowheads="1"/>
              </p:cNvSpPr>
              <p:nvPr/>
            </p:nvSpPr>
            <p:spPr bwMode="auto">
              <a:xfrm>
                <a:off x="4560" y="2256"/>
                <a:ext cx="212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 type="none" w="lg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defPPr>
                  <a:defRPr lang="ja-JP"/>
                </a:defPPr>
                <a:lvl1pPr algn="ctr" rtl="0" fontAlgn="base">
                  <a:spcBef>
                    <a:spcPct val="0"/>
                  </a:spcBef>
                  <a:spcAft>
                    <a:spcPct val="0"/>
                  </a:spcAft>
                  <a:defRPr kumimoji="1" sz="28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  <a:cs typeface="+mn-cs"/>
                  </a:defRPr>
                </a:lvl1pPr>
                <a:lvl2pPr marL="457200" algn="ctr" rtl="0" fontAlgn="base">
                  <a:spcBef>
                    <a:spcPct val="0"/>
                  </a:spcBef>
                  <a:spcAft>
                    <a:spcPct val="0"/>
                  </a:spcAft>
                  <a:defRPr kumimoji="1" sz="28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  <a:cs typeface="+mn-cs"/>
                  </a:defRPr>
                </a:lvl2pPr>
                <a:lvl3pPr marL="914400" algn="ctr" rtl="0" fontAlgn="base">
                  <a:spcBef>
                    <a:spcPct val="0"/>
                  </a:spcBef>
                  <a:spcAft>
                    <a:spcPct val="0"/>
                  </a:spcAft>
                  <a:defRPr kumimoji="1" sz="28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  <a:cs typeface="+mn-cs"/>
                  </a:defRPr>
                </a:lvl3pPr>
                <a:lvl4pPr marL="1371600" algn="ctr" rtl="0" fontAlgn="base">
                  <a:spcBef>
                    <a:spcPct val="0"/>
                  </a:spcBef>
                  <a:spcAft>
                    <a:spcPct val="0"/>
                  </a:spcAft>
                  <a:defRPr kumimoji="1" sz="28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  <a:cs typeface="+mn-cs"/>
                  </a:defRPr>
                </a:lvl4pPr>
                <a:lvl5pPr marL="1828800" algn="ctr" rtl="0" fontAlgn="base">
                  <a:spcBef>
                    <a:spcPct val="0"/>
                  </a:spcBef>
                  <a:spcAft>
                    <a:spcPct val="0"/>
                  </a:spcAft>
                  <a:defRPr kumimoji="1" sz="28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  <a:cs typeface="+mn-cs"/>
                  </a:defRPr>
                </a:lvl5pPr>
                <a:lvl6pPr marL="2286000" algn="l" defTabSz="914400" rtl="0" eaLnBrk="1" latinLnBrk="0" hangingPunct="1">
                  <a:defRPr kumimoji="1" sz="28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  <a:cs typeface="+mn-cs"/>
                  </a:defRPr>
                </a:lvl6pPr>
                <a:lvl7pPr marL="2743200" algn="l" defTabSz="914400" rtl="0" eaLnBrk="1" latinLnBrk="0" hangingPunct="1">
                  <a:defRPr kumimoji="1" sz="28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  <a:cs typeface="+mn-cs"/>
                  </a:defRPr>
                </a:lvl7pPr>
                <a:lvl8pPr marL="3200400" algn="l" defTabSz="914400" rtl="0" eaLnBrk="1" latinLnBrk="0" hangingPunct="1">
                  <a:defRPr kumimoji="1" sz="28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  <a:cs typeface="+mn-cs"/>
                  </a:defRPr>
                </a:lvl8pPr>
                <a:lvl9pPr marL="3657600" algn="l" defTabSz="914400" rtl="0" eaLnBrk="1" latinLnBrk="0" hangingPunct="1">
                  <a:defRPr kumimoji="1" sz="28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  <a:cs typeface="+mn-cs"/>
                  </a:defRPr>
                </a:lvl9pPr>
              </a:lstStyle>
              <a:p>
                <a:r>
                  <a:rPr lang="en-US" altLang="ja-JP" sz="2400"/>
                  <a:t>2</a:t>
                </a:r>
              </a:p>
            </p:txBody>
          </p:sp>
          <p:sp>
            <p:nvSpPr>
              <p:cNvPr id="23" name="Text Box 62"/>
              <p:cNvSpPr txBox="1">
                <a:spLocks noChangeArrowheads="1"/>
              </p:cNvSpPr>
              <p:nvPr/>
            </p:nvSpPr>
            <p:spPr bwMode="auto">
              <a:xfrm>
                <a:off x="4080" y="2784"/>
                <a:ext cx="212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 type="none" w="lg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defPPr>
                  <a:defRPr lang="ja-JP"/>
                </a:defPPr>
                <a:lvl1pPr algn="ctr" rtl="0" fontAlgn="base">
                  <a:spcBef>
                    <a:spcPct val="0"/>
                  </a:spcBef>
                  <a:spcAft>
                    <a:spcPct val="0"/>
                  </a:spcAft>
                  <a:defRPr kumimoji="1" sz="28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  <a:cs typeface="+mn-cs"/>
                  </a:defRPr>
                </a:lvl1pPr>
                <a:lvl2pPr marL="457200" algn="ctr" rtl="0" fontAlgn="base">
                  <a:spcBef>
                    <a:spcPct val="0"/>
                  </a:spcBef>
                  <a:spcAft>
                    <a:spcPct val="0"/>
                  </a:spcAft>
                  <a:defRPr kumimoji="1" sz="28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  <a:cs typeface="+mn-cs"/>
                  </a:defRPr>
                </a:lvl2pPr>
                <a:lvl3pPr marL="914400" algn="ctr" rtl="0" fontAlgn="base">
                  <a:spcBef>
                    <a:spcPct val="0"/>
                  </a:spcBef>
                  <a:spcAft>
                    <a:spcPct val="0"/>
                  </a:spcAft>
                  <a:defRPr kumimoji="1" sz="28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  <a:cs typeface="+mn-cs"/>
                  </a:defRPr>
                </a:lvl3pPr>
                <a:lvl4pPr marL="1371600" algn="ctr" rtl="0" fontAlgn="base">
                  <a:spcBef>
                    <a:spcPct val="0"/>
                  </a:spcBef>
                  <a:spcAft>
                    <a:spcPct val="0"/>
                  </a:spcAft>
                  <a:defRPr kumimoji="1" sz="28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  <a:cs typeface="+mn-cs"/>
                  </a:defRPr>
                </a:lvl4pPr>
                <a:lvl5pPr marL="1828800" algn="ctr" rtl="0" fontAlgn="base">
                  <a:spcBef>
                    <a:spcPct val="0"/>
                  </a:spcBef>
                  <a:spcAft>
                    <a:spcPct val="0"/>
                  </a:spcAft>
                  <a:defRPr kumimoji="1" sz="28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  <a:cs typeface="+mn-cs"/>
                  </a:defRPr>
                </a:lvl5pPr>
                <a:lvl6pPr marL="2286000" algn="l" defTabSz="914400" rtl="0" eaLnBrk="1" latinLnBrk="0" hangingPunct="1">
                  <a:defRPr kumimoji="1" sz="28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  <a:cs typeface="+mn-cs"/>
                  </a:defRPr>
                </a:lvl6pPr>
                <a:lvl7pPr marL="2743200" algn="l" defTabSz="914400" rtl="0" eaLnBrk="1" latinLnBrk="0" hangingPunct="1">
                  <a:defRPr kumimoji="1" sz="28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  <a:cs typeface="+mn-cs"/>
                  </a:defRPr>
                </a:lvl7pPr>
                <a:lvl8pPr marL="3200400" algn="l" defTabSz="914400" rtl="0" eaLnBrk="1" latinLnBrk="0" hangingPunct="1">
                  <a:defRPr kumimoji="1" sz="28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  <a:cs typeface="+mn-cs"/>
                  </a:defRPr>
                </a:lvl8pPr>
                <a:lvl9pPr marL="3657600" algn="l" defTabSz="914400" rtl="0" eaLnBrk="1" latinLnBrk="0" hangingPunct="1">
                  <a:defRPr kumimoji="1" sz="28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  <a:cs typeface="+mn-cs"/>
                  </a:defRPr>
                </a:lvl9pPr>
              </a:lstStyle>
              <a:p>
                <a:r>
                  <a:rPr lang="en-US" altLang="ja-JP" sz="2400"/>
                  <a:t>3</a:t>
                </a:r>
              </a:p>
            </p:txBody>
          </p:sp>
          <p:sp>
            <p:nvSpPr>
              <p:cNvPr id="24" name="Text Box 63"/>
              <p:cNvSpPr txBox="1">
                <a:spLocks noChangeArrowheads="1"/>
              </p:cNvSpPr>
              <p:nvPr/>
            </p:nvSpPr>
            <p:spPr bwMode="auto">
              <a:xfrm>
                <a:off x="2204" y="1008"/>
                <a:ext cx="1180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 type="none" w="lg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defPPr>
                  <a:defRPr lang="ja-JP"/>
                </a:defPPr>
                <a:lvl1pPr algn="ctr" rtl="0" fontAlgn="base">
                  <a:spcBef>
                    <a:spcPct val="0"/>
                  </a:spcBef>
                  <a:spcAft>
                    <a:spcPct val="0"/>
                  </a:spcAft>
                  <a:defRPr kumimoji="1" sz="28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  <a:cs typeface="+mn-cs"/>
                  </a:defRPr>
                </a:lvl1pPr>
                <a:lvl2pPr marL="457200" algn="ctr" rtl="0" fontAlgn="base">
                  <a:spcBef>
                    <a:spcPct val="0"/>
                  </a:spcBef>
                  <a:spcAft>
                    <a:spcPct val="0"/>
                  </a:spcAft>
                  <a:defRPr kumimoji="1" sz="28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  <a:cs typeface="+mn-cs"/>
                  </a:defRPr>
                </a:lvl2pPr>
                <a:lvl3pPr marL="914400" algn="ctr" rtl="0" fontAlgn="base">
                  <a:spcBef>
                    <a:spcPct val="0"/>
                  </a:spcBef>
                  <a:spcAft>
                    <a:spcPct val="0"/>
                  </a:spcAft>
                  <a:defRPr kumimoji="1" sz="28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  <a:cs typeface="+mn-cs"/>
                  </a:defRPr>
                </a:lvl3pPr>
                <a:lvl4pPr marL="1371600" algn="ctr" rtl="0" fontAlgn="base">
                  <a:spcBef>
                    <a:spcPct val="0"/>
                  </a:spcBef>
                  <a:spcAft>
                    <a:spcPct val="0"/>
                  </a:spcAft>
                  <a:defRPr kumimoji="1" sz="28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  <a:cs typeface="+mn-cs"/>
                  </a:defRPr>
                </a:lvl4pPr>
                <a:lvl5pPr marL="1828800" algn="ctr" rtl="0" fontAlgn="base">
                  <a:spcBef>
                    <a:spcPct val="0"/>
                  </a:spcBef>
                  <a:spcAft>
                    <a:spcPct val="0"/>
                  </a:spcAft>
                  <a:defRPr kumimoji="1" sz="28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  <a:cs typeface="+mn-cs"/>
                  </a:defRPr>
                </a:lvl5pPr>
                <a:lvl6pPr marL="2286000" algn="l" defTabSz="914400" rtl="0" eaLnBrk="1" latinLnBrk="0" hangingPunct="1">
                  <a:defRPr kumimoji="1" sz="28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  <a:cs typeface="+mn-cs"/>
                  </a:defRPr>
                </a:lvl6pPr>
                <a:lvl7pPr marL="2743200" algn="l" defTabSz="914400" rtl="0" eaLnBrk="1" latinLnBrk="0" hangingPunct="1">
                  <a:defRPr kumimoji="1" sz="28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  <a:cs typeface="+mn-cs"/>
                  </a:defRPr>
                </a:lvl7pPr>
                <a:lvl8pPr marL="3200400" algn="l" defTabSz="914400" rtl="0" eaLnBrk="1" latinLnBrk="0" hangingPunct="1">
                  <a:defRPr kumimoji="1" sz="28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  <a:cs typeface="+mn-cs"/>
                  </a:defRPr>
                </a:lvl8pPr>
                <a:lvl9pPr marL="3657600" algn="l" defTabSz="914400" rtl="0" eaLnBrk="1" latinLnBrk="0" hangingPunct="1">
                  <a:defRPr kumimoji="1" sz="28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  <a:cs typeface="+mn-cs"/>
                  </a:defRPr>
                </a:lvl9pPr>
              </a:lstStyle>
              <a:p>
                <a:r>
                  <a:rPr lang="en-US" altLang="ja-JP" sz="1800"/>
                  <a:t>theArray.size( )</a:t>
                </a:r>
                <a:r>
                  <a:rPr lang="en-US" altLang="ja-JP" sz="2400"/>
                  <a:t>-1</a:t>
                </a:r>
              </a:p>
            </p:txBody>
          </p:sp>
        </p:grpSp>
        <p:sp>
          <p:nvSpPr>
            <p:cNvPr id="6" name="Text Box 65"/>
            <p:cNvSpPr txBox="1">
              <a:spLocks noChangeArrowheads="1"/>
            </p:cNvSpPr>
            <p:nvPr/>
          </p:nvSpPr>
          <p:spPr bwMode="auto">
            <a:xfrm>
              <a:off x="4608" y="912"/>
              <a:ext cx="552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defPPr>
                <a:defRPr lang="ja-JP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kumimoji="1" sz="2800" kern="1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  <a:cs typeface="+mn-cs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kumimoji="1" sz="2800" kern="1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  <a:cs typeface="+mn-cs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kumimoji="1" sz="2800" kern="1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  <a:cs typeface="+mn-cs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kumimoji="1" sz="2800" kern="1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  <a:cs typeface="+mn-cs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kumimoji="1" sz="2800" kern="1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kumimoji="1" sz="2800" kern="1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kumimoji="1" sz="2800" kern="1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kumimoji="1" sz="2800" kern="1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kumimoji="1" sz="2800" kern="1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  <a:cs typeface="+mn-cs"/>
                </a:defRPr>
              </a:lvl9pPr>
            </a:lstStyle>
            <a:p>
              <a:r>
                <a:rPr lang="en-US" altLang="ja-JP"/>
                <a:t>front</a:t>
              </a:r>
            </a:p>
          </p:txBody>
        </p:sp>
        <p:sp>
          <p:nvSpPr>
            <p:cNvPr id="7" name="Text Box 66"/>
            <p:cNvSpPr txBox="1">
              <a:spLocks noChangeArrowheads="1"/>
            </p:cNvSpPr>
            <p:nvPr/>
          </p:nvSpPr>
          <p:spPr bwMode="auto">
            <a:xfrm>
              <a:off x="4608" y="3120"/>
              <a:ext cx="53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defPPr>
                <a:defRPr lang="ja-JP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kumimoji="1" sz="2800" kern="1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  <a:cs typeface="+mn-cs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kumimoji="1" sz="2800" kern="1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  <a:cs typeface="+mn-cs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kumimoji="1" sz="2800" kern="1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  <a:cs typeface="+mn-cs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kumimoji="1" sz="2800" kern="1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  <a:cs typeface="+mn-cs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kumimoji="1" sz="2800" kern="1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kumimoji="1" sz="2800" kern="1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kumimoji="1" sz="2800" kern="1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kumimoji="1" sz="2800" kern="1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kumimoji="1" sz="2800" kern="1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  <a:cs typeface="+mn-cs"/>
                </a:defRPr>
              </a:lvl9pPr>
            </a:lstStyle>
            <a:p>
              <a:r>
                <a:rPr lang="en-US" altLang="ja-JP"/>
                <a:t>back</a:t>
              </a:r>
            </a:p>
          </p:txBody>
        </p:sp>
        <p:sp>
          <p:nvSpPr>
            <p:cNvPr id="8" name="Line 67"/>
            <p:cNvSpPr>
              <a:spLocks noChangeShapeType="1"/>
            </p:cNvSpPr>
            <p:nvPr/>
          </p:nvSpPr>
          <p:spPr bwMode="auto">
            <a:xfrm flipH="1">
              <a:off x="4080" y="1056"/>
              <a:ext cx="528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defPPr>
                <a:defRPr lang="ja-JP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kumimoji="1" sz="2800" kern="1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  <a:cs typeface="+mn-cs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kumimoji="1" sz="2800" kern="1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  <a:cs typeface="+mn-cs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kumimoji="1" sz="2800" kern="1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  <a:cs typeface="+mn-cs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kumimoji="1" sz="2800" kern="1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  <a:cs typeface="+mn-cs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kumimoji="1" sz="2800" kern="1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kumimoji="1" sz="2800" kern="1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kumimoji="1" sz="2800" kern="1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kumimoji="1" sz="2800" kern="1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kumimoji="1" sz="2800" kern="1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9" name="Line 68"/>
            <p:cNvSpPr>
              <a:spLocks noChangeShapeType="1"/>
            </p:cNvSpPr>
            <p:nvPr/>
          </p:nvSpPr>
          <p:spPr bwMode="auto">
            <a:xfrm flipH="1" flipV="1">
              <a:off x="4224" y="2736"/>
              <a:ext cx="432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defPPr>
                <a:defRPr lang="ja-JP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kumimoji="1" sz="2800" kern="1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  <a:cs typeface="+mn-cs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kumimoji="1" sz="2800" kern="1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  <a:cs typeface="+mn-cs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kumimoji="1" sz="2800" kern="1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  <a:cs typeface="+mn-cs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kumimoji="1" sz="2800" kern="1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  <a:cs typeface="+mn-cs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kumimoji="1" sz="2800" kern="1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kumimoji="1" sz="2800" kern="1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kumimoji="1" sz="2800" kern="1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kumimoji="1" sz="2800" kern="1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kumimoji="1" sz="2800" kern="1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</p:grpSp>
      <p:sp>
        <p:nvSpPr>
          <p:cNvPr id="25" name="Title 2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Circular-array implementation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465194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531" name="Group 3"/>
          <p:cNvGrpSpPr>
            <a:grpSpLocks/>
          </p:cNvGrpSpPr>
          <p:nvPr/>
        </p:nvGrpSpPr>
        <p:grpSpPr bwMode="auto">
          <a:xfrm>
            <a:off x="1660165" y="585864"/>
            <a:ext cx="2816225" cy="2579688"/>
            <a:chOff x="144" y="816"/>
            <a:chExt cx="1774" cy="1625"/>
          </a:xfrm>
        </p:grpSpPr>
        <p:sp>
          <p:nvSpPr>
            <p:cNvPr id="22532" name="Oval 4"/>
            <p:cNvSpPr>
              <a:spLocks noChangeArrowheads="1"/>
            </p:cNvSpPr>
            <p:nvPr/>
          </p:nvSpPr>
          <p:spPr bwMode="auto">
            <a:xfrm>
              <a:off x="576" y="1056"/>
              <a:ext cx="1200" cy="12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33" name="Line 5"/>
            <p:cNvSpPr>
              <a:spLocks noChangeShapeType="1"/>
            </p:cNvSpPr>
            <p:nvPr/>
          </p:nvSpPr>
          <p:spPr bwMode="auto">
            <a:xfrm>
              <a:off x="1200" y="1056"/>
              <a:ext cx="0" cy="1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34" name="Line 6"/>
            <p:cNvSpPr>
              <a:spLocks noChangeShapeType="1"/>
            </p:cNvSpPr>
            <p:nvPr/>
          </p:nvSpPr>
          <p:spPr bwMode="auto">
            <a:xfrm>
              <a:off x="576" y="1680"/>
              <a:ext cx="12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35" name="Line 7"/>
            <p:cNvSpPr>
              <a:spLocks noChangeShapeType="1"/>
            </p:cNvSpPr>
            <p:nvPr/>
          </p:nvSpPr>
          <p:spPr bwMode="auto">
            <a:xfrm flipH="1">
              <a:off x="768" y="1248"/>
              <a:ext cx="864" cy="86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36" name="Line 8"/>
            <p:cNvSpPr>
              <a:spLocks noChangeShapeType="1"/>
            </p:cNvSpPr>
            <p:nvPr/>
          </p:nvSpPr>
          <p:spPr bwMode="auto">
            <a:xfrm>
              <a:off x="768" y="1248"/>
              <a:ext cx="816" cy="86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37" name="Oval 9"/>
            <p:cNvSpPr>
              <a:spLocks noChangeArrowheads="1"/>
            </p:cNvSpPr>
            <p:nvPr/>
          </p:nvSpPr>
          <p:spPr bwMode="auto">
            <a:xfrm>
              <a:off x="1056" y="1536"/>
              <a:ext cx="240" cy="24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38" name="Text Box 10"/>
            <p:cNvSpPr txBox="1">
              <a:spLocks noChangeArrowheads="1"/>
            </p:cNvSpPr>
            <p:nvPr/>
          </p:nvSpPr>
          <p:spPr bwMode="auto">
            <a:xfrm>
              <a:off x="1392" y="816"/>
              <a:ext cx="190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ja-JP"/>
                <a:t>0</a:t>
              </a:r>
            </a:p>
          </p:txBody>
        </p:sp>
        <p:sp>
          <p:nvSpPr>
            <p:cNvPr id="22539" name="Text Box 11"/>
            <p:cNvSpPr txBox="1">
              <a:spLocks noChangeArrowheads="1"/>
            </p:cNvSpPr>
            <p:nvPr/>
          </p:nvSpPr>
          <p:spPr bwMode="auto">
            <a:xfrm>
              <a:off x="1728" y="1200"/>
              <a:ext cx="190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ja-JP"/>
                <a:t>1</a:t>
              </a:r>
            </a:p>
          </p:txBody>
        </p:sp>
        <p:sp>
          <p:nvSpPr>
            <p:cNvPr id="22540" name="Text Box 12"/>
            <p:cNvSpPr txBox="1">
              <a:spLocks noChangeArrowheads="1"/>
            </p:cNvSpPr>
            <p:nvPr/>
          </p:nvSpPr>
          <p:spPr bwMode="auto">
            <a:xfrm>
              <a:off x="1710" y="1770"/>
              <a:ext cx="190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ja-JP"/>
                <a:t>2</a:t>
              </a:r>
            </a:p>
          </p:txBody>
        </p:sp>
        <p:sp>
          <p:nvSpPr>
            <p:cNvPr id="22541" name="Text Box 13"/>
            <p:cNvSpPr txBox="1">
              <a:spLocks noChangeArrowheads="1"/>
            </p:cNvSpPr>
            <p:nvPr/>
          </p:nvSpPr>
          <p:spPr bwMode="auto">
            <a:xfrm>
              <a:off x="1296" y="2208"/>
              <a:ext cx="190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ja-JP"/>
                <a:t>3</a:t>
              </a:r>
            </a:p>
          </p:txBody>
        </p:sp>
        <p:sp>
          <p:nvSpPr>
            <p:cNvPr id="22542" name="Text Box 14"/>
            <p:cNvSpPr txBox="1">
              <a:spLocks noChangeArrowheads="1"/>
            </p:cNvSpPr>
            <p:nvPr/>
          </p:nvSpPr>
          <p:spPr bwMode="auto">
            <a:xfrm>
              <a:off x="144" y="816"/>
              <a:ext cx="840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ja-JP" sz="2400"/>
                <a:t>MAX_Q</a:t>
              </a:r>
              <a:r>
                <a:rPr lang="en-US" altLang="ja-JP"/>
                <a:t>-1</a:t>
              </a:r>
            </a:p>
          </p:txBody>
        </p:sp>
      </p:grpSp>
      <p:sp>
        <p:nvSpPr>
          <p:cNvPr id="22543" name="Text Box 15"/>
          <p:cNvSpPr txBox="1">
            <a:spLocks noChangeArrowheads="1"/>
          </p:cNvSpPr>
          <p:nvPr/>
        </p:nvSpPr>
        <p:spPr bwMode="auto">
          <a:xfrm>
            <a:off x="8889167" y="2915590"/>
            <a:ext cx="30168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/>
              <a:t>3</a:t>
            </a:r>
          </a:p>
        </p:txBody>
      </p:sp>
      <p:grpSp>
        <p:nvGrpSpPr>
          <p:cNvPr id="22544" name="Group 16"/>
          <p:cNvGrpSpPr>
            <a:grpSpLocks/>
          </p:cNvGrpSpPr>
          <p:nvPr/>
        </p:nvGrpSpPr>
        <p:grpSpPr bwMode="auto">
          <a:xfrm>
            <a:off x="7884617" y="3750972"/>
            <a:ext cx="2816225" cy="2579688"/>
            <a:chOff x="144" y="816"/>
            <a:chExt cx="1774" cy="1625"/>
          </a:xfrm>
        </p:grpSpPr>
        <p:sp>
          <p:nvSpPr>
            <p:cNvPr id="22545" name="Oval 17"/>
            <p:cNvSpPr>
              <a:spLocks noChangeArrowheads="1"/>
            </p:cNvSpPr>
            <p:nvPr/>
          </p:nvSpPr>
          <p:spPr bwMode="auto">
            <a:xfrm>
              <a:off x="576" y="1056"/>
              <a:ext cx="1200" cy="12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46" name="Line 18"/>
            <p:cNvSpPr>
              <a:spLocks noChangeShapeType="1"/>
            </p:cNvSpPr>
            <p:nvPr/>
          </p:nvSpPr>
          <p:spPr bwMode="auto">
            <a:xfrm>
              <a:off x="1200" y="1056"/>
              <a:ext cx="0" cy="1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47" name="Line 19"/>
            <p:cNvSpPr>
              <a:spLocks noChangeShapeType="1"/>
            </p:cNvSpPr>
            <p:nvPr/>
          </p:nvSpPr>
          <p:spPr bwMode="auto">
            <a:xfrm>
              <a:off x="576" y="1680"/>
              <a:ext cx="12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48" name="Line 20"/>
            <p:cNvSpPr>
              <a:spLocks noChangeShapeType="1"/>
            </p:cNvSpPr>
            <p:nvPr/>
          </p:nvSpPr>
          <p:spPr bwMode="auto">
            <a:xfrm flipH="1">
              <a:off x="768" y="1248"/>
              <a:ext cx="864" cy="86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49" name="Line 21"/>
            <p:cNvSpPr>
              <a:spLocks noChangeShapeType="1"/>
            </p:cNvSpPr>
            <p:nvPr/>
          </p:nvSpPr>
          <p:spPr bwMode="auto">
            <a:xfrm>
              <a:off x="768" y="1248"/>
              <a:ext cx="816" cy="86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50" name="Oval 22"/>
            <p:cNvSpPr>
              <a:spLocks noChangeArrowheads="1"/>
            </p:cNvSpPr>
            <p:nvPr/>
          </p:nvSpPr>
          <p:spPr bwMode="auto">
            <a:xfrm>
              <a:off x="1056" y="1536"/>
              <a:ext cx="240" cy="24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51" name="Text Box 23"/>
            <p:cNvSpPr txBox="1">
              <a:spLocks noChangeArrowheads="1"/>
            </p:cNvSpPr>
            <p:nvPr/>
          </p:nvSpPr>
          <p:spPr bwMode="auto">
            <a:xfrm>
              <a:off x="1392" y="816"/>
              <a:ext cx="190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ja-JP"/>
                <a:t>0</a:t>
              </a:r>
            </a:p>
          </p:txBody>
        </p:sp>
        <p:sp>
          <p:nvSpPr>
            <p:cNvPr id="22552" name="Text Box 24"/>
            <p:cNvSpPr txBox="1">
              <a:spLocks noChangeArrowheads="1"/>
            </p:cNvSpPr>
            <p:nvPr/>
          </p:nvSpPr>
          <p:spPr bwMode="auto">
            <a:xfrm>
              <a:off x="1728" y="1200"/>
              <a:ext cx="190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ja-JP"/>
                <a:t>1</a:t>
              </a:r>
            </a:p>
          </p:txBody>
        </p:sp>
        <p:sp>
          <p:nvSpPr>
            <p:cNvPr id="22553" name="Text Box 25"/>
            <p:cNvSpPr txBox="1">
              <a:spLocks noChangeArrowheads="1"/>
            </p:cNvSpPr>
            <p:nvPr/>
          </p:nvSpPr>
          <p:spPr bwMode="auto">
            <a:xfrm>
              <a:off x="1710" y="1770"/>
              <a:ext cx="190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ja-JP"/>
                <a:t>2</a:t>
              </a:r>
            </a:p>
          </p:txBody>
        </p:sp>
        <p:sp>
          <p:nvSpPr>
            <p:cNvPr id="22554" name="Text Box 26"/>
            <p:cNvSpPr txBox="1">
              <a:spLocks noChangeArrowheads="1"/>
            </p:cNvSpPr>
            <p:nvPr/>
          </p:nvSpPr>
          <p:spPr bwMode="auto">
            <a:xfrm>
              <a:off x="1296" y="2208"/>
              <a:ext cx="190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ja-JP"/>
                <a:t>3</a:t>
              </a:r>
            </a:p>
          </p:txBody>
        </p:sp>
        <p:sp>
          <p:nvSpPr>
            <p:cNvPr id="22555" name="Text Box 27"/>
            <p:cNvSpPr txBox="1">
              <a:spLocks noChangeArrowheads="1"/>
            </p:cNvSpPr>
            <p:nvPr/>
          </p:nvSpPr>
          <p:spPr bwMode="auto">
            <a:xfrm>
              <a:off x="144" y="816"/>
              <a:ext cx="840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ja-JP" sz="2400"/>
                <a:t>MAX_Q</a:t>
              </a:r>
              <a:r>
                <a:rPr lang="en-US" altLang="ja-JP"/>
                <a:t>-1</a:t>
              </a:r>
            </a:p>
          </p:txBody>
        </p:sp>
      </p:grpSp>
      <p:grpSp>
        <p:nvGrpSpPr>
          <p:cNvPr id="22556" name="Group 28"/>
          <p:cNvGrpSpPr>
            <a:grpSpLocks/>
          </p:cNvGrpSpPr>
          <p:nvPr/>
        </p:nvGrpSpPr>
        <p:grpSpPr bwMode="auto">
          <a:xfrm>
            <a:off x="7536618" y="705790"/>
            <a:ext cx="2816225" cy="2286000"/>
            <a:chOff x="3648" y="624"/>
            <a:chExt cx="1774" cy="1440"/>
          </a:xfrm>
        </p:grpSpPr>
        <p:sp>
          <p:nvSpPr>
            <p:cNvPr id="22557" name="Oval 29"/>
            <p:cNvSpPr>
              <a:spLocks noChangeArrowheads="1"/>
            </p:cNvSpPr>
            <p:nvPr/>
          </p:nvSpPr>
          <p:spPr bwMode="auto">
            <a:xfrm>
              <a:off x="4080" y="864"/>
              <a:ext cx="1200" cy="12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58" name="Line 30"/>
            <p:cNvSpPr>
              <a:spLocks noChangeShapeType="1"/>
            </p:cNvSpPr>
            <p:nvPr/>
          </p:nvSpPr>
          <p:spPr bwMode="auto">
            <a:xfrm>
              <a:off x="4704" y="864"/>
              <a:ext cx="0" cy="1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59" name="Line 31"/>
            <p:cNvSpPr>
              <a:spLocks noChangeShapeType="1"/>
            </p:cNvSpPr>
            <p:nvPr/>
          </p:nvSpPr>
          <p:spPr bwMode="auto">
            <a:xfrm>
              <a:off x="4080" y="1488"/>
              <a:ext cx="12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60" name="Line 32"/>
            <p:cNvSpPr>
              <a:spLocks noChangeShapeType="1"/>
            </p:cNvSpPr>
            <p:nvPr/>
          </p:nvSpPr>
          <p:spPr bwMode="auto">
            <a:xfrm>
              <a:off x="4272" y="1056"/>
              <a:ext cx="816" cy="86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61" name="Text Box 33"/>
            <p:cNvSpPr txBox="1">
              <a:spLocks noChangeArrowheads="1"/>
            </p:cNvSpPr>
            <p:nvPr/>
          </p:nvSpPr>
          <p:spPr bwMode="auto">
            <a:xfrm>
              <a:off x="4896" y="624"/>
              <a:ext cx="190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ja-JP"/>
                <a:t>0</a:t>
              </a:r>
            </a:p>
          </p:txBody>
        </p:sp>
        <p:sp>
          <p:nvSpPr>
            <p:cNvPr id="22562" name="Text Box 34"/>
            <p:cNvSpPr txBox="1">
              <a:spLocks noChangeArrowheads="1"/>
            </p:cNvSpPr>
            <p:nvPr/>
          </p:nvSpPr>
          <p:spPr bwMode="auto">
            <a:xfrm>
              <a:off x="5232" y="1008"/>
              <a:ext cx="190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ja-JP"/>
                <a:t>1</a:t>
              </a:r>
            </a:p>
          </p:txBody>
        </p:sp>
        <p:sp>
          <p:nvSpPr>
            <p:cNvPr id="22563" name="Text Box 35"/>
            <p:cNvSpPr txBox="1">
              <a:spLocks noChangeArrowheads="1"/>
            </p:cNvSpPr>
            <p:nvPr/>
          </p:nvSpPr>
          <p:spPr bwMode="auto">
            <a:xfrm>
              <a:off x="5214" y="1578"/>
              <a:ext cx="190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ja-JP"/>
                <a:t>2</a:t>
              </a:r>
            </a:p>
          </p:txBody>
        </p:sp>
        <p:sp>
          <p:nvSpPr>
            <p:cNvPr id="22564" name="Text Box 36"/>
            <p:cNvSpPr txBox="1">
              <a:spLocks noChangeArrowheads="1"/>
            </p:cNvSpPr>
            <p:nvPr/>
          </p:nvSpPr>
          <p:spPr bwMode="auto">
            <a:xfrm>
              <a:off x="3648" y="624"/>
              <a:ext cx="840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ja-JP" sz="2400"/>
                <a:t>MAX_Q</a:t>
              </a:r>
              <a:r>
                <a:rPr lang="en-US" altLang="ja-JP"/>
                <a:t>-1</a:t>
              </a:r>
            </a:p>
          </p:txBody>
        </p:sp>
        <p:sp>
          <p:nvSpPr>
            <p:cNvPr id="22565" name="Text Box 37"/>
            <p:cNvSpPr txBox="1">
              <a:spLocks noChangeArrowheads="1"/>
            </p:cNvSpPr>
            <p:nvPr/>
          </p:nvSpPr>
          <p:spPr bwMode="auto">
            <a:xfrm>
              <a:off x="4752" y="960"/>
              <a:ext cx="190" cy="23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ja-JP"/>
                <a:t>7</a:t>
              </a:r>
            </a:p>
          </p:txBody>
        </p:sp>
        <p:sp>
          <p:nvSpPr>
            <p:cNvPr id="22566" name="Text Box 38"/>
            <p:cNvSpPr txBox="1">
              <a:spLocks noChangeArrowheads="1"/>
            </p:cNvSpPr>
            <p:nvPr/>
          </p:nvSpPr>
          <p:spPr bwMode="auto">
            <a:xfrm>
              <a:off x="5017" y="1224"/>
              <a:ext cx="190" cy="23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ja-JP" dirty="0"/>
                <a:t>6</a:t>
              </a:r>
            </a:p>
          </p:txBody>
        </p:sp>
        <p:sp>
          <p:nvSpPr>
            <p:cNvPr id="22567" name="Line 39"/>
            <p:cNvSpPr>
              <a:spLocks noChangeShapeType="1"/>
            </p:cNvSpPr>
            <p:nvPr/>
          </p:nvSpPr>
          <p:spPr bwMode="auto">
            <a:xfrm flipH="1">
              <a:off x="4272" y="1056"/>
              <a:ext cx="864" cy="86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68" name="Oval 40"/>
            <p:cNvSpPr>
              <a:spLocks noChangeArrowheads="1"/>
            </p:cNvSpPr>
            <p:nvPr/>
          </p:nvSpPr>
          <p:spPr bwMode="auto">
            <a:xfrm>
              <a:off x="4560" y="1344"/>
              <a:ext cx="240" cy="24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2569" name="Group 41"/>
          <p:cNvGrpSpPr>
            <a:grpSpLocks/>
          </p:cNvGrpSpPr>
          <p:nvPr/>
        </p:nvGrpSpPr>
        <p:grpSpPr bwMode="auto">
          <a:xfrm>
            <a:off x="1823035" y="3580572"/>
            <a:ext cx="2816225" cy="2579688"/>
            <a:chOff x="720" y="2256"/>
            <a:chExt cx="1774" cy="1625"/>
          </a:xfrm>
        </p:grpSpPr>
        <p:sp>
          <p:nvSpPr>
            <p:cNvPr id="22570" name="Oval 42"/>
            <p:cNvSpPr>
              <a:spLocks noChangeArrowheads="1"/>
            </p:cNvSpPr>
            <p:nvPr/>
          </p:nvSpPr>
          <p:spPr bwMode="auto">
            <a:xfrm>
              <a:off x="1152" y="2496"/>
              <a:ext cx="1200" cy="12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71" name="Text Box 43"/>
            <p:cNvSpPr txBox="1">
              <a:spLocks noChangeArrowheads="1"/>
            </p:cNvSpPr>
            <p:nvPr/>
          </p:nvSpPr>
          <p:spPr bwMode="auto">
            <a:xfrm>
              <a:off x="1968" y="2256"/>
              <a:ext cx="190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ja-JP"/>
                <a:t>0</a:t>
              </a:r>
            </a:p>
          </p:txBody>
        </p:sp>
        <p:sp>
          <p:nvSpPr>
            <p:cNvPr id="22572" name="Text Box 44"/>
            <p:cNvSpPr txBox="1">
              <a:spLocks noChangeArrowheads="1"/>
            </p:cNvSpPr>
            <p:nvPr/>
          </p:nvSpPr>
          <p:spPr bwMode="auto">
            <a:xfrm>
              <a:off x="2304" y="2640"/>
              <a:ext cx="190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ja-JP"/>
                <a:t>1</a:t>
              </a:r>
            </a:p>
          </p:txBody>
        </p:sp>
        <p:sp>
          <p:nvSpPr>
            <p:cNvPr id="22573" name="Text Box 45"/>
            <p:cNvSpPr txBox="1">
              <a:spLocks noChangeArrowheads="1"/>
            </p:cNvSpPr>
            <p:nvPr/>
          </p:nvSpPr>
          <p:spPr bwMode="auto">
            <a:xfrm>
              <a:off x="2286" y="3210"/>
              <a:ext cx="190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ja-JP"/>
                <a:t>2</a:t>
              </a:r>
            </a:p>
          </p:txBody>
        </p:sp>
        <p:sp>
          <p:nvSpPr>
            <p:cNvPr id="22574" name="Text Box 46"/>
            <p:cNvSpPr txBox="1">
              <a:spLocks noChangeArrowheads="1"/>
            </p:cNvSpPr>
            <p:nvPr/>
          </p:nvSpPr>
          <p:spPr bwMode="auto">
            <a:xfrm>
              <a:off x="1872" y="3648"/>
              <a:ext cx="190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ja-JP"/>
                <a:t>3</a:t>
              </a:r>
            </a:p>
          </p:txBody>
        </p:sp>
        <p:sp>
          <p:nvSpPr>
            <p:cNvPr id="22575" name="Text Box 47"/>
            <p:cNvSpPr txBox="1">
              <a:spLocks noChangeArrowheads="1"/>
            </p:cNvSpPr>
            <p:nvPr/>
          </p:nvSpPr>
          <p:spPr bwMode="auto">
            <a:xfrm>
              <a:off x="720" y="2256"/>
              <a:ext cx="840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ja-JP" sz="2400"/>
                <a:t>MAX_Q</a:t>
              </a:r>
              <a:r>
                <a:rPr lang="en-US" altLang="ja-JP"/>
                <a:t>-1</a:t>
              </a:r>
            </a:p>
          </p:txBody>
        </p:sp>
        <p:sp>
          <p:nvSpPr>
            <p:cNvPr id="22578" name="Text Box 50"/>
            <p:cNvSpPr txBox="1">
              <a:spLocks noChangeArrowheads="1"/>
            </p:cNvSpPr>
            <p:nvPr/>
          </p:nvSpPr>
          <p:spPr bwMode="auto">
            <a:xfrm>
              <a:off x="2071" y="3142"/>
              <a:ext cx="190" cy="23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ja-JP"/>
                <a:t>3</a:t>
              </a:r>
            </a:p>
          </p:txBody>
        </p:sp>
        <p:sp>
          <p:nvSpPr>
            <p:cNvPr id="22579" name="Text Box 51"/>
            <p:cNvSpPr txBox="1">
              <a:spLocks noChangeArrowheads="1"/>
            </p:cNvSpPr>
            <p:nvPr/>
          </p:nvSpPr>
          <p:spPr bwMode="auto">
            <a:xfrm>
              <a:off x="1803" y="3386"/>
              <a:ext cx="190" cy="23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ja-JP" dirty="0"/>
                <a:t>8</a:t>
              </a:r>
            </a:p>
          </p:txBody>
        </p:sp>
        <p:sp>
          <p:nvSpPr>
            <p:cNvPr id="22580" name="Text Box 52"/>
            <p:cNvSpPr txBox="1">
              <a:spLocks noChangeArrowheads="1"/>
            </p:cNvSpPr>
            <p:nvPr/>
          </p:nvSpPr>
          <p:spPr bwMode="auto">
            <a:xfrm>
              <a:off x="1542" y="3378"/>
              <a:ext cx="190" cy="23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ja-JP"/>
                <a:t>9</a:t>
              </a:r>
            </a:p>
          </p:txBody>
        </p:sp>
        <p:sp>
          <p:nvSpPr>
            <p:cNvPr id="22581" name="Text Box 53"/>
            <p:cNvSpPr txBox="1">
              <a:spLocks noChangeArrowheads="1"/>
            </p:cNvSpPr>
            <p:nvPr/>
          </p:nvSpPr>
          <p:spPr bwMode="auto">
            <a:xfrm>
              <a:off x="1257" y="3177"/>
              <a:ext cx="190" cy="23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ja-JP"/>
                <a:t>2</a:t>
              </a:r>
            </a:p>
          </p:txBody>
        </p:sp>
        <p:sp>
          <p:nvSpPr>
            <p:cNvPr id="22582" name="Text Box 54"/>
            <p:cNvSpPr txBox="1">
              <a:spLocks noChangeArrowheads="1"/>
            </p:cNvSpPr>
            <p:nvPr/>
          </p:nvSpPr>
          <p:spPr bwMode="auto">
            <a:xfrm>
              <a:off x="1236" y="2820"/>
              <a:ext cx="190" cy="23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ja-JP"/>
                <a:t>4</a:t>
              </a:r>
            </a:p>
          </p:txBody>
        </p:sp>
        <p:sp>
          <p:nvSpPr>
            <p:cNvPr id="22584" name="Line 56"/>
            <p:cNvSpPr>
              <a:spLocks noChangeShapeType="1"/>
            </p:cNvSpPr>
            <p:nvPr/>
          </p:nvSpPr>
          <p:spPr bwMode="auto">
            <a:xfrm>
              <a:off x="1776" y="2496"/>
              <a:ext cx="0" cy="1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85" name="Line 57"/>
            <p:cNvSpPr>
              <a:spLocks noChangeShapeType="1"/>
            </p:cNvSpPr>
            <p:nvPr/>
          </p:nvSpPr>
          <p:spPr bwMode="auto">
            <a:xfrm>
              <a:off x="1152" y="3120"/>
              <a:ext cx="12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86" name="Line 58"/>
            <p:cNvSpPr>
              <a:spLocks noChangeShapeType="1"/>
            </p:cNvSpPr>
            <p:nvPr/>
          </p:nvSpPr>
          <p:spPr bwMode="auto">
            <a:xfrm flipH="1">
              <a:off x="1344" y="2688"/>
              <a:ext cx="864" cy="86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87" name="Line 59"/>
            <p:cNvSpPr>
              <a:spLocks noChangeShapeType="1"/>
            </p:cNvSpPr>
            <p:nvPr/>
          </p:nvSpPr>
          <p:spPr bwMode="auto">
            <a:xfrm>
              <a:off x="1344" y="2688"/>
              <a:ext cx="816" cy="86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88" name="Oval 60"/>
            <p:cNvSpPr>
              <a:spLocks noChangeArrowheads="1"/>
            </p:cNvSpPr>
            <p:nvPr/>
          </p:nvSpPr>
          <p:spPr bwMode="auto">
            <a:xfrm>
              <a:off x="1632" y="2976"/>
              <a:ext cx="240" cy="24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2589" name="Text Box 61"/>
          <p:cNvSpPr txBox="1">
            <a:spLocks noChangeArrowheads="1"/>
          </p:cNvSpPr>
          <p:nvPr/>
        </p:nvSpPr>
        <p:spPr bwMode="auto">
          <a:xfrm>
            <a:off x="6806754" y="1699460"/>
            <a:ext cx="127310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dirty="0" err="1" smtClean="0"/>
              <a:t>Enqueue</a:t>
            </a:r>
            <a:r>
              <a:rPr lang="en-US" altLang="ja-JP" dirty="0" smtClean="0"/>
              <a:t>(7</a:t>
            </a:r>
            <a:r>
              <a:rPr lang="en-US" altLang="ja-JP" dirty="0"/>
              <a:t>)</a:t>
            </a:r>
          </a:p>
          <a:p>
            <a:r>
              <a:rPr lang="en-US" altLang="ja-JP" dirty="0" err="1" smtClean="0"/>
              <a:t>Enqueue</a:t>
            </a:r>
            <a:r>
              <a:rPr lang="en-US" altLang="ja-JP" dirty="0" smtClean="0"/>
              <a:t>(6</a:t>
            </a:r>
            <a:r>
              <a:rPr lang="en-US" altLang="ja-JP" dirty="0"/>
              <a:t>)</a:t>
            </a:r>
          </a:p>
        </p:txBody>
      </p:sp>
      <p:sp>
        <p:nvSpPr>
          <p:cNvPr id="22590" name="Text Box 62"/>
          <p:cNvSpPr txBox="1">
            <a:spLocks noChangeArrowheads="1"/>
          </p:cNvSpPr>
          <p:nvPr/>
        </p:nvSpPr>
        <p:spPr bwMode="auto">
          <a:xfrm>
            <a:off x="379733" y="4035425"/>
            <a:ext cx="1297150" cy="2031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dirty="0" err="1" smtClean="0"/>
              <a:t>Enqueue</a:t>
            </a:r>
            <a:r>
              <a:rPr lang="en-US" altLang="ja-JP" dirty="0" smtClean="0"/>
              <a:t>(3</a:t>
            </a:r>
            <a:r>
              <a:rPr lang="en-US" altLang="ja-JP" dirty="0"/>
              <a:t>)</a:t>
            </a:r>
          </a:p>
          <a:p>
            <a:r>
              <a:rPr lang="en-US" altLang="ja-JP" dirty="0" err="1" smtClean="0"/>
              <a:t>Enqueue</a:t>
            </a:r>
            <a:r>
              <a:rPr lang="en-US" altLang="ja-JP" dirty="0" smtClean="0"/>
              <a:t>(8</a:t>
            </a:r>
            <a:r>
              <a:rPr lang="en-US" altLang="ja-JP" dirty="0"/>
              <a:t>)</a:t>
            </a:r>
          </a:p>
          <a:p>
            <a:r>
              <a:rPr lang="en-US" altLang="ja-JP" dirty="0" err="1" smtClean="0"/>
              <a:t>Enqueue</a:t>
            </a:r>
            <a:r>
              <a:rPr lang="en-US" altLang="ja-JP" dirty="0" smtClean="0"/>
              <a:t>(9)</a:t>
            </a:r>
          </a:p>
          <a:p>
            <a:r>
              <a:rPr lang="en-US" altLang="ja-JP" dirty="0" err="1" smtClean="0"/>
              <a:t>Dequeue</a:t>
            </a:r>
            <a:r>
              <a:rPr lang="en-US" altLang="ja-JP" dirty="0" smtClean="0"/>
              <a:t>()</a:t>
            </a:r>
            <a:endParaRPr lang="en-US" altLang="ja-JP" dirty="0"/>
          </a:p>
          <a:p>
            <a:r>
              <a:rPr lang="en-US" altLang="ja-JP" dirty="0" err="1" smtClean="0"/>
              <a:t>Enqueue</a:t>
            </a:r>
            <a:r>
              <a:rPr lang="en-US" altLang="ja-JP" dirty="0" smtClean="0"/>
              <a:t>(2</a:t>
            </a:r>
            <a:r>
              <a:rPr lang="en-US" altLang="ja-JP" dirty="0"/>
              <a:t>)</a:t>
            </a:r>
          </a:p>
          <a:p>
            <a:r>
              <a:rPr lang="en-US" altLang="ja-JP" dirty="0" err="1" smtClean="0"/>
              <a:t>Enqueue</a:t>
            </a:r>
            <a:r>
              <a:rPr lang="en-US" altLang="ja-JP" dirty="0" smtClean="0"/>
              <a:t>(4)</a:t>
            </a:r>
          </a:p>
          <a:p>
            <a:r>
              <a:rPr lang="en-US" altLang="ja-JP" dirty="0" err="1" smtClean="0"/>
              <a:t>Dequeue</a:t>
            </a:r>
            <a:r>
              <a:rPr lang="en-US" altLang="ja-JP" dirty="0" smtClean="0"/>
              <a:t>()</a:t>
            </a:r>
            <a:endParaRPr lang="en-US" altLang="ja-JP" dirty="0"/>
          </a:p>
        </p:txBody>
      </p:sp>
      <p:sp>
        <p:nvSpPr>
          <p:cNvPr id="22591" name="Text Box 63"/>
          <p:cNvSpPr txBox="1">
            <a:spLocks noChangeArrowheads="1"/>
          </p:cNvSpPr>
          <p:nvPr/>
        </p:nvSpPr>
        <p:spPr bwMode="auto">
          <a:xfrm>
            <a:off x="6441867" y="4244923"/>
            <a:ext cx="1899494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dirty="0" smtClean="0"/>
              <a:t>while (</a:t>
            </a:r>
            <a:r>
              <a:rPr lang="en-US" altLang="ja-JP" dirty="0" err="1" smtClean="0"/>
              <a:t>theQ.size</a:t>
            </a:r>
            <a:r>
              <a:rPr lang="en-US" altLang="ja-JP" dirty="0" smtClean="0"/>
              <a:t>())</a:t>
            </a:r>
          </a:p>
          <a:p>
            <a:r>
              <a:rPr lang="en-US" altLang="ja-JP" dirty="0" smtClean="0"/>
              <a:t>{</a:t>
            </a:r>
          </a:p>
          <a:p>
            <a:r>
              <a:rPr lang="en-US" altLang="ja-JP" dirty="0"/>
              <a:t> </a:t>
            </a:r>
            <a:r>
              <a:rPr lang="en-US" altLang="ja-JP" dirty="0" smtClean="0"/>
              <a:t>   </a:t>
            </a:r>
            <a:r>
              <a:rPr lang="en-US" altLang="ja-JP" dirty="0" err="1" smtClean="0"/>
              <a:t>Dequeue</a:t>
            </a:r>
            <a:r>
              <a:rPr lang="en-US" altLang="ja-JP" dirty="0" smtClean="0"/>
              <a:t>()</a:t>
            </a:r>
          </a:p>
          <a:p>
            <a:r>
              <a:rPr lang="en-US" altLang="ja-JP" dirty="0" smtClean="0"/>
              <a:t>}</a:t>
            </a:r>
            <a:r>
              <a:rPr lang="en-US" altLang="ja-JP" dirty="0"/>
              <a:t> </a:t>
            </a:r>
          </a:p>
        </p:txBody>
      </p:sp>
      <p:sp>
        <p:nvSpPr>
          <p:cNvPr id="22592" name="Text Box 64"/>
          <p:cNvSpPr txBox="1">
            <a:spLocks noChangeArrowheads="1"/>
          </p:cNvSpPr>
          <p:nvPr/>
        </p:nvSpPr>
        <p:spPr bwMode="auto">
          <a:xfrm>
            <a:off x="364764" y="585864"/>
            <a:ext cx="4427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/>
              <a:t>(1)</a:t>
            </a:r>
          </a:p>
        </p:txBody>
      </p:sp>
      <p:sp>
        <p:nvSpPr>
          <p:cNvPr id="22593" name="Text Box 65"/>
          <p:cNvSpPr txBox="1">
            <a:spLocks noChangeArrowheads="1"/>
          </p:cNvSpPr>
          <p:nvPr/>
        </p:nvSpPr>
        <p:spPr bwMode="auto">
          <a:xfrm>
            <a:off x="7060367" y="705790"/>
            <a:ext cx="4427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dirty="0"/>
              <a:t>(2)</a:t>
            </a:r>
          </a:p>
        </p:txBody>
      </p:sp>
      <p:sp>
        <p:nvSpPr>
          <p:cNvPr id="22594" name="Text Box 66"/>
          <p:cNvSpPr txBox="1">
            <a:spLocks noChangeArrowheads="1"/>
          </p:cNvSpPr>
          <p:nvPr/>
        </p:nvSpPr>
        <p:spPr bwMode="auto">
          <a:xfrm>
            <a:off x="1352869" y="3581400"/>
            <a:ext cx="4427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/>
              <a:t>(3)</a:t>
            </a:r>
          </a:p>
        </p:txBody>
      </p:sp>
      <p:sp>
        <p:nvSpPr>
          <p:cNvPr id="22595" name="Text Box 67"/>
          <p:cNvSpPr txBox="1">
            <a:spLocks noChangeArrowheads="1"/>
          </p:cNvSpPr>
          <p:nvPr/>
        </p:nvSpPr>
        <p:spPr bwMode="auto">
          <a:xfrm>
            <a:off x="7315200" y="3657600"/>
            <a:ext cx="4427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/>
              <a:t>(4)</a:t>
            </a:r>
          </a:p>
        </p:txBody>
      </p:sp>
      <p:sp>
        <p:nvSpPr>
          <p:cNvPr id="22596" name="Text Box 68"/>
          <p:cNvSpPr txBox="1">
            <a:spLocks noChangeArrowheads="1"/>
          </p:cNvSpPr>
          <p:nvPr/>
        </p:nvSpPr>
        <p:spPr bwMode="auto">
          <a:xfrm>
            <a:off x="440965" y="1271664"/>
            <a:ext cx="122302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dirty="0"/>
              <a:t>Initial state</a:t>
            </a:r>
          </a:p>
        </p:txBody>
      </p:sp>
      <p:sp>
        <p:nvSpPr>
          <p:cNvPr id="22602" name="Text Box 74"/>
          <p:cNvSpPr txBox="1">
            <a:spLocks noChangeArrowheads="1"/>
          </p:cNvSpPr>
          <p:nvPr/>
        </p:nvSpPr>
        <p:spPr bwMode="auto">
          <a:xfrm>
            <a:off x="3772524" y="650824"/>
            <a:ext cx="65011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>
                <a:solidFill>
                  <a:srgbClr val="FF0000"/>
                </a:solidFill>
              </a:rPr>
              <a:t>front</a:t>
            </a:r>
          </a:p>
        </p:txBody>
      </p:sp>
      <p:sp>
        <p:nvSpPr>
          <p:cNvPr id="22603" name="Text Box 75"/>
          <p:cNvSpPr txBox="1">
            <a:spLocks noChangeArrowheads="1"/>
          </p:cNvSpPr>
          <p:nvPr/>
        </p:nvSpPr>
        <p:spPr bwMode="auto">
          <a:xfrm>
            <a:off x="2107374" y="921891"/>
            <a:ext cx="61908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dirty="0">
                <a:solidFill>
                  <a:srgbClr val="FF0000"/>
                </a:solidFill>
              </a:rPr>
              <a:t>back</a:t>
            </a:r>
          </a:p>
        </p:txBody>
      </p:sp>
      <p:sp>
        <p:nvSpPr>
          <p:cNvPr id="22604" name="Text Box 76"/>
          <p:cNvSpPr txBox="1">
            <a:spLocks noChangeArrowheads="1"/>
          </p:cNvSpPr>
          <p:nvPr/>
        </p:nvSpPr>
        <p:spPr bwMode="auto">
          <a:xfrm>
            <a:off x="8997223" y="724530"/>
            <a:ext cx="65011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dirty="0">
                <a:solidFill>
                  <a:srgbClr val="FF0000"/>
                </a:solidFill>
              </a:rPr>
              <a:t>front</a:t>
            </a:r>
          </a:p>
        </p:txBody>
      </p:sp>
      <p:sp>
        <p:nvSpPr>
          <p:cNvPr id="22605" name="Text Box 77"/>
          <p:cNvSpPr txBox="1">
            <a:spLocks noChangeArrowheads="1"/>
          </p:cNvSpPr>
          <p:nvPr/>
        </p:nvSpPr>
        <p:spPr bwMode="auto">
          <a:xfrm>
            <a:off x="1927855" y="4238869"/>
            <a:ext cx="61908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dirty="0">
                <a:solidFill>
                  <a:srgbClr val="FF0000"/>
                </a:solidFill>
              </a:rPr>
              <a:t>back</a:t>
            </a:r>
          </a:p>
        </p:txBody>
      </p:sp>
      <p:sp>
        <p:nvSpPr>
          <p:cNvPr id="22606" name="Text Box 78"/>
          <p:cNvSpPr txBox="1">
            <a:spLocks noChangeArrowheads="1"/>
          </p:cNvSpPr>
          <p:nvPr/>
        </p:nvSpPr>
        <p:spPr bwMode="auto">
          <a:xfrm>
            <a:off x="10113725" y="1696390"/>
            <a:ext cx="61908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dirty="0">
                <a:solidFill>
                  <a:srgbClr val="FF0000"/>
                </a:solidFill>
              </a:rPr>
              <a:t>back</a:t>
            </a:r>
          </a:p>
        </p:txBody>
      </p:sp>
      <p:sp>
        <p:nvSpPr>
          <p:cNvPr id="22607" name="Text Box 79"/>
          <p:cNvSpPr txBox="1">
            <a:spLocks noChangeArrowheads="1"/>
          </p:cNvSpPr>
          <p:nvPr/>
        </p:nvSpPr>
        <p:spPr bwMode="auto">
          <a:xfrm>
            <a:off x="4255962" y="5294023"/>
            <a:ext cx="64582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ja-JP" dirty="0">
                <a:solidFill>
                  <a:srgbClr val="FF0000"/>
                </a:solidFill>
              </a:rPr>
              <a:t>front</a:t>
            </a:r>
          </a:p>
        </p:txBody>
      </p:sp>
      <p:sp>
        <p:nvSpPr>
          <p:cNvPr id="22608" name="Text Box 80"/>
          <p:cNvSpPr txBox="1">
            <a:spLocks noChangeArrowheads="1"/>
          </p:cNvSpPr>
          <p:nvPr/>
        </p:nvSpPr>
        <p:spPr bwMode="auto">
          <a:xfrm>
            <a:off x="8083865" y="4363172"/>
            <a:ext cx="130518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ja-JP" dirty="0">
                <a:solidFill>
                  <a:srgbClr val="FF0000"/>
                </a:solidFill>
              </a:rPr>
              <a:t>back</a:t>
            </a:r>
          </a:p>
        </p:txBody>
      </p:sp>
      <p:sp>
        <p:nvSpPr>
          <p:cNvPr id="22609" name="Text Box 81"/>
          <p:cNvSpPr txBox="1">
            <a:spLocks noChangeArrowheads="1"/>
          </p:cNvSpPr>
          <p:nvPr/>
        </p:nvSpPr>
        <p:spPr bwMode="auto">
          <a:xfrm>
            <a:off x="8018275" y="4572278"/>
            <a:ext cx="116174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ja-JP" dirty="0">
                <a:solidFill>
                  <a:srgbClr val="FF0000"/>
                </a:solidFill>
              </a:rPr>
              <a:t>front</a:t>
            </a:r>
          </a:p>
        </p:txBody>
      </p:sp>
      <p:sp>
        <p:nvSpPr>
          <p:cNvPr id="85" name="Text Box 68"/>
          <p:cNvSpPr txBox="1">
            <a:spLocks noChangeArrowheads="1"/>
          </p:cNvSpPr>
          <p:nvPr/>
        </p:nvSpPr>
        <p:spPr bwMode="auto">
          <a:xfrm>
            <a:off x="1342868" y="2593299"/>
            <a:ext cx="105907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dirty="0"/>
              <a:t>c</a:t>
            </a:r>
            <a:r>
              <a:rPr lang="en-US" altLang="ja-JP" dirty="0" smtClean="0"/>
              <a:t>ount = 0</a:t>
            </a:r>
            <a:endParaRPr lang="en-US" altLang="ja-JP" dirty="0"/>
          </a:p>
        </p:txBody>
      </p:sp>
      <p:sp>
        <p:nvSpPr>
          <p:cNvPr id="86" name="Text Box 68"/>
          <p:cNvSpPr txBox="1">
            <a:spLocks noChangeArrowheads="1"/>
          </p:cNvSpPr>
          <p:nvPr/>
        </p:nvSpPr>
        <p:spPr bwMode="auto">
          <a:xfrm>
            <a:off x="7371412" y="5578841"/>
            <a:ext cx="105907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dirty="0"/>
              <a:t>c</a:t>
            </a:r>
            <a:r>
              <a:rPr lang="en-US" altLang="ja-JP" dirty="0" smtClean="0"/>
              <a:t>ount = 0</a:t>
            </a:r>
            <a:endParaRPr lang="en-US" altLang="ja-JP" dirty="0"/>
          </a:p>
        </p:txBody>
      </p:sp>
      <p:sp>
        <p:nvSpPr>
          <p:cNvPr id="87" name="Text Box 68"/>
          <p:cNvSpPr txBox="1">
            <a:spLocks noChangeArrowheads="1"/>
          </p:cNvSpPr>
          <p:nvPr/>
        </p:nvSpPr>
        <p:spPr bwMode="auto">
          <a:xfrm>
            <a:off x="1377535" y="5942186"/>
            <a:ext cx="105907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dirty="0"/>
              <a:t>c</a:t>
            </a:r>
            <a:r>
              <a:rPr lang="en-US" altLang="ja-JP" dirty="0" smtClean="0"/>
              <a:t>ount = 5</a:t>
            </a:r>
            <a:endParaRPr lang="en-US" altLang="ja-JP" dirty="0"/>
          </a:p>
        </p:txBody>
      </p:sp>
      <p:sp>
        <p:nvSpPr>
          <p:cNvPr id="88" name="Text Box 68"/>
          <p:cNvSpPr txBox="1">
            <a:spLocks noChangeArrowheads="1"/>
          </p:cNvSpPr>
          <p:nvPr/>
        </p:nvSpPr>
        <p:spPr bwMode="auto">
          <a:xfrm>
            <a:off x="7286470" y="2600796"/>
            <a:ext cx="105907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dirty="0"/>
              <a:t>c</a:t>
            </a:r>
            <a:r>
              <a:rPr lang="en-US" altLang="ja-JP" dirty="0" smtClean="0"/>
              <a:t>ount = 2</a:t>
            </a: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49192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97280" y="1799342"/>
            <a:ext cx="6096000" cy="452431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class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MyQueue</a:t>
            </a:r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{</a:t>
            </a:r>
          </a:p>
          <a:p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public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</a:p>
          <a:p>
            <a:pPr lvl="1"/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MyQueue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();</a:t>
            </a:r>
          </a:p>
          <a:p>
            <a:pPr lvl="1"/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~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MyQueue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();</a:t>
            </a:r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pPr lvl="1"/>
            <a:r>
              <a:rPr lang="en-US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bool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isEmpty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() </a:t>
            </a:r>
            <a:r>
              <a:rPr lang="en-US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const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</a:p>
          <a:p>
            <a:pPr lvl="1"/>
            <a:r>
              <a:rPr lang="en-US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getCount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() </a:t>
            </a:r>
            <a:r>
              <a:rPr lang="en-US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const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</a:p>
          <a:p>
            <a:pPr lvl="1"/>
            <a:r>
              <a:rPr lang="en-US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Dequeue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() 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throw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(</a:t>
            </a:r>
            <a:r>
              <a:rPr lang="en-US" dirty="0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exception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);</a:t>
            </a:r>
          </a:p>
          <a:p>
            <a:pPr lvl="1"/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void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Enqueue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en-US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const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&amp;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val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);</a:t>
            </a:r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private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</a:p>
          <a:p>
            <a:pPr lvl="1"/>
            <a:r>
              <a:rPr lang="en-US" dirty="0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vector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&lt;</a:t>
            </a:r>
            <a:r>
              <a:rPr lang="en-US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&gt; 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arr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</a:p>
          <a:p>
            <a:pPr lvl="1"/>
            <a:r>
              <a:rPr lang="en-US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front;</a:t>
            </a:r>
          </a:p>
          <a:p>
            <a:pPr lvl="1"/>
            <a:r>
              <a:rPr lang="en-US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back;</a:t>
            </a:r>
          </a:p>
          <a:p>
            <a:pPr lvl="1"/>
            <a:r>
              <a:rPr lang="en-US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count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</a:p>
          <a:p>
            <a:pPr lvl="1"/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void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doubleQueueSize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();</a:t>
            </a:r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};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Contract (.h)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4059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84817" y="389744"/>
            <a:ext cx="4661937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dirty="0" err="1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MyQueue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::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MyQueue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()</a:t>
            </a:r>
          </a:p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{</a:t>
            </a:r>
          </a:p>
          <a:p>
            <a:pPr lvl="1"/>
            <a:r>
              <a:rPr lang="en-US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arr.resize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(ARRAY_START_SIZE);</a:t>
            </a:r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pPr lvl="1"/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front = 0;</a:t>
            </a:r>
          </a:p>
          <a:p>
            <a:pPr lvl="1"/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back = 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arr.size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() - 1;</a:t>
            </a:r>
          </a:p>
          <a:p>
            <a:pPr lvl="1"/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count = 0;</a:t>
            </a:r>
          </a:p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}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206583" y="233866"/>
            <a:ext cx="6096000" cy="535531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MyQueue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::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getCount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() </a:t>
            </a:r>
            <a:r>
              <a:rPr lang="en-US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const</a:t>
            </a:r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{</a:t>
            </a:r>
          </a:p>
          <a:p>
            <a:r>
              <a:rPr lang="en-US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	return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count;</a:t>
            </a:r>
          </a:p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}</a:t>
            </a:r>
          </a:p>
          <a:p>
            <a:endParaRPr lang="en-US" dirty="0" smtClean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bool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MyQueue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::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isEmpty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() </a:t>
            </a:r>
            <a:r>
              <a:rPr lang="en-US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const</a:t>
            </a:r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{</a:t>
            </a:r>
          </a:p>
          <a:p>
            <a:pPr lvl="1"/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if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(count == 0)</a:t>
            </a:r>
          </a:p>
          <a:p>
            <a:pPr lvl="1"/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{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	return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true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</a:p>
          <a:p>
            <a:pPr lvl="1"/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}</a:t>
            </a:r>
          </a:p>
          <a:p>
            <a:pPr lvl="1"/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else</a:t>
            </a:r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pPr lvl="1"/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{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	return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false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</a:p>
          <a:p>
            <a:pPr lvl="1"/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}</a:t>
            </a:r>
          </a:p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}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19792" y="2765286"/>
            <a:ext cx="6096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void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MyQueue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::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doubleQueueSize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()</a:t>
            </a:r>
          </a:p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{</a:t>
            </a:r>
          </a:p>
          <a:p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	</a:t>
            </a:r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027226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4920" y="345337"/>
            <a:ext cx="6096000" cy="3139321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n-US" dirty="0" smtClean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fr-FR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void</a:t>
            </a:r>
            <a:r>
              <a:rPr lang="fr-FR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fr-FR" dirty="0" err="1" smtClean="0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MyQueue</a:t>
            </a:r>
            <a:r>
              <a:rPr lang="fr-FR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::</a:t>
            </a:r>
            <a:r>
              <a:rPr lang="fr-FR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Enqueue</a:t>
            </a:r>
            <a:r>
              <a:rPr lang="fr-FR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fr-FR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const</a:t>
            </a:r>
            <a:r>
              <a:rPr lang="fr-FR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fr-FR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</a:t>
            </a:r>
            <a:r>
              <a:rPr lang="fr-FR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&amp;</a:t>
            </a:r>
            <a:r>
              <a:rPr lang="fr-FR" dirty="0" smtClean="0">
                <a:solidFill>
                  <a:srgbClr val="8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val</a:t>
            </a:r>
            <a:r>
              <a:rPr lang="fr-FR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</a:t>
            </a:r>
          </a:p>
          <a:p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{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if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(count == </a:t>
            </a:r>
            <a:r>
              <a:rPr lang="en-US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arr.size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())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{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	</a:t>
            </a:r>
            <a:r>
              <a:rPr lang="en-US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doubleQueueSize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();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}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back = (back + 1) % </a:t>
            </a:r>
            <a:r>
              <a:rPr lang="en-US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arr.size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();</a:t>
            </a:r>
          </a:p>
          <a:p>
            <a:pPr lvl="1"/>
            <a:r>
              <a:rPr lang="en-US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arr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[back] = </a:t>
            </a:r>
            <a:r>
              <a:rPr lang="en-US" dirty="0" err="1" smtClean="0">
                <a:solidFill>
                  <a:srgbClr val="8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val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count++;</a:t>
            </a:r>
          </a:p>
          <a:p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}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5536364" y="630784"/>
            <a:ext cx="6096000" cy="424731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MyQueue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::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Dequeue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() 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throw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(</a:t>
            </a:r>
            <a:r>
              <a:rPr lang="en-US" dirty="0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exception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</a:t>
            </a:r>
          </a:p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{</a:t>
            </a:r>
          </a:p>
          <a:p>
            <a:pPr lvl="1"/>
            <a:r>
              <a:rPr lang="en-US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retVal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</a:p>
          <a:p>
            <a:pPr lvl="1"/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if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(count &gt; 0)</a:t>
            </a:r>
          </a:p>
          <a:p>
            <a:pPr lvl="1"/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{</a:t>
            </a:r>
          </a:p>
          <a:p>
            <a:pPr lvl="2"/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retVal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= 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arr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[front];</a:t>
            </a:r>
          </a:p>
          <a:p>
            <a:pPr lvl="2"/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front = (front + 1) % 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arr.size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();</a:t>
            </a:r>
          </a:p>
          <a:p>
            <a:pPr lvl="2"/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count--;</a:t>
            </a:r>
          </a:p>
          <a:p>
            <a:pPr lvl="2"/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return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retVal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</a:p>
          <a:p>
            <a:pPr lvl="1"/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}</a:t>
            </a:r>
          </a:p>
          <a:p>
            <a:pPr lvl="1"/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else</a:t>
            </a:r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pPr lvl="1"/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{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	throw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exception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en-US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"Queue Empty"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);</a:t>
            </a:r>
          </a:p>
          <a:p>
            <a:pPr lvl="1"/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}</a:t>
            </a:r>
          </a:p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1626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  STL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 </a:t>
            </a:r>
            <a:r>
              <a:rPr lang="en-US" sz="2400" dirty="0" smtClean="0"/>
              <a:t> Queues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 </a:t>
            </a:r>
            <a:r>
              <a:rPr lang="en-US" sz="2400" dirty="0" smtClean="0"/>
              <a:t> Lab 5 Intro and peer design requirements</a:t>
            </a:r>
          </a:p>
        </p:txBody>
      </p:sp>
    </p:spTree>
    <p:extLst>
      <p:ext uri="{BB962C8B-B14F-4D97-AF65-F5344CB8AC3E}">
        <p14:creationId xmlns:p14="http://schemas.microsoft.com/office/powerpoint/2010/main" val="3751413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Lab5 Intro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4867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Lab 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  The Jolly Banker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 </a:t>
            </a:r>
            <a:r>
              <a:rPr lang="en-US" sz="2400" dirty="0" smtClean="0"/>
              <a:t> Purpose: 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 smtClean="0"/>
              <a:t>Learn Queues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 smtClean="0"/>
              <a:t>Learn Binary Search Trees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 smtClean="0"/>
              <a:t>Practice class design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 </a:t>
            </a:r>
            <a:r>
              <a:rPr lang="en-US" sz="2400" dirty="0" smtClean="0"/>
              <a:t>Two phase project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 smtClean="0"/>
              <a:t>Design Review: </a:t>
            </a:r>
            <a:r>
              <a:rPr lang="en-US" sz="2200" dirty="0" smtClean="0"/>
              <a:t> Thursday, 12/1</a:t>
            </a:r>
            <a:endParaRPr lang="en-US" sz="220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 smtClean="0"/>
              <a:t>Lab Due: 12/9.</a:t>
            </a:r>
          </a:p>
        </p:txBody>
      </p:sp>
    </p:spTree>
    <p:extLst>
      <p:ext uri="{BB962C8B-B14F-4D97-AF65-F5344CB8AC3E}">
        <p14:creationId xmlns:p14="http://schemas.microsoft.com/office/powerpoint/2010/main" val="494745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Computer Scientist of the Week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101242" y="2230581"/>
            <a:ext cx="26214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Margaret Hamilton</a:t>
            </a:r>
            <a:endParaRPr lang="en-US" sz="2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5221009" y="3185467"/>
            <a:ext cx="6572120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Developed </a:t>
            </a:r>
            <a:r>
              <a:rPr lang="en-US" altLang="en-US" dirty="0" smtClean="0"/>
              <a:t>on-board flight software for Apollo space program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dirty="0" smtClean="0"/>
              <a:t>Director of MIT Instruments Lab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dirty="0" smtClean="0"/>
              <a:t>Just awarded Presidential Medal of Freedom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dirty="0" smtClean="0"/>
              <a:t>Contributions to </a:t>
            </a:r>
            <a:r>
              <a:rPr lang="en-US" altLang="en-US" dirty="0" err="1" smtClean="0"/>
              <a:t>async</a:t>
            </a:r>
            <a:r>
              <a:rPr lang="en-US" altLang="en-US" dirty="0" smtClean="0"/>
              <a:t> software, priority scheduling and priority </a:t>
            </a:r>
          </a:p>
          <a:p>
            <a:pPr lvl="1"/>
            <a:r>
              <a:rPr lang="en-US" altLang="en-US" dirty="0" smtClean="0"/>
              <a:t>Display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dirty="0" smtClean="0"/>
              <a:t>Foundations for ultra-reliable software design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dirty="0" smtClean="0"/>
              <a:t>Apollo 11 Landing: design helped to successfully land ship amidst</a:t>
            </a:r>
          </a:p>
          <a:p>
            <a:r>
              <a:rPr lang="en-US" altLang="en-US" dirty="0"/>
              <a:t> 	</a:t>
            </a:r>
            <a:r>
              <a:rPr lang="en-US" altLang="en-US" dirty="0" smtClean="0"/>
              <a:t>Overloading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alt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</p:txBody>
      </p:sp>
      <p:pic>
        <p:nvPicPr>
          <p:cNvPr id="1028" name="Picture 4" descr="Margaret Hamilton 199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6694" y="2461413"/>
            <a:ext cx="2746121" cy="34576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26919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Computer Scientists who were awarded </a:t>
            </a:r>
            <a:r>
              <a:rPr lang="en-US" altLang="en-US" dirty="0"/>
              <a:t>Presidential Medal of </a:t>
            </a:r>
            <a:r>
              <a:rPr lang="en-US" altLang="en-US" dirty="0" smtClean="0"/>
              <a:t>Freedom this week</a:t>
            </a:r>
            <a:endParaRPr lang="en-US" dirty="0"/>
          </a:p>
        </p:txBody>
      </p:sp>
      <p:pic>
        <p:nvPicPr>
          <p:cNvPr id="1028" name="Picture 4" descr="Margaret Hamilton 199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3041" y="1872689"/>
            <a:ext cx="2746121" cy="34576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175389" y="5465635"/>
            <a:ext cx="26214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Margaret Hamilton</a:t>
            </a:r>
            <a:endParaRPr lang="en-US" sz="2400" b="1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2084" y="1872690"/>
            <a:ext cx="2911047" cy="3055567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4226895" y="5099474"/>
            <a:ext cx="19412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Grace Hopper</a:t>
            </a:r>
            <a:endParaRPr lang="en-US" sz="2400" b="1" dirty="0"/>
          </a:p>
        </p:txBody>
      </p:sp>
      <p:pic>
        <p:nvPicPr>
          <p:cNvPr id="3" name="Picture 4" descr="https://tse1.mm.bing.net/th?&amp;id=OIP.M3e4e018b0726a440049fc0df2c4083edo1&amp;w=195&amp;h=299&amp;c=0&amp;pid=1.9&amp;rs=0&amp;p=0&amp;r=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1735" y="1872689"/>
            <a:ext cx="2295017" cy="35190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7708624" y="5467753"/>
            <a:ext cx="20205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Robert </a:t>
            </a:r>
            <a:r>
              <a:rPr lang="en-US" sz="2400" b="1" dirty="0" err="1" smtClean="0"/>
              <a:t>DeNiro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9646998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1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20" name="Rectangle 108"/>
          <p:cNvSpPr>
            <a:spLocks noGrp="1" noChangeArrowheads="1"/>
          </p:cNvSpPr>
          <p:nvPr>
            <p:ph type="title"/>
          </p:nvPr>
        </p:nvSpPr>
        <p:spPr>
          <a:xfrm>
            <a:off x="1333500" y="415977"/>
            <a:ext cx="7772400" cy="1143000"/>
          </a:xfrm>
          <a:noFill/>
          <a:ln/>
        </p:spPr>
        <p:txBody>
          <a:bodyPr>
            <a:normAutofit fontScale="90000"/>
          </a:bodyPr>
          <a:lstStyle/>
          <a:p>
            <a:r>
              <a:rPr lang="en-US" altLang="ja-JP" dirty="0"/>
              <a:t>A Pointer-Based Implementation</a:t>
            </a:r>
          </a:p>
        </p:txBody>
      </p:sp>
      <p:sp>
        <p:nvSpPr>
          <p:cNvPr id="13421" name="Rectangle 109"/>
          <p:cNvSpPr>
            <a:spLocks noChangeArrowheads="1"/>
          </p:cNvSpPr>
          <p:nvPr/>
        </p:nvSpPr>
        <p:spPr bwMode="auto">
          <a:xfrm>
            <a:off x="2477125" y="2088631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ja-JP"/>
              <a:t>2</a:t>
            </a:r>
          </a:p>
        </p:txBody>
      </p:sp>
      <p:sp>
        <p:nvSpPr>
          <p:cNvPr id="13423" name="Rectangle 111"/>
          <p:cNvSpPr>
            <a:spLocks noChangeArrowheads="1"/>
          </p:cNvSpPr>
          <p:nvPr/>
        </p:nvSpPr>
        <p:spPr bwMode="auto">
          <a:xfrm>
            <a:off x="3010525" y="2088631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424" name="Line 112"/>
          <p:cNvSpPr>
            <a:spLocks noChangeShapeType="1"/>
          </p:cNvSpPr>
          <p:nvPr/>
        </p:nvSpPr>
        <p:spPr bwMode="auto">
          <a:xfrm>
            <a:off x="3315325" y="2317231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425" name="Rectangle 113"/>
          <p:cNvSpPr>
            <a:spLocks noChangeArrowheads="1"/>
          </p:cNvSpPr>
          <p:nvPr/>
        </p:nvSpPr>
        <p:spPr bwMode="auto">
          <a:xfrm>
            <a:off x="3924925" y="2088631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ja-JP"/>
              <a:t>4</a:t>
            </a:r>
          </a:p>
        </p:txBody>
      </p:sp>
      <p:sp>
        <p:nvSpPr>
          <p:cNvPr id="13426" name="Rectangle 114"/>
          <p:cNvSpPr>
            <a:spLocks noChangeArrowheads="1"/>
          </p:cNvSpPr>
          <p:nvPr/>
        </p:nvSpPr>
        <p:spPr bwMode="auto">
          <a:xfrm>
            <a:off x="4458325" y="2088631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427" name="Line 115"/>
          <p:cNvSpPr>
            <a:spLocks noChangeShapeType="1"/>
          </p:cNvSpPr>
          <p:nvPr/>
        </p:nvSpPr>
        <p:spPr bwMode="auto">
          <a:xfrm>
            <a:off x="4763125" y="2317231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428" name="Rectangle 116"/>
          <p:cNvSpPr>
            <a:spLocks noChangeArrowheads="1"/>
          </p:cNvSpPr>
          <p:nvPr/>
        </p:nvSpPr>
        <p:spPr bwMode="auto">
          <a:xfrm>
            <a:off x="5372725" y="2088631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ja-JP"/>
              <a:t>1</a:t>
            </a:r>
          </a:p>
        </p:txBody>
      </p:sp>
      <p:sp>
        <p:nvSpPr>
          <p:cNvPr id="13429" name="Rectangle 117"/>
          <p:cNvSpPr>
            <a:spLocks noChangeArrowheads="1"/>
          </p:cNvSpPr>
          <p:nvPr/>
        </p:nvSpPr>
        <p:spPr bwMode="auto">
          <a:xfrm>
            <a:off x="5906125" y="2088631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430" name="Line 118"/>
          <p:cNvSpPr>
            <a:spLocks noChangeShapeType="1"/>
          </p:cNvSpPr>
          <p:nvPr/>
        </p:nvSpPr>
        <p:spPr bwMode="auto">
          <a:xfrm>
            <a:off x="6210925" y="2317231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431" name="Rectangle 119"/>
          <p:cNvSpPr>
            <a:spLocks noChangeArrowheads="1"/>
          </p:cNvSpPr>
          <p:nvPr/>
        </p:nvSpPr>
        <p:spPr bwMode="auto">
          <a:xfrm>
            <a:off x="6820525" y="2088631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ja-JP"/>
              <a:t>7</a:t>
            </a:r>
          </a:p>
        </p:txBody>
      </p:sp>
      <p:sp>
        <p:nvSpPr>
          <p:cNvPr id="13432" name="Rectangle 120"/>
          <p:cNvSpPr>
            <a:spLocks noChangeArrowheads="1"/>
          </p:cNvSpPr>
          <p:nvPr/>
        </p:nvSpPr>
        <p:spPr bwMode="auto">
          <a:xfrm>
            <a:off x="7353925" y="2088631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433" name="Line 121"/>
          <p:cNvSpPr>
            <a:spLocks noChangeShapeType="1"/>
          </p:cNvSpPr>
          <p:nvPr/>
        </p:nvSpPr>
        <p:spPr bwMode="auto">
          <a:xfrm>
            <a:off x="7658725" y="2317231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434" name="Rectangle 122"/>
          <p:cNvSpPr>
            <a:spLocks noChangeArrowheads="1"/>
          </p:cNvSpPr>
          <p:nvPr/>
        </p:nvSpPr>
        <p:spPr bwMode="auto">
          <a:xfrm>
            <a:off x="2477124" y="3155431"/>
            <a:ext cx="655819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ja-JP" sz="2000"/>
              <a:t>front</a:t>
            </a:r>
          </a:p>
        </p:txBody>
      </p:sp>
      <p:sp>
        <p:nvSpPr>
          <p:cNvPr id="13435" name="Rectangle 123"/>
          <p:cNvSpPr>
            <a:spLocks noChangeArrowheads="1"/>
          </p:cNvSpPr>
          <p:nvPr/>
        </p:nvSpPr>
        <p:spPr bwMode="auto">
          <a:xfrm>
            <a:off x="6820524" y="3155431"/>
            <a:ext cx="659567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ja-JP" sz="2000" dirty="0"/>
              <a:t>back</a:t>
            </a:r>
          </a:p>
        </p:txBody>
      </p:sp>
      <p:sp>
        <p:nvSpPr>
          <p:cNvPr id="13436" name="Line 124"/>
          <p:cNvSpPr>
            <a:spLocks noChangeShapeType="1"/>
          </p:cNvSpPr>
          <p:nvPr/>
        </p:nvSpPr>
        <p:spPr bwMode="auto">
          <a:xfrm flipV="1">
            <a:off x="2781925" y="2622031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437" name="Line 125"/>
          <p:cNvSpPr>
            <a:spLocks noChangeShapeType="1"/>
          </p:cNvSpPr>
          <p:nvPr/>
        </p:nvSpPr>
        <p:spPr bwMode="auto">
          <a:xfrm flipV="1">
            <a:off x="7125325" y="2622031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438" name="Text Box 126"/>
          <p:cNvSpPr txBox="1">
            <a:spLocks noChangeArrowheads="1"/>
          </p:cNvSpPr>
          <p:nvPr/>
        </p:nvSpPr>
        <p:spPr bwMode="auto">
          <a:xfrm>
            <a:off x="8268326" y="2164832"/>
            <a:ext cx="84029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sz="2400"/>
              <a:t>NULL</a:t>
            </a:r>
          </a:p>
        </p:txBody>
      </p:sp>
    </p:spTree>
    <p:extLst>
      <p:ext uri="{BB962C8B-B14F-4D97-AF65-F5344CB8AC3E}">
        <p14:creationId xmlns:p14="http://schemas.microsoft.com/office/powerpoint/2010/main" val="3647549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Bell Rang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750091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48000" y="612845"/>
            <a:ext cx="6096000" cy="563231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class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MyQueue</a:t>
            </a:r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{</a:t>
            </a:r>
          </a:p>
          <a:p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public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</a:p>
          <a:p>
            <a:pPr lvl="1"/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MyQueue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();</a:t>
            </a:r>
          </a:p>
          <a:p>
            <a:pPr lvl="1"/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~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MyQueue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();</a:t>
            </a:r>
          </a:p>
          <a:p>
            <a:pPr lvl="1"/>
            <a:r>
              <a:rPr lang="en-US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bool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isEmpty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() </a:t>
            </a:r>
            <a:r>
              <a:rPr lang="en-US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const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</a:p>
          <a:p>
            <a:pPr lvl="1"/>
            <a:r>
              <a:rPr lang="en-US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getCount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() </a:t>
            </a:r>
            <a:r>
              <a:rPr lang="en-US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const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</a:p>
          <a:p>
            <a:pPr lvl="1"/>
            <a:r>
              <a:rPr lang="en-US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Dequeue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() 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throw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(</a:t>
            </a:r>
            <a:r>
              <a:rPr lang="en-US" dirty="0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exception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);</a:t>
            </a:r>
          </a:p>
          <a:p>
            <a:pPr lvl="1"/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void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Enqueue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en-US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const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&amp;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val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);</a:t>
            </a:r>
          </a:p>
          <a:p>
            <a:pPr lvl="1"/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private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</a:p>
          <a:p>
            <a:pPr lvl="1"/>
            <a:r>
              <a:rPr lang="en-US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struct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Node</a:t>
            </a:r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pPr lvl="1"/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{</a:t>
            </a:r>
          </a:p>
          <a:p>
            <a:pPr lvl="2"/>
            <a:r>
              <a:rPr lang="en-US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val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</a:p>
          <a:p>
            <a:pPr lvl="2"/>
            <a:r>
              <a:rPr lang="en-US" dirty="0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Node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*next = </a:t>
            </a:r>
            <a:r>
              <a:rPr lang="en-US" dirty="0">
                <a:solidFill>
                  <a:srgbClr val="6F008A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NULL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</a:p>
          <a:p>
            <a:pPr lvl="1"/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};</a:t>
            </a:r>
          </a:p>
          <a:p>
            <a:pPr lvl="1"/>
            <a:r>
              <a:rPr lang="en-US" dirty="0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Node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*front;</a:t>
            </a:r>
          </a:p>
          <a:p>
            <a:pPr lvl="1"/>
            <a:r>
              <a:rPr lang="en-US" dirty="0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Node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*back;</a:t>
            </a:r>
          </a:p>
          <a:p>
            <a:pPr lvl="1"/>
            <a:r>
              <a:rPr lang="en-US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count;</a:t>
            </a:r>
          </a:p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};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3196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555693" y="338797"/>
            <a:ext cx="6096000" cy="4801314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bool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MyQueue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::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isEmpty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() </a:t>
            </a:r>
            <a:r>
              <a:rPr lang="en-US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const</a:t>
            </a:r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{</a:t>
            </a:r>
          </a:p>
          <a:p>
            <a:pPr lvl="1"/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if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(front == </a:t>
            </a:r>
            <a:r>
              <a:rPr lang="en-US" dirty="0">
                <a:solidFill>
                  <a:srgbClr val="6F008A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NULL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</a:t>
            </a:r>
          </a:p>
          <a:p>
            <a:pPr lvl="1"/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{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	return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true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</a:p>
          <a:p>
            <a:pPr lvl="1"/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}</a:t>
            </a:r>
          </a:p>
          <a:p>
            <a:pPr lvl="1"/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else</a:t>
            </a:r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pPr lvl="1"/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{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	return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false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</a:p>
          <a:p>
            <a:pPr lvl="1"/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}</a:t>
            </a:r>
          </a:p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}</a:t>
            </a:r>
          </a:p>
          <a:p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MyQueue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::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getCount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() </a:t>
            </a:r>
            <a:r>
              <a:rPr lang="en-US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const</a:t>
            </a:r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{</a:t>
            </a:r>
          </a:p>
          <a:p>
            <a:r>
              <a:rPr lang="en-US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	return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count;</a:t>
            </a:r>
          </a:p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}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514666" y="648086"/>
            <a:ext cx="6096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err="1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MyQueue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::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MyQueue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()</a:t>
            </a:r>
          </a:p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{</a:t>
            </a:r>
          </a:p>
          <a:p>
            <a:pPr lvl="1"/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front = </a:t>
            </a:r>
            <a:r>
              <a:rPr lang="en-US" dirty="0">
                <a:solidFill>
                  <a:srgbClr val="6F008A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NULL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</a:p>
          <a:p>
            <a:pPr lvl="1"/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back = </a:t>
            </a:r>
            <a:r>
              <a:rPr lang="en-US" dirty="0">
                <a:solidFill>
                  <a:srgbClr val="6F008A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NULL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</a:p>
          <a:p>
            <a:pPr lvl="1"/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count = 0;</a:t>
            </a:r>
          </a:p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}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14666" y="2878033"/>
            <a:ext cx="6096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err="1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MyQueue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::~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MyQueue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()</a:t>
            </a:r>
          </a:p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{</a:t>
            </a:r>
          </a:p>
          <a:p>
            <a:pPr lvl="1"/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while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(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getCount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() &gt; 0)</a:t>
            </a:r>
          </a:p>
          <a:p>
            <a:pPr lvl="1"/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{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	</a:t>
            </a:r>
            <a:r>
              <a:rPr lang="en-US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Dequeue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();</a:t>
            </a:r>
          </a:p>
          <a:p>
            <a:pPr lvl="1"/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}</a:t>
            </a:r>
          </a:p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0005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9854" y="1053701"/>
            <a:ext cx="6096000" cy="507831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void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MyQueue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::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Enqueue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en-US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const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&amp;</a:t>
            </a:r>
            <a:r>
              <a:rPr lang="en-US" dirty="0">
                <a:solidFill>
                  <a:srgbClr val="8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value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 </a:t>
            </a:r>
          </a:p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{</a:t>
            </a:r>
          </a:p>
          <a:p>
            <a:pPr lvl="1"/>
            <a:r>
              <a:rPr lang="en-US" dirty="0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Node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*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insNode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</a:p>
          <a:p>
            <a:pPr lvl="1"/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insNode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= 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new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Node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</a:p>
          <a:p>
            <a:pPr lvl="1"/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insNode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-&gt;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val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= </a:t>
            </a:r>
            <a:r>
              <a:rPr lang="en-US" dirty="0">
                <a:solidFill>
                  <a:srgbClr val="8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value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</a:p>
          <a:p>
            <a:pPr lvl="1"/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if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(count == 0)</a:t>
            </a:r>
          </a:p>
          <a:p>
            <a:pPr lvl="1"/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{</a:t>
            </a:r>
          </a:p>
          <a:p>
            <a:pPr lvl="2"/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back = 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insNode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</a:p>
          <a:p>
            <a:pPr lvl="2"/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front = 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insNode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</a:p>
          <a:p>
            <a:pPr lvl="1"/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}</a:t>
            </a:r>
          </a:p>
          <a:p>
            <a:pPr lvl="1"/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else</a:t>
            </a:r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pPr lvl="1"/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{</a:t>
            </a:r>
          </a:p>
          <a:p>
            <a:pPr lvl="2"/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back-&gt;next = 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insNode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</a:p>
          <a:p>
            <a:pPr lvl="2"/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back = 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insNode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</a:p>
          <a:p>
            <a:pPr lvl="1"/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}</a:t>
            </a:r>
          </a:p>
          <a:p>
            <a:pPr lvl="1"/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count++;</a:t>
            </a:r>
          </a:p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}</a:t>
            </a:r>
          </a:p>
          <a:p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686266" y="1028343"/>
            <a:ext cx="6096000" cy="480131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MyQueue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::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Dequeue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() 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throw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(</a:t>
            </a:r>
            <a:r>
              <a:rPr lang="en-US" dirty="0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exception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</a:t>
            </a:r>
          </a:p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{</a:t>
            </a:r>
          </a:p>
          <a:p>
            <a:pPr lvl="1"/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if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(count == 0)</a:t>
            </a:r>
          </a:p>
          <a:p>
            <a:pPr lvl="1"/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{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	throw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exception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en-US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"Queue is empty"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);</a:t>
            </a:r>
          </a:p>
          <a:p>
            <a:pPr lvl="1"/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}</a:t>
            </a:r>
          </a:p>
          <a:p>
            <a:pPr lvl="1"/>
            <a:r>
              <a:rPr lang="en-US" dirty="0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Node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*temp = front;</a:t>
            </a:r>
          </a:p>
          <a:p>
            <a:pPr lvl="1"/>
            <a:r>
              <a:rPr lang="en-US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retVal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= temp-&gt;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val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</a:p>
          <a:p>
            <a:pPr lvl="1"/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front = front-&gt;next;</a:t>
            </a:r>
          </a:p>
          <a:p>
            <a:pPr lvl="1"/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delete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temp;</a:t>
            </a:r>
          </a:p>
          <a:p>
            <a:pPr lvl="1"/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if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(count == 1)</a:t>
            </a:r>
          </a:p>
          <a:p>
            <a:pPr lvl="1"/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{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	back 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== </a:t>
            </a:r>
            <a:r>
              <a:rPr lang="en-US" dirty="0">
                <a:solidFill>
                  <a:srgbClr val="6F008A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NULL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</a:p>
          <a:p>
            <a:pPr lvl="1"/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}</a:t>
            </a:r>
          </a:p>
          <a:p>
            <a:pPr lvl="1"/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count--;</a:t>
            </a:r>
          </a:p>
          <a:p>
            <a:pPr lvl="1"/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return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retVal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</a:p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3016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>
          <a:xfrm>
            <a:off x="1246959" y="452255"/>
            <a:ext cx="9635900" cy="1143000"/>
          </a:xfrm>
        </p:spPr>
        <p:txBody>
          <a:bodyPr>
            <a:normAutofit/>
          </a:bodyPr>
          <a:lstStyle/>
          <a:p>
            <a:r>
              <a:rPr lang="en-US" altLang="en-US" dirty="0" smtClean="0"/>
              <a:t>Are we done?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169232" y="1946458"/>
            <a:ext cx="9351157" cy="4339652"/>
          </a:xfrm>
          <a:prstGeom prst="rect">
            <a:avLst/>
          </a:prstGeom>
        </p:spPr>
        <p:txBody>
          <a:bodyPr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altLang="en-US" sz="2400" dirty="0" smtClean="0"/>
              <a:t> Do we need to overload =, copy constructor?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400" dirty="0" smtClean="0"/>
              <a:t>  Why or why not?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400" dirty="0"/>
              <a:t> </a:t>
            </a:r>
            <a:r>
              <a:rPr lang="en-US" altLang="en-US" sz="2400" dirty="0" smtClean="0"/>
              <a:t> Any other overloads?</a:t>
            </a:r>
          </a:p>
          <a:p>
            <a:pPr marL="0" indent="0">
              <a:buFont typeface="Calibri" panose="020F0502020204030204" pitchFamily="34" charset="0"/>
              <a:buNone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3633605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STL Sequence Containers:  the Big 3 (recap)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  Vector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 smtClean="0"/>
              <a:t>Flexibly sized array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 smtClean="0"/>
              <a:t>Access any element in constant time (index into array)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 smtClean="0"/>
              <a:t>Add/Remove from the end of array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 smtClean="0"/>
              <a:t>Data kept contiguous in memory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 </a:t>
            </a:r>
            <a:r>
              <a:rPr lang="en-US" sz="2400" dirty="0" smtClean="0"/>
              <a:t> </a:t>
            </a:r>
            <a:r>
              <a:rPr lang="en-US" sz="2400" dirty="0" err="1" smtClean="0"/>
              <a:t>Deque</a:t>
            </a:r>
            <a:endParaRPr lang="en-US" sz="240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 smtClean="0"/>
              <a:t>Double ended queue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 smtClean="0"/>
              <a:t>Can add/look from front or back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 smtClean="0"/>
              <a:t>Access any element in constant time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 smtClean="0"/>
              <a:t>Not guaranteed to be contiguous in memory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 </a:t>
            </a:r>
            <a:r>
              <a:rPr lang="en-US" sz="2400" dirty="0" smtClean="0"/>
              <a:t> List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 smtClean="0"/>
              <a:t>Linked list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 smtClean="0"/>
              <a:t>Need iterator to traverse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 smtClean="0"/>
              <a:t>Can add anywhere in list in constant time</a:t>
            </a:r>
          </a:p>
        </p:txBody>
      </p:sp>
    </p:spTree>
    <p:extLst>
      <p:ext uri="{BB962C8B-B14F-4D97-AF65-F5344CB8AC3E}">
        <p14:creationId xmlns:p14="http://schemas.microsoft.com/office/powerpoint/2010/main" val="2331102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>
          <a:xfrm>
            <a:off x="1246959" y="452255"/>
            <a:ext cx="9635900" cy="1143000"/>
          </a:xfrm>
        </p:spPr>
        <p:txBody>
          <a:bodyPr>
            <a:normAutofit/>
          </a:bodyPr>
          <a:lstStyle/>
          <a:p>
            <a:r>
              <a:rPr lang="en-US" altLang="en-US" dirty="0" smtClean="0"/>
              <a:t>Queue usage in OS, Network, Services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169232" y="1946458"/>
            <a:ext cx="9351157" cy="4339652"/>
          </a:xfrm>
          <a:prstGeom prst="rect">
            <a:avLst/>
          </a:prstGeom>
        </p:spPr>
        <p:txBody>
          <a:bodyPr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altLang="en-US" sz="2400" dirty="0" smtClean="0"/>
              <a:t>  Message queues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400" dirty="0"/>
              <a:t> </a:t>
            </a:r>
            <a:r>
              <a:rPr lang="en-US" altLang="en-US" sz="2400" dirty="0" smtClean="0"/>
              <a:t> Scheduling queue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400" dirty="0"/>
              <a:t> </a:t>
            </a:r>
            <a:r>
              <a:rPr lang="en-US" altLang="en-US" sz="2400" dirty="0" smtClean="0"/>
              <a:t> TCP Flow control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400" dirty="0"/>
              <a:t> </a:t>
            </a:r>
            <a:r>
              <a:rPr lang="en-US" altLang="en-US" sz="2400" dirty="0" smtClean="0"/>
              <a:t> Payment processing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en-US" sz="2400" dirty="0" smtClean="0"/>
          </a:p>
          <a:p>
            <a:pPr marL="0" indent="0">
              <a:buFont typeface="Calibri" panose="020F0502020204030204" pitchFamily="34" charset="0"/>
              <a:buNone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3020226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1352550" y="509589"/>
            <a:ext cx="7772400" cy="1143000"/>
          </a:xfrm>
        </p:spPr>
        <p:txBody>
          <a:bodyPr/>
          <a:lstStyle/>
          <a:p>
            <a:r>
              <a:rPr lang="en-US" altLang="ja-JP" dirty="0"/>
              <a:t>Unix Message Queues</a:t>
            </a:r>
          </a:p>
        </p:txBody>
      </p:sp>
      <p:sp>
        <p:nvSpPr>
          <p:cNvPr id="45059" name="Text Box 3"/>
          <p:cNvSpPr txBox="1">
            <a:spLocks noChangeArrowheads="1"/>
          </p:cNvSpPr>
          <p:nvPr/>
        </p:nvSpPr>
        <p:spPr bwMode="auto">
          <a:xfrm>
            <a:off x="1309769" y="1750890"/>
            <a:ext cx="4108369" cy="2462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ja-JP" sz="1400" dirty="0" err="1">
                <a:latin typeface="Tahoma" panose="020B0604030504040204" pitchFamily="34" charset="0"/>
              </a:rPr>
              <a:t>struct</a:t>
            </a:r>
            <a:r>
              <a:rPr lang="en-US" altLang="ja-JP" sz="1400" dirty="0">
                <a:latin typeface="Tahoma" panose="020B0604030504040204" pitchFamily="34" charset="0"/>
              </a:rPr>
              <a:t> </a:t>
            </a:r>
            <a:r>
              <a:rPr lang="en-US" altLang="ja-JP" sz="1400" dirty="0" err="1">
                <a:latin typeface="Tahoma" panose="020B0604030504040204" pitchFamily="34" charset="0"/>
              </a:rPr>
              <a:t>mymesg</a:t>
            </a:r>
            <a:r>
              <a:rPr lang="en-US" altLang="ja-JP" sz="1400" dirty="0">
                <a:latin typeface="Tahoma" panose="020B0604030504040204" pitchFamily="34" charset="0"/>
              </a:rPr>
              <a:t> {</a:t>
            </a:r>
          </a:p>
          <a:p>
            <a:pPr algn="l"/>
            <a:r>
              <a:rPr lang="en-US" altLang="ja-JP" sz="1400" dirty="0">
                <a:latin typeface="Tahoma" panose="020B0604030504040204" pitchFamily="34" charset="0"/>
              </a:rPr>
              <a:t>   long </a:t>
            </a:r>
            <a:r>
              <a:rPr lang="en-US" altLang="ja-JP" sz="1400" dirty="0" err="1">
                <a:latin typeface="Tahoma" panose="020B0604030504040204" pitchFamily="34" charset="0"/>
              </a:rPr>
              <a:t>mytype</a:t>
            </a:r>
            <a:r>
              <a:rPr lang="en-US" altLang="ja-JP" sz="1400" dirty="0">
                <a:latin typeface="Tahoma" panose="020B0604030504040204" pitchFamily="34" charset="0"/>
              </a:rPr>
              <a:t>;</a:t>
            </a:r>
          </a:p>
          <a:p>
            <a:pPr algn="l"/>
            <a:r>
              <a:rPr lang="en-US" altLang="ja-JP" sz="1400" dirty="0">
                <a:latin typeface="Tahoma" panose="020B0604030504040204" pitchFamily="34" charset="0"/>
              </a:rPr>
              <a:t>  char </a:t>
            </a:r>
            <a:r>
              <a:rPr lang="en-US" altLang="ja-JP" sz="1400" dirty="0" err="1">
                <a:latin typeface="Tahoma" panose="020B0604030504040204" pitchFamily="34" charset="0"/>
              </a:rPr>
              <a:t>mtext</a:t>
            </a:r>
            <a:r>
              <a:rPr lang="en-US" altLang="ja-JP" sz="1400" dirty="0">
                <a:latin typeface="Tahoma" panose="020B0604030504040204" pitchFamily="34" charset="0"/>
              </a:rPr>
              <a:t>[512];</a:t>
            </a:r>
          </a:p>
          <a:p>
            <a:pPr algn="l"/>
            <a:r>
              <a:rPr lang="en-US" altLang="ja-JP" sz="1400" dirty="0">
                <a:latin typeface="Tahoma" panose="020B0604030504040204" pitchFamily="34" charset="0"/>
              </a:rPr>
              <a:t>} </a:t>
            </a:r>
            <a:r>
              <a:rPr lang="en-US" altLang="ja-JP" sz="1400" dirty="0" err="1">
                <a:latin typeface="Tahoma" panose="020B0604030504040204" pitchFamily="34" charset="0"/>
              </a:rPr>
              <a:t>message_body</a:t>
            </a:r>
            <a:r>
              <a:rPr lang="en-US" altLang="ja-JP" sz="1400" dirty="0">
                <a:latin typeface="Tahoma" panose="020B0604030504040204" pitchFamily="34" charset="0"/>
              </a:rPr>
              <a:t>;</a:t>
            </a:r>
          </a:p>
          <a:p>
            <a:pPr algn="l"/>
            <a:endParaRPr lang="en-US" altLang="ja-JP" sz="1400" dirty="0">
              <a:latin typeface="Tahoma" panose="020B0604030504040204" pitchFamily="34" charset="0"/>
            </a:endParaRPr>
          </a:p>
          <a:p>
            <a:pPr algn="l"/>
            <a:r>
              <a:rPr lang="en-US" altLang="ja-JP" sz="1400" dirty="0" err="1">
                <a:latin typeface="Tahoma" panose="020B0604030504040204" pitchFamily="34" charset="0"/>
              </a:rPr>
              <a:t>int</a:t>
            </a:r>
            <a:r>
              <a:rPr lang="en-US" altLang="ja-JP" sz="1400" dirty="0">
                <a:latin typeface="Tahoma" panose="020B0604030504040204" pitchFamily="34" charset="0"/>
              </a:rPr>
              <a:t> main( void ) {</a:t>
            </a:r>
          </a:p>
          <a:p>
            <a:pPr algn="l"/>
            <a:r>
              <a:rPr lang="en-US" altLang="ja-JP" sz="1400" dirty="0">
                <a:latin typeface="Tahoma" panose="020B0604030504040204" pitchFamily="34" charset="0"/>
              </a:rPr>
              <a:t>   </a:t>
            </a:r>
            <a:r>
              <a:rPr lang="en-US" altLang="ja-JP" sz="1400" dirty="0" err="1">
                <a:latin typeface="Tahoma" panose="020B0604030504040204" pitchFamily="34" charset="0"/>
              </a:rPr>
              <a:t>int</a:t>
            </a:r>
            <a:r>
              <a:rPr lang="en-US" altLang="ja-JP" sz="1400" dirty="0">
                <a:latin typeface="Tahoma" panose="020B0604030504040204" pitchFamily="34" charset="0"/>
              </a:rPr>
              <a:t> </a:t>
            </a:r>
            <a:r>
              <a:rPr lang="en-US" altLang="ja-JP" sz="1400" dirty="0" err="1">
                <a:latin typeface="Tahoma" panose="020B0604030504040204" pitchFamily="34" charset="0"/>
              </a:rPr>
              <a:t>msgid</a:t>
            </a:r>
            <a:r>
              <a:rPr lang="en-US" altLang="ja-JP" sz="1400" dirty="0">
                <a:latin typeface="Tahoma" panose="020B0604030504040204" pitchFamily="34" charset="0"/>
              </a:rPr>
              <a:t> = </a:t>
            </a:r>
            <a:r>
              <a:rPr lang="en-US" altLang="ja-JP" sz="1400" dirty="0" err="1">
                <a:latin typeface="Tahoma" panose="020B0604030504040204" pitchFamily="34" charset="0"/>
              </a:rPr>
              <a:t>msgget</a:t>
            </a:r>
            <a:r>
              <a:rPr lang="en-US" altLang="ja-JP" sz="1400" dirty="0">
                <a:latin typeface="Tahoma" panose="020B0604030504040204" pitchFamily="34" charset="0"/>
              </a:rPr>
              <a:t>( 100, IPC_CREAT );</a:t>
            </a:r>
          </a:p>
          <a:p>
            <a:pPr algn="l"/>
            <a:r>
              <a:rPr lang="en-US" altLang="ja-JP" sz="1400" dirty="0">
                <a:latin typeface="Tahoma" panose="020B0604030504040204" pitchFamily="34" charset="0"/>
              </a:rPr>
              <a:t>   </a:t>
            </a:r>
            <a:r>
              <a:rPr lang="en-US" altLang="ja-JP" sz="1400" dirty="0" err="1">
                <a:latin typeface="Tahoma" panose="020B0604030504040204" pitchFamily="34" charset="0"/>
              </a:rPr>
              <a:t>strcpy</a:t>
            </a:r>
            <a:r>
              <a:rPr lang="en-US" altLang="ja-JP" sz="1400" dirty="0">
                <a:latin typeface="Tahoma" panose="020B0604030504040204" pitchFamily="34" charset="0"/>
              </a:rPr>
              <a:t>( </a:t>
            </a:r>
            <a:r>
              <a:rPr lang="en-US" altLang="ja-JP" sz="1400" dirty="0" err="1">
                <a:latin typeface="Tahoma" panose="020B0604030504040204" pitchFamily="34" charset="0"/>
              </a:rPr>
              <a:t>message_body.mtext</a:t>
            </a:r>
            <a:r>
              <a:rPr lang="en-US" altLang="ja-JP" sz="1400" dirty="0">
                <a:latin typeface="Tahoma" panose="020B0604030504040204" pitchFamily="34" charset="0"/>
              </a:rPr>
              <a:t>, </a:t>
            </a:r>
            <a:r>
              <a:rPr lang="en-US" altLang="ja-JP" sz="1400" dirty="0"/>
              <a:t>“</a:t>
            </a:r>
            <a:r>
              <a:rPr lang="en-US" altLang="ja-JP" sz="1400" dirty="0">
                <a:latin typeface="Tahoma" panose="020B0604030504040204" pitchFamily="34" charset="0"/>
              </a:rPr>
              <a:t>hello world\n</a:t>
            </a:r>
            <a:r>
              <a:rPr lang="en-US" altLang="ja-JP" sz="1400" dirty="0"/>
              <a:t>”</a:t>
            </a:r>
            <a:r>
              <a:rPr lang="en-US" altLang="ja-JP" sz="1400" dirty="0">
                <a:latin typeface="Tahoma" panose="020B0604030504040204" pitchFamily="34" charset="0"/>
              </a:rPr>
              <a:t> );</a:t>
            </a:r>
          </a:p>
          <a:p>
            <a:pPr algn="l"/>
            <a:r>
              <a:rPr lang="en-US" altLang="ja-JP" sz="1400" dirty="0">
                <a:latin typeface="Tahoma" panose="020B0604030504040204" pitchFamily="34" charset="0"/>
              </a:rPr>
              <a:t>   </a:t>
            </a:r>
            <a:r>
              <a:rPr lang="en-US" altLang="ja-JP" sz="1400" dirty="0" err="1">
                <a:latin typeface="Tahoma" panose="020B0604030504040204" pitchFamily="34" charset="0"/>
              </a:rPr>
              <a:t>msgsnd</a:t>
            </a:r>
            <a:r>
              <a:rPr lang="en-US" altLang="ja-JP" sz="1400" dirty="0">
                <a:latin typeface="Tahoma" panose="020B0604030504040204" pitchFamily="34" charset="0"/>
              </a:rPr>
              <a:t>( </a:t>
            </a:r>
            <a:r>
              <a:rPr lang="en-US" altLang="ja-JP" sz="1400" dirty="0" err="1">
                <a:latin typeface="Tahoma" panose="020B0604030504040204" pitchFamily="34" charset="0"/>
              </a:rPr>
              <a:t>msgid</a:t>
            </a:r>
            <a:r>
              <a:rPr lang="en-US" altLang="ja-JP" sz="1400" dirty="0">
                <a:latin typeface="Tahoma" panose="020B0604030504040204" pitchFamily="34" charset="0"/>
              </a:rPr>
              <a:t>, &amp;</a:t>
            </a:r>
            <a:r>
              <a:rPr lang="en-US" altLang="ja-JP" sz="1400" dirty="0" err="1">
                <a:latin typeface="Tahoma" panose="020B0604030504040204" pitchFamily="34" charset="0"/>
              </a:rPr>
              <a:t>message_body</a:t>
            </a:r>
            <a:r>
              <a:rPr lang="en-US" altLang="ja-JP" sz="1400" dirty="0">
                <a:latin typeface="Tahoma" panose="020B0604030504040204" pitchFamily="34" charset="0"/>
              </a:rPr>
              <a:t>, 512, 0 );</a:t>
            </a:r>
          </a:p>
          <a:p>
            <a:pPr algn="l"/>
            <a:r>
              <a:rPr lang="en-US" altLang="ja-JP" sz="1400" dirty="0">
                <a:latin typeface="Tahoma" panose="020B0604030504040204" pitchFamily="34" charset="0"/>
              </a:rPr>
              <a:t>}</a:t>
            </a:r>
          </a:p>
          <a:p>
            <a:pPr algn="l"/>
            <a:endParaRPr lang="en-US" altLang="ja-JP" sz="1400" dirty="0">
              <a:latin typeface="Tahoma" panose="020B0604030504040204" pitchFamily="34" charset="0"/>
            </a:endParaRPr>
          </a:p>
        </p:txBody>
      </p:sp>
      <p:sp>
        <p:nvSpPr>
          <p:cNvPr id="45060" name="Text Box 4"/>
          <p:cNvSpPr txBox="1">
            <a:spLocks noChangeArrowheads="1"/>
          </p:cNvSpPr>
          <p:nvPr/>
        </p:nvSpPr>
        <p:spPr bwMode="auto">
          <a:xfrm>
            <a:off x="7513665" y="1922465"/>
            <a:ext cx="3919022" cy="2462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ja-JP" sz="1400" dirty="0" err="1">
                <a:latin typeface="Tahoma" panose="020B0604030504040204" pitchFamily="34" charset="0"/>
              </a:rPr>
              <a:t>struct</a:t>
            </a:r>
            <a:r>
              <a:rPr lang="en-US" altLang="ja-JP" sz="1400" dirty="0">
                <a:latin typeface="Tahoma" panose="020B0604030504040204" pitchFamily="34" charset="0"/>
              </a:rPr>
              <a:t> </a:t>
            </a:r>
            <a:r>
              <a:rPr lang="en-US" altLang="ja-JP" sz="1400" dirty="0" err="1">
                <a:latin typeface="Tahoma" panose="020B0604030504040204" pitchFamily="34" charset="0"/>
              </a:rPr>
              <a:t>mymesg</a:t>
            </a:r>
            <a:r>
              <a:rPr lang="en-US" altLang="ja-JP" sz="1400" dirty="0">
                <a:latin typeface="Tahoma" panose="020B0604030504040204" pitchFamily="34" charset="0"/>
              </a:rPr>
              <a:t> {</a:t>
            </a:r>
          </a:p>
          <a:p>
            <a:pPr algn="l"/>
            <a:r>
              <a:rPr lang="en-US" altLang="ja-JP" sz="1400" dirty="0">
                <a:latin typeface="Tahoma" panose="020B0604030504040204" pitchFamily="34" charset="0"/>
              </a:rPr>
              <a:t>   long </a:t>
            </a:r>
            <a:r>
              <a:rPr lang="en-US" altLang="ja-JP" sz="1400" dirty="0" err="1">
                <a:latin typeface="Tahoma" panose="020B0604030504040204" pitchFamily="34" charset="0"/>
              </a:rPr>
              <a:t>mytype</a:t>
            </a:r>
            <a:r>
              <a:rPr lang="en-US" altLang="ja-JP" sz="1400" dirty="0">
                <a:latin typeface="Tahoma" panose="020B0604030504040204" pitchFamily="34" charset="0"/>
              </a:rPr>
              <a:t>;</a:t>
            </a:r>
          </a:p>
          <a:p>
            <a:pPr algn="l"/>
            <a:r>
              <a:rPr lang="en-US" altLang="ja-JP" sz="1400" dirty="0">
                <a:latin typeface="Tahoma" panose="020B0604030504040204" pitchFamily="34" charset="0"/>
              </a:rPr>
              <a:t>  char </a:t>
            </a:r>
            <a:r>
              <a:rPr lang="en-US" altLang="ja-JP" sz="1400" dirty="0" err="1">
                <a:latin typeface="Tahoma" panose="020B0604030504040204" pitchFamily="34" charset="0"/>
              </a:rPr>
              <a:t>mtext</a:t>
            </a:r>
            <a:r>
              <a:rPr lang="en-US" altLang="ja-JP" sz="1400" dirty="0">
                <a:latin typeface="Tahoma" panose="020B0604030504040204" pitchFamily="34" charset="0"/>
              </a:rPr>
              <a:t>[512];</a:t>
            </a:r>
          </a:p>
          <a:p>
            <a:pPr algn="l"/>
            <a:r>
              <a:rPr lang="en-US" altLang="ja-JP" sz="1400" dirty="0">
                <a:latin typeface="Tahoma" panose="020B0604030504040204" pitchFamily="34" charset="0"/>
              </a:rPr>
              <a:t>} </a:t>
            </a:r>
            <a:r>
              <a:rPr lang="en-US" altLang="ja-JP" sz="1400" dirty="0" err="1">
                <a:latin typeface="Tahoma" panose="020B0604030504040204" pitchFamily="34" charset="0"/>
              </a:rPr>
              <a:t>message_body</a:t>
            </a:r>
            <a:r>
              <a:rPr lang="en-US" altLang="ja-JP" sz="1400" dirty="0">
                <a:latin typeface="Tahoma" panose="020B0604030504040204" pitchFamily="34" charset="0"/>
              </a:rPr>
              <a:t>;</a:t>
            </a:r>
          </a:p>
          <a:p>
            <a:pPr algn="l"/>
            <a:endParaRPr lang="en-US" altLang="ja-JP" sz="1400" dirty="0">
              <a:latin typeface="Tahoma" panose="020B0604030504040204" pitchFamily="34" charset="0"/>
            </a:endParaRPr>
          </a:p>
          <a:p>
            <a:pPr algn="l"/>
            <a:r>
              <a:rPr lang="en-US" altLang="ja-JP" sz="1400" dirty="0" err="1">
                <a:latin typeface="Tahoma" panose="020B0604030504040204" pitchFamily="34" charset="0"/>
              </a:rPr>
              <a:t>int</a:t>
            </a:r>
            <a:r>
              <a:rPr lang="en-US" altLang="ja-JP" sz="1400" dirty="0">
                <a:latin typeface="Tahoma" panose="020B0604030504040204" pitchFamily="34" charset="0"/>
              </a:rPr>
              <a:t> main( void ) {</a:t>
            </a:r>
          </a:p>
          <a:p>
            <a:pPr algn="l"/>
            <a:r>
              <a:rPr lang="en-US" altLang="ja-JP" sz="1400" dirty="0">
                <a:latin typeface="Tahoma" panose="020B0604030504040204" pitchFamily="34" charset="0"/>
              </a:rPr>
              <a:t>   </a:t>
            </a:r>
            <a:r>
              <a:rPr lang="en-US" altLang="ja-JP" sz="1400" dirty="0" err="1">
                <a:latin typeface="Tahoma" panose="020B0604030504040204" pitchFamily="34" charset="0"/>
              </a:rPr>
              <a:t>int</a:t>
            </a:r>
            <a:r>
              <a:rPr lang="en-US" altLang="ja-JP" sz="1400" dirty="0">
                <a:latin typeface="Tahoma" panose="020B0604030504040204" pitchFamily="34" charset="0"/>
              </a:rPr>
              <a:t> </a:t>
            </a:r>
            <a:r>
              <a:rPr lang="en-US" altLang="ja-JP" sz="1400" dirty="0" err="1">
                <a:latin typeface="Tahoma" panose="020B0604030504040204" pitchFamily="34" charset="0"/>
              </a:rPr>
              <a:t>msgid</a:t>
            </a:r>
            <a:r>
              <a:rPr lang="en-US" altLang="ja-JP" sz="1400" dirty="0">
                <a:latin typeface="Tahoma" panose="020B0604030504040204" pitchFamily="34" charset="0"/>
              </a:rPr>
              <a:t> = </a:t>
            </a:r>
            <a:r>
              <a:rPr lang="en-US" altLang="ja-JP" sz="1400" dirty="0" err="1">
                <a:latin typeface="Tahoma" panose="020B0604030504040204" pitchFamily="34" charset="0"/>
              </a:rPr>
              <a:t>msgget</a:t>
            </a:r>
            <a:r>
              <a:rPr lang="en-US" altLang="ja-JP" sz="1400" dirty="0">
                <a:latin typeface="Tahoma" panose="020B0604030504040204" pitchFamily="34" charset="0"/>
              </a:rPr>
              <a:t>( 100, IPC_CREAT );</a:t>
            </a:r>
          </a:p>
          <a:p>
            <a:pPr algn="l"/>
            <a:r>
              <a:rPr lang="en-US" altLang="ja-JP" sz="1400" dirty="0">
                <a:latin typeface="Tahoma" panose="020B0604030504040204" pitchFamily="34" charset="0"/>
              </a:rPr>
              <a:t>   </a:t>
            </a:r>
            <a:r>
              <a:rPr lang="en-US" altLang="ja-JP" sz="1400" dirty="0" err="1">
                <a:latin typeface="Tahoma" panose="020B0604030504040204" pitchFamily="34" charset="0"/>
              </a:rPr>
              <a:t>msgrcv</a:t>
            </a:r>
            <a:r>
              <a:rPr lang="en-US" altLang="ja-JP" sz="1400" dirty="0">
                <a:latin typeface="Tahoma" panose="020B0604030504040204" pitchFamily="34" charset="0"/>
              </a:rPr>
              <a:t>( </a:t>
            </a:r>
            <a:r>
              <a:rPr lang="en-US" altLang="ja-JP" sz="1400" dirty="0" err="1">
                <a:latin typeface="Tahoma" panose="020B0604030504040204" pitchFamily="34" charset="0"/>
              </a:rPr>
              <a:t>msgid</a:t>
            </a:r>
            <a:r>
              <a:rPr lang="en-US" altLang="ja-JP" sz="1400" dirty="0">
                <a:latin typeface="Tahoma" panose="020B0604030504040204" pitchFamily="34" charset="0"/>
              </a:rPr>
              <a:t>, &amp;</a:t>
            </a:r>
            <a:r>
              <a:rPr lang="en-US" altLang="ja-JP" sz="1400" dirty="0" err="1">
                <a:latin typeface="Tahoma" panose="020B0604030504040204" pitchFamily="34" charset="0"/>
              </a:rPr>
              <a:t>message_body</a:t>
            </a:r>
            <a:r>
              <a:rPr lang="en-US" altLang="ja-JP" sz="1400" dirty="0">
                <a:latin typeface="Tahoma" panose="020B0604030504040204" pitchFamily="34" charset="0"/>
              </a:rPr>
              <a:t>, 512, 0, 0 );</a:t>
            </a:r>
          </a:p>
          <a:p>
            <a:pPr algn="l"/>
            <a:r>
              <a:rPr lang="en-US" altLang="ja-JP" sz="1400" dirty="0">
                <a:latin typeface="Tahoma" panose="020B0604030504040204" pitchFamily="34" charset="0"/>
              </a:rPr>
              <a:t>  </a:t>
            </a:r>
            <a:r>
              <a:rPr lang="en-US" altLang="ja-JP" sz="1400" dirty="0" err="1">
                <a:latin typeface="Tahoma" panose="020B0604030504040204" pitchFamily="34" charset="0"/>
              </a:rPr>
              <a:t>cout</a:t>
            </a:r>
            <a:r>
              <a:rPr lang="en-US" altLang="ja-JP" sz="1400" dirty="0">
                <a:latin typeface="Tahoma" panose="020B0604030504040204" pitchFamily="34" charset="0"/>
              </a:rPr>
              <a:t> &lt;&lt; </a:t>
            </a:r>
            <a:r>
              <a:rPr lang="en-US" altLang="ja-JP" sz="1400" dirty="0" err="1">
                <a:latin typeface="Tahoma" panose="020B0604030504040204" pitchFamily="34" charset="0"/>
              </a:rPr>
              <a:t>message_body.mtext</a:t>
            </a:r>
            <a:r>
              <a:rPr lang="en-US" altLang="ja-JP" sz="1400" dirty="0">
                <a:latin typeface="Tahoma" panose="020B0604030504040204" pitchFamily="34" charset="0"/>
              </a:rPr>
              <a:t> &lt;&lt; </a:t>
            </a:r>
            <a:r>
              <a:rPr lang="en-US" altLang="ja-JP" sz="1400" dirty="0" err="1">
                <a:latin typeface="Tahoma" panose="020B0604030504040204" pitchFamily="34" charset="0"/>
              </a:rPr>
              <a:t>endl</a:t>
            </a:r>
            <a:r>
              <a:rPr lang="en-US" altLang="ja-JP" sz="1400" dirty="0">
                <a:latin typeface="Tahoma" panose="020B0604030504040204" pitchFamily="34" charset="0"/>
              </a:rPr>
              <a:t>;</a:t>
            </a:r>
          </a:p>
          <a:p>
            <a:pPr algn="l"/>
            <a:r>
              <a:rPr lang="en-US" altLang="ja-JP" sz="1400" dirty="0">
                <a:latin typeface="Tahoma" panose="020B0604030504040204" pitchFamily="34" charset="0"/>
              </a:rPr>
              <a:t>}</a:t>
            </a:r>
          </a:p>
          <a:p>
            <a:pPr algn="l"/>
            <a:endParaRPr lang="en-US" altLang="ja-JP" sz="1400" dirty="0">
              <a:latin typeface="Tahoma" panose="020B0604030504040204" pitchFamily="34" charset="0"/>
            </a:endParaRPr>
          </a:p>
        </p:txBody>
      </p:sp>
      <p:grpSp>
        <p:nvGrpSpPr>
          <p:cNvPr id="45061" name="Group 5"/>
          <p:cNvGrpSpPr>
            <a:grpSpLocks/>
          </p:cNvGrpSpPr>
          <p:nvPr/>
        </p:nvGrpSpPr>
        <p:grpSpPr bwMode="auto">
          <a:xfrm>
            <a:off x="4333875" y="4149725"/>
            <a:ext cx="2293938" cy="1219200"/>
            <a:chOff x="2158" y="3151"/>
            <a:chExt cx="1445" cy="768"/>
          </a:xfrm>
        </p:grpSpPr>
        <p:sp>
          <p:nvSpPr>
            <p:cNvPr id="45062" name="Rectangle 6"/>
            <p:cNvSpPr>
              <a:spLocks noChangeArrowheads="1"/>
            </p:cNvSpPr>
            <p:nvPr/>
          </p:nvSpPr>
          <p:spPr bwMode="auto">
            <a:xfrm>
              <a:off x="2158" y="3151"/>
              <a:ext cx="1445" cy="76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r>
                <a:rPr lang="en-US" altLang="ja-JP" sz="2000">
                  <a:latin typeface="Tahoma" panose="020B0604030504040204" pitchFamily="34" charset="0"/>
                </a:rPr>
                <a:t>Message queue</a:t>
              </a:r>
            </a:p>
            <a:p>
              <a:r>
                <a:rPr lang="en-US" altLang="ja-JP" sz="2000">
                  <a:latin typeface="Tahoma" panose="020B0604030504040204" pitchFamily="34" charset="0"/>
                </a:rPr>
                <a:t>(id = msgid)</a:t>
              </a:r>
            </a:p>
          </p:txBody>
        </p:sp>
        <p:sp>
          <p:nvSpPr>
            <p:cNvPr id="45063" name="Rectangle 7"/>
            <p:cNvSpPr>
              <a:spLocks noChangeArrowheads="1"/>
            </p:cNvSpPr>
            <p:nvPr/>
          </p:nvSpPr>
          <p:spPr bwMode="auto">
            <a:xfrm>
              <a:off x="2247" y="3625"/>
              <a:ext cx="226" cy="226"/>
            </a:xfrm>
            <a:prstGeom prst="rect">
              <a:avLst/>
            </a:prstGeom>
            <a:solidFill>
              <a:srgbClr val="999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altLang="ja-JP" sz="2400">
                  <a:latin typeface="Tahoma" panose="020B0604030504040204" pitchFamily="34" charset="0"/>
                </a:rPr>
                <a:t>0</a:t>
              </a:r>
            </a:p>
          </p:txBody>
        </p:sp>
        <p:sp>
          <p:nvSpPr>
            <p:cNvPr id="45064" name="Rectangle 8"/>
            <p:cNvSpPr>
              <a:spLocks noChangeArrowheads="1"/>
            </p:cNvSpPr>
            <p:nvPr/>
          </p:nvSpPr>
          <p:spPr bwMode="auto">
            <a:xfrm>
              <a:off x="2615" y="3619"/>
              <a:ext cx="226" cy="226"/>
            </a:xfrm>
            <a:prstGeom prst="rect">
              <a:avLst/>
            </a:prstGeom>
            <a:solidFill>
              <a:srgbClr val="999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altLang="ja-JP" sz="2400">
                  <a:latin typeface="Tahoma" panose="020B0604030504040204" pitchFamily="34" charset="0"/>
                </a:rPr>
                <a:t>1</a:t>
              </a:r>
            </a:p>
          </p:txBody>
        </p:sp>
        <p:sp>
          <p:nvSpPr>
            <p:cNvPr id="45065" name="Rectangle 9"/>
            <p:cNvSpPr>
              <a:spLocks noChangeArrowheads="1"/>
            </p:cNvSpPr>
            <p:nvPr/>
          </p:nvSpPr>
          <p:spPr bwMode="auto">
            <a:xfrm>
              <a:off x="2961" y="3613"/>
              <a:ext cx="226" cy="226"/>
            </a:xfrm>
            <a:prstGeom prst="rect">
              <a:avLst/>
            </a:prstGeom>
            <a:solidFill>
              <a:srgbClr val="999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altLang="ja-JP" sz="2400">
                  <a:latin typeface="Tahoma" panose="020B0604030504040204" pitchFamily="34" charset="0"/>
                </a:rPr>
                <a:t>2</a:t>
              </a:r>
            </a:p>
          </p:txBody>
        </p:sp>
      </p:grpSp>
      <p:sp>
        <p:nvSpPr>
          <p:cNvPr id="45066" name="Freeform 10"/>
          <p:cNvSpPr>
            <a:spLocks/>
          </p:cNvSpPr>
          <p:nvPr/>
        </p:nvSpPr>
        <p:spPr bwMode="auto">
          <a:xfrm>
            <a:off x="5210175" y="3360738"/>
            <a:ext cx="1335088" cy="1701800"/>
          </a:xfrm>
          <a:custGeom>
            <a:avLst/>
            <a:gdLst>
              <a:gd name="T0" fmla="*/ 0 w 1282"/>
              <a:gd name="T1" fmla="*/ 0 h 1140"/>
              <a:gd name="T2" fmla="*/ 1163 w 1282"/>
              <a:gd name="T3" fmla="*/ 372 h 1140"/>
              <a:gd name="T4" fmla="*/ 712 w 1282"/>
              <a:gd name="T5" fmla="*/ 1140 h 11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282" h="1140">
                <a:moveTo>
                  <a:pt x="0" y="0"/>
                </a:moveTo>
                <a:cubicBezTo>
                  <a:pt x="522" y="91"/>
                  <a:pt x="1044" y="182"/>
                  <a:pt x="1163" y="372"/>
                </a:cubicBezTo>
                <a:cubicBezTo>
                  <a:pt x="1282" y="562"/>
                  <a:pt x="787" y="1012"/>
                  <a:pt x="712" y="114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miter lim="800000"/>
            <a:headEnd type="none" w="med" len="med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5067" name="Freeform 11"/>
          <p:cNvSpPr>
            <a:spLocks/>
          </p:cNvSpPr>
          <p:nvPr/>
        </p:nvSpPr>
        <p:spPr bwMode="auto">
          <a:xfrm>
            <a:off x="3363914" y="3021014"/>
            <a:ext cx="3317875" cy="2008187"/>
          </a:xfrm>
          <a:custGeom>
            <a:avLst/>
            <a:gdLst>
              <a:gd name="T0" fmla="*/ 554 w 1571"/>
              <a:gd name="T1" fmla="*/ 1287 h 1287"/>
              <a:gd name="T2" fmla="*/ 283 w 1571"/>
              <a:gd name="T3" fmla="*/ 1107 h 1287"/>
              <a:gd name="T4" fmla="*/ 215 w 1571"/>
              <a:gd name="T5" fmla="*/ 666 h 1287"/>
              <a:gd name="T6" fmla="*/ 1571 w 1571"/>
              <a:gd name="T7" fmla="*/ 0 h 12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571" h="1287">
                <a:moveTo>
                  <a:pt x="554" y="1287"/>
                </a:moveTo>
                <a:cubicBezTo>
                  <a:pt x="447" y="1249"/>
                  <a:pt x="340" y="1211"/>
                  <a:pt x="283" y="1107"/>
                </a:cubicBezTo>
                <a:cubicBezTo>
                  <a:pt x="226" y="1003"/>
                  <a:pt x="0" y="850"/>
                  <a:pt x="215" y="666"/>
                </a:cubicBezTo>
                <a:cubicBezTo>
                  <a:pt x="430" y="482"/>
                  <a:pt x="1345" y="111"/>
                  <a:pt x="1571" y="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miter lim="800000"/>
            <a:headEnd type="none" w="med" len="med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5068" name="Text Box 12"/>
          <p:cNvSpPr txBox="1">
            <a:spLocks noChangeArrowheads="1"/>
          </p:cNvSpPr>
          <p:nvPr/>
        </p:nvSpPr>
        <p:spPr bwMode="auto">
          <a:xfrm>
            <a:off x="6715126" y="5000626"/>
            <a:ext cx="39528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ja-JP" sz="2000">
                <a:latin typeface="Tahoma" panose="020B0604030504040204" pitchFamily="34" charset="0"/>
              </a:rPr>
              <a:t>Some other process can</a:t>
            </a:r>
          </a:p>
          <a:p>
            <a:pPr algn="l"/>
            <a:r>
              <a:rPr lang="en-US" altLang="ja-JP" sz="2000">
                <a:latin typeface="Tahoma" panose="020B0604030504040204" pitchFamily="34" charset="0"/>
              </a:rPr>
              <a:t>enqueue and dequeue a message</a:t>
            </a:r>
          </a:p>
        </p:txBody>
      </p:sp>
      <p:sp>
        <p:nvSpPr>
          <p:cNvPr id="45069" name="Freeform 13"/>
          <p:cNvSpPr>
            <a:spLocks/>
          </p:cNvSpPr>
          <p:nvPr/>
        </p:nvSpPr>
        <p:spPr bwMode="auto">
          <a:xfrm>
            <a:off x="6215063" y="4730750"/>
            <a:ext cx="1809750" cy="350838"/>
          </a:xfrm>
          <a:custGeom>
            <a:avLst/>
            <a:gdLst>
              <a:gd name="T0" fmla="*/ 1140 w 1140"/>
              <a:gd name="T1" fmla="*/ 176 h 221"/>
              <a:gd name="T2" fmla="*/ 655 w 1140"/>
              <a:gd name="T3" fmla="*/ 7 h 221"/>
              <a:gd name="T4" fmla="*/ 0 w 1140"/>
              <a:gd name="T5" fmla="*/ 221 h 2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140" h="221">
                <a:moveTo>
                  <a:pt x="1140" y="176"/>
                </a:moveTo>
                <a:cubicBezTo>
                  <a:pt x="992" y="88"/>
                  <a:pt x="845" y="0"/>
                  <a:pt x="655" y="7"/>
                </a:cubicBezTo>
                <a:cubicBezTo>
                  <a:pt x="465" y="14"/>
                  <a:pt x="232" y="117"/>
                  <a:pt x="0" y="221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miter lim="800000"/>
            <a:headEnd type="none" w="med" len="med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5070" name="Freeform 14"/>
          <p:cNvSpPr>
            <a:spLocks/>
          </p:cNvSpPr>
          <p:nvPr/>
        </p:nvSpPr>
        <p:spPr bwMode="auto">
          <a:xfrm>
            <a:off x="3622676" y="5154613"/>
            <a:ext cx="3076575" cy="430212"/>
          </a:xfrm>
          <a:custGeom>
            <a:avLst/>
            <a:gdLst>
              <a:gd name="T0" fmla="*/ 538 w 1938"/>
              <a:gd name="T1" fmla="*/ 0 h 271"/>
              <a:gd name="T2" fmla="*/ 233 w 1938"/>
              <a:gd name="T3" fmla="*/ 203 h 271"/>
              <a:gd name="T4" fmla="*/ 1938 w 1938"/>
              <a:gd name="T5" fmla="*/ 271 h 2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938" h="271">
                <a:moveTo>
                  <a:pt x="538" y="0"/>
                </a:moveTo>
                <a:cubicBezTo>
                  <a:pt x="269" y="79"/>
                  <a:pt x="0" y="158"/>
                  <a:pt x="233" y="203"/>
                </a:cubicBezTo>
                <a:cubicBezTo>
                  <a:pt x="466" y="248"/>
                  <a:pt x="1202" y="259"/>
                  <a:pt x="1938" y="271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miter lim="800000"/>
            <a:headEnd type="none" w="med" len="med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5215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1910000" y="509660"/>
            <a:ext cx="7772400" cy="1143000"/>
          </a:xfrm>
        </p:spPr>
        <p:txBody>
          <a:bodyPr/>
          <a:lstStyle/>
          <a:p>
            <a:r>
              <a:rPr lang="en-US" altLang="en-US" dirty="0"/>
              <a:t>Multilevel Queue Scheduling</a:t>
            </a:r>
          </a:p>
        </p:txBody>
      </p:sp>
      <p:pic>
        <p:nvPicPr>
          <p:cNvPr id="4608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9" t="8675" r="571" b="9201"/>
          <a:stretch>
            <a:fillRect/>
          </a:stretch>
        </p:blipFill>
        <p:spPr bwMode="auto">
          <a:xfrm>
            <a:off x="1838325" y="1972455"/>
            <a:ext cx="6330950" cy="4208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6084" name="Rectangle 4"/>
          <p:cNvSpPr>
            <a:spLocks noChangeArrowheads="1"/>
          </p:cNvSpPr>
          <p:nvPr/>
        </p:nvSpPr>
        <p:spPr bwMode="auto">
          <a:xfrm>
            <a:off x="8258462" y="2100549"/>
            <a:ext cx="2449512" cy="3714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algn="l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algn="l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algn="l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algn="l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en-US" sz="1800"/>
              <a:t>Each queue has its own scheduling algorithm, </a:t>
            </a:r>
          </a:p>
          <a:p>
            <a:pPr lvl="1">
              <a:lnSpc>
                <a:spcPct val="90000"/>
              </a:lnSpc>
            </a:pPr>
            <a:r>
              <a:rPr lang="en-US" altLang="en-US" sz="1800"/>
              <a:t>foreground (interactive) – RR, 80% CPU time</a:t>
            </a:r>
          </a:p>
          <a:p>
            <a:pPr lvl="1">
              <a:lnSpc>
                <a:spcPct val="90000"/>
              </a:lnSpc>
            </a:pPr>
            <a:r>
              <a:rPr lang="en-US" altLang="en-US" sz="1800"/>
              <a:t>background (batch) – FCFS, 20% CPU time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56740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1880020" y="494673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US" altLang="en-US" dirty="0"/>
              <a:t>Multilevel Feedback-Queue Scheduling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722563" y="1993900"/>
            <a:ext cx="7772400" cy="4114800"/>
          </a:xfrm>
        </p:spPr>
        <p:txBody>
          <a:bodyPr/>
          <a:lstStyle/>
          <a:p>
            <a:pPr>
              <a:buFontTx/>
              <a:buNone/>
            </a:pPr>
            <a:endParaRPr lang="en-US" altLang="en-US"/>
          </a:p>
          <a:p>
            <a:endParaRPr lang="en-US" altLang="en-US" sz="1800"/>
          </a:p>
        </p:txBody>
      </p:sp>
      <p:pic>
        <p:nvPicPr>
          <p:cNvPr id="4710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4" t="12209" r="537" b="12032"/>
          <a:stretch>
            <a:fillRect/>
          </a:stretch>
        </p:blipFill>
        <p:spPr bwMode="auto">
          <a:xfrm>
            <a:off x="1773238" y="2286000"/>
            <a:ext cx="4699000" cy="287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7109" name="Rectangle 5"/>
          <p:cNvSpPr>
            <a:spLocks noChangeArrowheads="1"/>
          </p:cNvSpPr>
          <p:nvPr/>
        </p:nvSpPr>
        <p:spPr bwMode="auto">
          <a:xfrm>
            <a:off x="6651626" y="2209801"/>
            <a:ext cx="4016375" cy="2386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algn="l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algn="l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algn="l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algn="l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600"/>
              <a:t>A new job enters queue </a:t>
            </a:r>
            <a:r>
              <a:rPr lang="en-US" altLang="en-US" sz="1600" i="1"/>
              <a:t>Q</a:t>
            </a:r>
            <a:r>
              <a:rPr lang="en-US" altLang="en-US" sz="1600" i="1" baseline="-25000"/>
              <a:t>0</a:t>
            </a:r>
            <a:r>
              <a:rPr lang="en-US" altLang="en-US" sz="1600" i="1"/>
              <a:t> </a:t>
            </a:r>
            <a:r>
              <a:rPr lang="en-US" altLang="en-US" sz="1600"/>
              <a:t>which is served</a:t>
            </a:r>
            <a:r>
              <a:rPr lang="en-US" altLang="en-US" sz="1600" i="1"/>
              <a:t> </a:t>
            </a:r>
            <a:r>
              <a:rPr lang="en-US" altLang="en-US" sz="1600"/>
              <a:t>FCFS. When it gains CPU, job receives 8 milliseconds.  If it does not finish in 8 milliseconds, job is moved to queue </a:t>
            </a:r>
            <a:r>
              <a:rPr lang="en-US" altLang="en-US" sz="1600" i="1"/>
              <a:t>Q</a:t>
            </a:r>
            <a:r>
              <a:rPr lang="en-US" altLang="en-US" sz="1600" baseline="-25000"/>
              <a:t>1</a:t>
            </a:r>
            <a:r>
              <a:rPr lang="en-US" altLang="en-US" sz="1600"/>
              <a:t>.</a:t>
            </a:r>
          </a:p>
          <a:p>
            <a:r>
              <a:rPr lang="en-US" altLang="en-US" sz="1600"/>
              <a:t>At </a:t>
            </a:r>
            <a:r>
              <a:rPr lang="en-US" altLang="en-US" sz="1600" i="1"/>
              <a:t>Q</a:t>
            </a:r>
            <a:r>
              <a:rPr lang="en-US" altLang="en-US" sz="1600" baseline="-25000"/>
              <a:t>1</a:t>
            </a:r>
            <a:r>
              <a:rPr lang="en-US" altLang="en-US" sz="1600"/>
              <a:t> job is again served FCFS and receives 16 additional milliseconds.  If it still does not complete, it is preempted and moved to queue </a:t>
            </a:r>
            <a:r>
              <a:rPr lang="en-US" altLang="en-US" sz="1600" i="1"/>
              <a:t>Q</a:t>
            </a:r>
            <a:r>
              <a:rPr lang="en-US" altLang="en-US" sz="1600" baseline="-25000"/>
              <a:t>2</a:t>
            </a:r>
            <a:r>
              <a:rPr lang="en-US" altLang="en-US" sz="1600"/>
              <a:t>.</a:t>
            </a:r>
          </a:p>
          <a:p>
            <a:endParaRPr lang="en-US" altLang="en-US" sz="1600"/>
          </a:p>
          <a:p>
            <a:endParaRPr lang="en-US" altLang="en-US" sz="1600"/>
          </a:p>
        </p:txBody>
      </p:sp>
    </p:spTree>
    <p:extLst>
      <p:ext uri="{BB962C8B-B14F-4D97-AF65-F5344CB8AC3E}">
        <p14:creationId xmlns:p14="http://schemas.microsoft.com/office/powerpoint/2010/main" val="3985743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265" name="Freeform 113"/>
          <p:cNvSpPr>
            <a:spLocks/>
          </p:cNvSpPr>
          <p:nvPr/>
        </p:nvSpPr>
        <p:spPr bwMode="auto">
          <a:xfrm>
            <a:off x="2286000" y="4724400"/>
            <a:ext cx="977900" cy="457200"/>
          </a:xfrm>
          <a:custGeom>
            <a:avLst/>
            <a:gdLst>
              <a:gd name="T0" fmla="*/ 184 w 616"/>
              <a:gd name="T1" fmla="*/ 0 h 768"/>
              <a:gd name="T2" fmla="*/ 88 w 616"/>
              <a:gd name="T3" fmla="*/ 384 h 768"/>
              <a:gd name="T4" fmla="*/ 88 w 616"/>
              <a:gd name="T5" fmla="*/ 672 h 768"/>
              <a:gd name="T6" fmla="*/ 616 w 616"/>
              <a:gd name="T7" fmla="*/ 768 h 7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16" h="768">
                <a:moveTo>
                  <a:pt x="184" y="0"/>
                </a:moveTo>
                <a:cubicBezTo>
                  <a:pt x="144" y="136"/>
                  <a:pt x="104" y="272"/>
                  <a:pt x="88" y="384"/>
                </a:cubicBezTo>
                <a:cubicBezTo>
                  <a:pt x="72" y="496"/>
                  <a:pt x="0" y="608"/>
                  <a:pt x="88" y="672"/>
                </a:cubicBezTo>
                <a:cubicBezTo>
                  <a:pt x="176" y="736"/>
                  <a:pt x="528" y="760"/>
                  <a:pt x="616" y="768"/>
                </a:cubicBezTo>
              </a:path>
            </a:pathLst>
          </a:custGeom>
          <a:noFill/>
          <a:ln w="28575" cap="flat" cmpd="sng">
            <a:solidFill>
              <a:schemeClr val="accent2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266" name="Freeform 114"/>
          <p:cNvSpPr>
            <a:spLocks/>
          </p:cNvSpPr>
          <p:nvPr/>
        </p:nvSpPr>
        <p:spPr bwMode="auto">
          <a:xfrm>
            <a:off x="2286000" y="5410200"/>
            <a:ext cx="977900" cy="457200"/>
          </a:xfrm>
          <a:custGeom>
            <a:avLst/>
            <a:gdLst>
              <a:gd name="T0" fmla="*/ 184 w 616"/>
              <a:gd name="T1" fmla="*/ 0 h 768"/>
              <a:gd name="T2" fmla="*/ 88 w 616"/>
              <a:gd name="T3" fmla="*/ 384 h 768"/>
              <a:gd name="T4" fmla="*/ 88 w 616"/>
              <a:gd name="T5" fmla="*/ 672 h 768"/>
              <a:gd name="T6" fmla="*/ 616 w 616"/>
              <a:gd name="T7" fmla="*/ 768 h 7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16" h="768">
                <a:moveTo>
                  <a:pt x="184" y="0"/>
                </a:moveTo>
                <a:cubicBezTo>
                  <a:pt x="144" y="136"/>
                  <a:pt x="104" y="272"/>
                  <a:pt x="88" y="384"/>
                </a:cubicBezTo>
                <a:cubicBezTo>
                  <a:pt x="72" y="496"/>
                  <a:pt x="0" y="608"/>
                  <a:pt x="88" y="672"/>
                </a:cubicBezTo>
                <a:cubicBezTo>
                  <a:pt x="176" y="736"/>
                  <a:pt x="528" y="760"/>
                  <a:pt x="616" y="768"/>
                </a:cubicBezTo>
              </a:path>
            </a:pathLst>
          </a:custGeom>
          <a:noFill/>
          <a:ln w="28575" cap="flat" cmpd="sng">
            <a:solidFill>
              <a:schemeClr val="accent2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49236" name="Group 84"/>
          <p:cNvGrpSpPr>
            <a:grpSpLocks/>
          </p:cNvGrpSpPr>
          <p:nvPr/>
        </p:nvGrpSpPr>
        <p:grpSpPr bwMode="auto">
          <a:xfrm>
            <a:off x="2057400" y="5181600"/>
            <a:ext cx="733426" cy="609600"/>
            <a:chOff x="288" y="3072"/>
            <a:chExt cx="462" cy="384"/>
          </a:xfrm>
        </p:grpSpPr>
        <p:sp>
          <p:nvSpPr>
            <p:cNvPr id="49237" name="Rectangle 85"/>
            <p:cNvSpPr>
              <a:spLocks noChangeArrowheads="1"/>
            </p:cNvSpPr>
            <p:nvPr/>
          </p:nvSpPr>
          <p:spPr bwMode="auto">
            <a:xfrm>
              <a:off x="432" y="3264"/>
              <a:ext cx="192" cy="192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238" name="Text Box 86"/>
            <p:cNvSpPr txBox="1">
              <a:spLocks noChangeArrowheads="1"/>
            </p:cNvSpPr>
            <p:nvPr/>
          </p:nvSpPr>
          <p:spPr bwMode="auto">
            <a:xfrm>
              <a:off x="288" y="3072"/>
              <a:ext cx="462" cy="2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1600"/>
                <a:t>packet</a:t>
              </a:r>
            </a:p>
          </p:txBody>
        </p:sp>
      </p:grpSp>
      <p:sp>
        <p:nvSpPr>
          <p:cNvPr id="49264" name="Freeform 112"/>
          <p:cNvSpPr>
            <a:spLocks/>
          </p:cNvSpPr>
          <p:nvPr/>
        </p:nvSpPr>
        <p:spPr bwMode="auto">
          <a:xfrm>
            <a:off x="2286000" y="3886200"/>
            <a:ext cx="977900" cy="457200"/>
          </a:xfrm>
          <a:custGeom>
            <a:avLst/>
            <a:gdLst>
              <a:gd name="T0" fmla="*/ 184 w 616"/>
              <a:gd name="T1" fmla="*/ 0 h 768"/>
              <a:gd name="T2" fmla="*/ 88 w 616"/>
              <a:gd name="T3" fmla="*/ 384 h 768"/>
              <a:gd name="T4" fmla="*/ 88 w 616"/>
              <a:gd name="T5" fmla="*/ 672 h 768"/>
              <a:gd name="T6" fmla="*/ 616 w 616"/>
              <a:gd name="T7" fmla="*/ 768 h 7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16" h="768">
                <a:moveTo>
                  <a:pt x="184" y="0"/>
                </a:moveTo>
                <a:cubicBezTo>
                  <a:pt x="144" y="136"/>
                  <a:pt x="104" y="272"/>
                  <a:pt x="88" y="384"/>
                </a:cubicBezTo>
                <a:cubicBezTo>
                  <a:pt x="72" y="496"/>
                  <a:pt x="0" y="608"/>
                  <a:pt x="88" y="672"/>
                </a:cubicBezTo>
                <a:cubicBezTo>
                  <a:pt x="176" y="736"/>
                  <a:pt x="528" y="760"/>
                  <a:pt x="616" y="768"/>
                </a:cubicBezTo>
              </a:path>
            </a:pathLst>
          </a:custGeom>
          <a:noFill/>
          <a:ln w="28575" cap="flat" cmpd="sng">
            <a:solidFill>
              <a:schemeClr val="accent2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246" name="Freeform 94"/>
          <p:cNvSpPr>
            <a:spLocks/>
          </p:cNvSpPr>
          <p:nvPr/>
        </p:nvSpPr>
        <p:spPr bwMode="auto">
          <a:xfrm>
            <a:off x="8991600" y="1981200"/>
            <a:ext cx="635000" cy="1371600"/>
          </a:xfrm>
          <a:custGeom>
            <a:avLst/>
            <a:gdLst>
              <a:gd name="T0" fmla="*/ 0 w 400"/>
              <a:gd name="T1" fmla="*/ 816 h 864"/>
              <a:gd name="T2" fmla="*/ 336 w 400"/>
              <a:gd name="T3" fmla="*/ 768 h 864"/>
              <a:gd name="T4" fmla="*/ 384 w 400"/>
              <a:gd name="T5" fmla="*/ 240 h 864"/>
              <a:gd name="T6" fmla="*/ 288 w 400"/>
              <a:gd name="T7" fmla="*/ 0 h 8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00" h="864">
                <a:moveTo>
                  <a:pt x="0" y="816"/>
                </a:moveTo>
                <a:cubicBezTo>
                  <a:pt x="136" y="840"/>
                  <a:pt x="272" y="864"/>
                  <a:pt x="336" y="768"/>
                </a:cubicBezTo>
                <a:cubicBezTo>
                  <a:pt x="400" y="672"/>
                  <a:pt x="392" y="368"/>
                  <a:pt x="384" y="240"/>
                </a:cubicBezTo>
                <a:cubicBezTo>
                  <a:pt x="376" y="112"/>
                  <a:pt x="332" y="56"/>
                  <a:pt x="288" y="0"/>
                </a:cubicBezTo>
              </a:path>
            </a:pathLst>
          </a:custGeom>
          <a:noFill/>
          <a:ln w="28575" cap="flat" cmpd="sng">
            <a:solidFill>
              <a:schemeClr val="accent2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247" name="Freeform 95"/>
          <p:cNvSpPr>
            <a:spLocks/>
          </p:cNvSpPr>
          <p:nvPr/>
        </p:nvSpPr>
        <p:spPr bwMode="auto">
          <a:xfrm>
            <a:off x="2298700" y="2057400"/>
            <a:ext cx="977900" cy="1219200"/>
          </a:xfrm>
          <a:custGeom>
            <a:avLst/>
            <a:gdLst>
              <a:gd name="T0" fmla="*/ 184 w 616"/>
              <a:gd name="T1" fmla="*/ 0 h 768"/>
              <a:gd name="T2" fmla="*/ 88 w 616"/>
              <a:gd name="T3" fmla="*/ 384 h 768"/>
              <a:gd name="T4" fmla="*/ 88 w 616"/>
              <a:gd name="T5" fmla="*/ 672 h 768"/>
              <a:gd name="T6" fmla="*/ 616 w 616"/>
              <a:gd name="T7" fmla="*/ 768 h 7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16" h="768">
                <a:moveTo>
                  <a:pt x="184" y="0"/>
                </a:moveTo>
                <a:cubicBezTo>
                  <a:pt x="144" y="136"/>
                  <a:pt x="104" y="272"/>
                  <a:pt x="88" y="384"/>
                </a:cubicBezTo>
                <a:cubicBezTo>
                  <a:pt x="72" y="496"/>
                  <a:pt x="0" y="608"/>
                  <a:pt x="88" y="672"/>
                </a:cubicBezTo>
                <a:cubicBezTo>
                  <a:pt x="176" y="736"/>
                  <a:pt x="528" y="760"/>
                  <a:pt x="616" y="768"/>
                </a:cubicBezTo>
              </a:path>
            </a:pathLst>
          </a:custGeom>
          <a:noFill/>
          <a:ln w="28575" cap="flat" cmpd="sng">
            <a:solidFill>
              <a:schemeClr val="accent2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0"/>
            <a:ext cx="7772400" cy="762000"/>
          </a:xfrm>
        </p:spPr>
        <p:txBody>
          <a:bodyPr/>
          <a:lstStyle/>
          <a:p>
            <a:r>
              <a:rPr lang="en-US" altLang="en-US" dirty="0"/>
              <a:t>Flow Control</a:t>
            </a:r>
          </a:p>
        </p:txBody>
      </p:sp>
      <p:sp>
        <p:nvSpPr>
          <p:cNvPr id="49195" name="Oval 43"/>
          <p:cNvSpPr>
            <a:spLocks noChangeArrowheads="1"/>
          </p:cNvSpPr>
          <p:nvPr/>
        </p:nvSpPr>
        <p:spPr bwMode="auto">
          <a:xfrm>
            <a:off x="2057400" y="838200"/>
            <a:ext cx="1828800" cy="1295400"/>
          </a:xfrm>
          <a:prstGeom prst="ellipse">
            <a:avLst/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 sz="1600"/>
              <a:t>Sending application</a:t>
            </a:r>
          </a:p>
        </p:txBody>
      </p:sp>
      <p:sp>
        <p:nvSpPr>
          <p:cNvPr id="49196" name="Oval 44"/>
          <p:cNvSpPr>
            <a:spLocks noChangeArrowheads="1"/>
          </p:cNvSpPr>
          <p:nvPr/>
        </p:nvSpPr>
        <p:spPr bwMode="auto">
          <a:xfrm>
            <a:off x="7924800" y="838200"/>
            <a:ext cx="1828800" cy="1295400"/>
          </a:xfrm>
          <a:prstGeom prst="ellipse">
            <a:avLst/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 sz="1600"/>
              <a:t>Receiving application</a:t>
            </a:r>
          </a:p>
        </p:txBody>
      </p:sp>
      <p:sp>
        <p:nvSpPr>
          <p:cNvPr id="49197" name="AutoShape 45"/>
          <p:cNvSpPr>
            <a:spLocks noChangeArrowheads="1"/>
          </p:cNvSpPr>
          <p:nvPr/>
        </p:nvSpPr>
        <p:spPr bwMode="auto">
          <a:xfrm rot="-5400000">
            <a:off x="3790950" y="2381250"/>
            <a:ext cx="533400" cy="1638300"/>
          </a:xfrm>
          <a:prstGeom prst="can">
            <a:avLst>
              <a:gd name="adj" fmla="val 76786"/>
            </a:avLst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98" name="AutoShape 46"/>
          <p:cNvSpPr>
            <a:spLocks noChangeArrowheads="1"/>
          </p:cNvSpPr>
          <p:nvPr/>
        </p:nvSpPr>
        <p:spPr bwMode="auto">
          <a:xfrm rot="-5400000">
            <a:off x="7867650" y="2419350"/>
            <a:ext cx="533400" cy="1638300"/>
          </a:xfrm>
          <a:prstGeom prst="can">
            <a:avLst>
              <a:gd name="adj" fmla="val 76786"/>
            </a:avLst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99" name="Text Box 47"/>
          <p:cNvSpPr txBox="1">
            <a:spLocks noChangeArrowheads="1"/>
          </p:cNvSpPr>
          <p:nvPr/>
        </p:nvSpPr>
        <p:spPr bwMode="auto">
          <a:xfrm>
            <a:off x="3200400" y="2590800"/>
            <a:ext cx="1778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600"/>
              <a:t>Send Socket Buffer</a:t>
            </a:r>
          </a:p>
        </p:txBody>
      </p:sp>
      <p:sp>
        <p:nvSpPr>
          <p:cNvPr id="49200" name="Text Box 48"/>
          <p:cNvSpPr txBox="1">
            <a:spLocks noChangeArrowheads="1"/>
          </p:cNvSpPr>
          <p:nvPr/>
        </p:nvSpPr>
        <p:spPr bwMode="auto">
          <a:xfrm>
            <a:off x="7162800" y="2667000"/>
            <a:ext cx="202723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600"/>
              <a:t>Receive Socket Buffer</a:t>
            </a:r>
          </a:p>
        </p:txBody>
      </p:sp>
      <p:grpSp>
        <p:nvGrpSpPr>
          <p:cNvPr id="49204" name="Group 52"/>
          <p:cNvGrpSpPr>
            <a:grpSpLocks/>
          </p:cNvGrpSpPr>
          <p:nvPr/>
        </p:nvGrpSpPr>
        <p:grpSpPr bwMode="auto">
          <a:xfrm>
            <a:off x="1981200" y="2362200"/>
            <a:ext cx="733426" cy="609600"/>
            <a:chOff x="288" y="3072"/>
            <a:chExt cx="462" cy="384"/>
          </a:xfrm>
        </p:grpSpPr>
        <p:sp>
          <p:nvSpPr>
            <p:cNvPr id="49201" name="Rectangle 49"/>
            <p:cNvSpPr>
              <a:spLocks noChangeArrowheads="1"/>
            </p:cNvSpPr>
            <p:nvPr/>
          </p:nvSpPr>
          <p:spPr bwMode="auto">
            <a:xfrm>
              <a:off x="432" y="3264"/>
              <a:ext cx="192" cy="192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202" name="Text Box 50"/>
            <p:cNvSpPr txBox="1">
              <a:spLocks noChangeArrowheads="1"/>
            </p:cNvSpPr>
            <p:nvPr/>
          </p:nvSpPr>
          <p:spPr bwMode="auto">
            <a:xfrm>
              <a:off x="288" y="3072"/>
              <a:ext cx="462" cy="2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1600"/>
                <a:t>packet</a:t>
              </a:r>
            </a:p>
          </p:txBody>
        </p:sp>
      </p:grpSp>
      <p:sp>
        <p:nvSpPr>
          <p:cNvPr id="49203" name="Rectangle 51"/>
          <p:cNvSpPr>
            <a:spLocks noChangeArrowheads="1"/>
          </p:cNvSpPr>
          <p:nvPr/>
        </p:nvSpPr>
        <p:spPr bwMode="auto">
          <a:xfrm>
            <a:off x="4419600" y="3048000"/>
            <a:ext cx="304800" cy="304800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205" name="Rectangle 53"/>
          <p:cNvSpPr>
            <a:spLocks noChangeArrowheads="1"/>
          </p:cNvSpPr>
          <p:nvPr/>
        </p:nvSpPr>
        <p:spPr bwMode="auto">
          <a:xfrm>
            <a:off x="4038600" y="3048000"/>
            <a:ext cx="304800" cy="304800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207" name="Rectangle 55"/>
          <p:cNvSpPr>
            <a:spLocks noChangeArrowheads="1"/>
          </p:cNvSpPr>
          <p:nvPr/>
        </p:nvSpPr>
        <p:spPr bwMode="auto">
          <a:xfrm>
            <a:off x="8458200" y="3048000"/>
            <a:ext cx="304800" cy="304800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9208" name="Group 56"/>
          <p:cNvGrpSpPr>
            <a:grpSpLocks/>
          </p:cNvGrpSpPr>
          <p:nvPr/>
        </p:nvGrpSpPr>
        <p:grpSpPr bwMode="auto">
          <a:xfrm>
            <a:off x="9220200" y="2286000"/>
            <a:ext cx="733426" cy="609600"/>
            <a:chOff x="288" y="3072"/>
            <a:chExt cx="462" cy="384"/>
          </a:xfrm>
        </p:grpSpPr>
        <p:sp>
          <p:nvSpPr>
            <p:cNvPr id="49209" name="Rectangle 57"/>
            <p:cNvSpPr>
              <a:spLocks noChangeArrowheads="1"/>
            </p:cNvSpPr>
            <p:nvPr/>
          </p:nvSpPr>
          <p:spPr bwMode="auto">
            <a:xfrm>
              <a:off x="432" y="3264"/>
              <a:ext cx="192" cy="192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210" name="Text Box 58"/>
            <p:cNvSpPr txBox="1">
              <a:spLocks noChangeArrowheads="1"/>
            </p:cNvSpPr>
            <p:nvPr/>
          </p:nvSpPr>
          <p:spPr bwMode="auto">
            <a:xfrm>
              <a:off x="288" y="3072"/>
              <a:ext cx="462" cy="2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1600"/>
                <a:t>packet</a:t>
              </a:r>
            </a:p>
          </p:txBody>
        </p:sp>
      </p:grpSp>
      <p:sp>
        <p:nvSpPr>
          <p:cNvPr id="49211" name="AutoShape 59"/>
          <p:cNvSpPr>
            <a:spLocks noChangeArrowheads="1"/>
          </p:cNvSpPr>
          <p:nvPr/>
        </p:nvSpPr>
        <p:spPr bwMode="auto">
          <a:xfrm rot="-5400000">
            <a:off x="3790950" y="3448050"/>
            <a:ext cx="533400" cy="1638300"/>
          </a:xfrm>
          <a:prstGeom prst="can">
            <a:avLst>
              <a:gd name="adj" fmla="val 76786"/>
            </a:avLst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212" name="AutoShape 60"/>
          <p:cNvSpPr>
            <a:spLocks noChangeArrowheads="1"/>
          </p:cNvSpPr>
          <p:nvPr/>
        </p:nvSpPr>
        <p:spPr bwMode="auto">
          <a:xfrm rot="-5400000">
            <a:off x="7867650" y="3486150"/>
            <a:ext cx="533400" cy="1638300"/>
          </a:xfrm>
          <a:prstGeom prst="can">
            <a:avLst>
              <a:gd name="adj" fmla="val 76786"/>
            </a:avLst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215" name="Rectangle 63"/>
          <p:cNvSpPr>
            <a:spLocks noChangeArrowheads="1"/>
          </p:cNvSpPr>
          <p:nvPr/>
        </p:nvSpPr>
        <p:spPr bwMode="auto">
          <a:xfrm>
            <a:off x="4419600" y="4114800"/>
            <a:ext cx="304800" cy="304800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216" name="Rectangle 64"/>
          <p:cNvSpPr>
            <a:spLocks noChangeArrowheads="1"/>
          </p:cNvSpPr>
          <p:nvPr/>
        </p:nvSpPr>
        <p:spPr bwMode="auto">
          <a:xfrm>
            <a:off x="4038600" y="4114800"/>
            <a:ext cx="304800" cy="304800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218" name="AutoShape 66"/>
          <p:cNvSpPr>
            <a:spLocks noChangeArrowheads="1"/>
          </p:cNvSpPr>
          <p:nvPr/>
        </p:nvSpPr>
        <p:spPr bwMode="auto">
          <a:xfrm rot="-5400000">
            <a:off x="3829050" y="4171950"/>
            <a:ext cx="533400" cy="1638300"/>
          </a:xfrm>
          <a:prstGeom prst="can">
            <a:avLst>
              <a:gd name="adj" fmla="val 76786"/>
            </a:avLst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219" name="AutoShape 67"/>
          <p:cNvSpPr>
            <a:spLocks noChangeArrowheads="1"/>
          </p:cNvSpPr>
          <p:nvPr/>
        </p:nvSpPr>
        <p:spPr bwMode="auto">
          <a:xfrm rot="-5400000">
            <a:off x="7867650" y="4248150"/>
            <a:ext cx="533400" cy="1638300"/>
          </a:xfrm>
          <a:prstGeom prst="can">
            <a:avLst>
              <a:gd name="adj" fmla="val 76786"/>
            </a:avLst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220" name="Rectangle 68"/>
          <p:cNvSpPr>
            <a:spLocks noChangeArrowheads="1"/>
          </p:cNvSpPr>
          <p:nvPr/>
        </p:nvSpPr>
        <p:spPr bwMode="auto">
          <a:xfrm>
            <a:off x="8153400" y="4953000"/>
            <a:ext cx="304800" cy="304800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221" name="Rectangle 69"/>
          <p:cNvSpPr>
            <a:spLocks noChangeArrowheads="1"/>
          </p:cNvSpPr>
          <p:nvPr/>
        </p:nvSpPr>
        <p:spPr bwMode="auto">
          <a:xfrm>
            <a:off x="7772400" y="4953000"/>
            <a:ext cx="304800" cy="304800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222" name="Rectangle 70"/>
          <p:cNvSpPr>
            <a:spLocks noChangeArrowheads="1"/>
          </p:cNvSpPr>
          <p:nvPr/>
        </p:nvSpPr>
        <p:spPr bwMode="auto">
          <a:xfrm>
            <a:off x="8534400" y="4953000"/>
            <a:ext cx="304800" cy="304800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223" name="Rectangle 71"/>
          <p:cNvSpPr>
            <a:spLocks noChangeArrowheads="1"/>
          </p:cNvSpPr>
          <p:nvPr/>
        </p:nvSpPr>
        <p:spPr bwMode="auto">
          <a:xfrm>
            <a:off x="6705600" y="5029200"/>
            <a:ext cx="304800" cy="304800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224" name="AutoShape 72"/>
          <p:cNvSpPr>
            <a:spLocks noChangeArrowheads="1"/>
          </p:cNvSpPr>
          <p:nvPr/>
        </p:nvSpPr>
        <p:spPr bwMode="auto">
          <a:xfrm rot="-5400000">
            <a:off x="3829050" y="4933950"/>
            <a:ext cx="533400" cy="1638300"/>
          </a:xfrm>
          <a:prstGeom prst="can">
            <a:avLst>
              <a:gd name="adj" fmla="val 76786"/>
            </a:avLst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225" name="AutoShape 73"/>
          <p:cNvSpPr>
            <a:spLocks noChangeArrowheads="1"/>
          </p:cNvSpPr>
          <p:nvPr/>
        </p:nvSpPr>
        <p:spPr bwMode="auto">
          <a:xfrm rot="-5400000">
            <a:off x="7867650" y="5010150"/>
            <a:ext cx="533400" cy="1638300"/>
          </a:xfrm>
          <a:prstGeom prst="can">
            <a:avLst>
              <a:gd name="adj" fmla="val 76786"/>
            </a:avLst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9226" name="Group 74"/>
          <p:cNvGrpSpPr>
            <a:grpSpLocks/>
          </p:cNvGrpSpPr>
          <p:nvPr/>
        </p:nvGrpSpPr>
        <p:grpSpPr bwMode="auto">
          <a:xfrm>
            <a:off x="2057400" y="4495800"/>
            <a:ext cx="733426" cy="609600"/>
            <a:chOff x="288" y="3072"/>
            <a:chExt cx="462" cy="384"/>
          </a:xfrm>
        </p:grpSpPr>
        <p:sp>
          <p:nvSpPr>
            <p:cNvPr id="49227" name="Rectangle 75"/>
            <p:cNvSpPr>
              <a:spLocks noChangeArrowheads="1"/>
            </p:cNvSpPr>
            <p:nvPr/>
          </p:nvSpPr>
          <p:spPr bwMode="auto">
            <a:xfrm>
              <a:off x="432" y="3264"/>
              <a:ext cx="192" cy="192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228" name="Text Box 76"/>
            <p:cNvSpPr txBox="1">
              <a:spLocks noChangeArrowheads="1"/>
            </p:cNvSpPr>
            <p:nvPr/>
          </p:nvSpPr>
          <p:spPr bwMode="auto">
            <a:xfrm>
              <a:off x="288" y="3072"/>
              <a:ext cx="462" cy="2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1600"/>
                <a:t>packet</a:t>
              </a:r>
            </a:p>
          </p:txBody>
        </p:sp>
      </p:grpSp>
      <p:sp>
        <p:nvSpPr>
          <p:cNvPr id="49229" name="Rectangle 77"/>
          <p:cNvSpPr>
            <a:spLocks noChangeArrowheads="1"/>
          </p:cNvSpPr>
          <p:nvPr/>
        </p:nvSpPr>
        <p:spPr bwMode="auto">
          <a:xfrm>
            <a:off x="4419600" y="4876800"/>
            <a:ext cx="304800" cy="304800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230" name="Rectangle 78"/>
          <p:cNvSpPr>
            <a:spLocks noChangeArrowheads="1"/>
          </p:cNvSpPr>
          <p:nvPr/>
        </p:nvSpPr>
        <p:spPr bwMode="auto">
          <a:xfrm>
            <a:off x="8153400" y="5715000"/>
            <a:ext cx="304800" cy="304800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231" name="Rectangle 79"/>
          <p:cNvSpPr>
            <a:spLocks noChangeArrowheads="1"/>
          </p:cNvSpPr>
          <p:nvPr/>
        </p:nvSpPr>
        <p:spPr bwMode="auto">
          <a:xfrm>
            <a:off x="7772400" y="5715000"/>
            <a:ext cx="304800" cy="304800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232" name="Rectangle 80"/>
          <p:cNvSpPr>
            <a:spLocks noChangeArrowheads="1"/>
          </p:cNvSpPr>
          <p:nvPr/>
        </p:nvSpPr>
        <p:spPr bwMode="auto">
          <a:xfrm>
            <a:off x="8534400" y="5715000"/>
            <a:ext cx="304800" cy="304800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233" name="Rectangle 81"/>
          <p:cNvSpPr>
            <a:spLocks noChangeArrowheads="1"/>
          </p:cNvSpPr>
          <p:nvPr/>
        </p:nvSpPr>
        <p:spPr bwMode="auto">
          <a:xfrm>
            <a:off x="4495800" y="5562600"/>
            <a:ext cx="304800" cy="304800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234" name="Rectangle 82"/>
          <p:cNvSpPr>
            <a:spLocks noChangeArrowheads="1"/>
          </p:cNvSpPr>
          <p:nvPr/>
        </p:nvSpPr>
        <p:spPr bwMode="auto">
          <a:xfrm>
            <a:off x="4114800" y="5562600"/>
            <a:ext cx="304800" cy="304800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235" name="Rectangle 83"/>
          <p:cNvSpPr>
            <a:spLocks noChangeArrowheads="1"/>
          </p:cNvSpPr>
          <p:nvPr/>
        </p:nvSpPr>
        <p:spPr bwMode="auto">
          <a:xfrm>
            <a:off x="3733800" y="5562600"/>
            <a:ext cx="304800" cy="304800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9239" name="Group 87"/>
          <p:cNvGrpSpPr>
            <a:grpSpLocks/>
          </p:cNvGrpSpPr>
          <p:nvPr/>
        </p:nvGrpSpPr>
        <p:grpSpPr bwMode="auto">
          <a:xfrm>
            <a:off x="2057400" y="3657600"/>
            <a:ext cx="733426" cy="609600"/>
            <a:chOff x="288" y="3072"/>
            <a:chExt cx="462" cy="384"/>
          </a:xfrm>
        </p:grpSpPr>
        <p:sp>
          <p:nvSpPr>
            <p:cNvPr id="49240" name="Rectangle 88"/>
            <p:cNvSpPr>
              <a:spLocks noChangeArrowheads="1"/>
            </p:cNvSpPr>
            <p:nvPr/>
          </p:nvSpPr>
          <p:spPr bwMode="auto">
            <a:xfrm>
              <a:off x="432" y="3264"/>
              <a:ext cx="192" cy="192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241" name="Text Box 89"/>
            <p:cNvSpPr txBox="1">
              <a:spLocks noChangeArrowheads="1"/>
            </p:cNvSpPr>
            <p:nvPr/>
          </p:nvSpPr>
          <p:spPr bwMode="auto">
            <a:xfrm>
              <a:off x="288" y="3072"/>
              <a:ext cx="462" cy="2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1600"/>
                <a:t>packet</a:t>
              </a:r>
            </a:p>
          </p:txBody>
        </p:sp>
      </p:grpSp>
      <p:sp>
        <p:nvSpPr>
          <p:cNvPr id="49242" name="Line 90"/>
          <p:cNvSpPr>
            <a:spLocks noChangeShapeType="1"/>
          </p:cNvSpPr>
          <p:nvPr/>
        </p:nvSpPr>
        <p:spPr bwMode="auto">
          <a:xfrm>
            <a:off x="5257800" y="3200400"/>
            <a:ext cx="1905000" cy="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243" name="Line 91"/>
          <p:cNvSpPr>
            <a:spLocks noChangeShapeType="1"/>
          </p:cNvSpPr>
          <p:nvPr/>
        </p:nvSpPr>
        <p:spPr bwMode="auto">
          <a:xfrm flipH="1">
            <a:off x="5181600" y="3352800"/>
            <a:ext cx="1905000" cy="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244" name="Text Box 92"/>
          <p:cNvSpPr txBox="1">
            <a:spLocks noChangeArrowheads="1"/>
          </p:cNvSpPr>
          <p:nvPr/>
        </p:nvSpPr>
        <p:spPr bwMode="auto">
          <a:xfrm>
            <a:off x="5943601" y="2895600"/>
            <a:ext cx="582211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600">
                <a:solidFill>
                  <a:schemeClr val="accent2"/>
                </a:solidFill>
              </a:rPr>
              <a:t>send</a:t>
            </a:r>
          </a:p>
        </p:txBody>
      </p:sp>
      <p:sp>
        <p:nvSpPr>
          <p:cNvPr id="49245" name="Text Box 93"/>
          <p:cNvSpPr txBox="1">
            <a:spLocks noChangeArrowheads="1"/>
          </p:cNvSpPr>
          <p:nvPr/>
        </p:nvSpPr>
        <p:spPr bwMode="auto">
          <a:xfrm>
            <a:off x="6019801" y="3276600"/>
            <a:ext cx="4667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600">
                <a:solidFill>
                  <a:schemeClr val="accent2"/>
                </a:solidFill>
              </a:rPr>
              <a:t>ack</a:t>
            </a:r>
          </a:p>
        </p:txBody>
      </p:sp>
      <p:sp>
        <p:nvSpPr>
          <p:cNvPr id="49248" name="Freeform 96"/>
          <p:cNvSpPr>
            <a:spLocks/>
          </p:cNvSpPr>
          <p:nvPr/>
        </p:nvSpPr>
        <p:spPr bwMode="auto">
          <a:xfrm>
            <a:off x="8991600" y="4038600"/>
            <a:ext cx="609600" cy="355600"/>
          </a:xfrm>
          <a:custGeom>
            <a:avLst/>
            <a:gdLst>
              <a:gd name="T0" fmla="*/ 0 w 384"/>
              <a:gd name="T1" fmla="*/ 192 h 224"/>
              <a:gd name="T2" fmla="*/ 240 w 384"/>
              <a:gd name="T3" fmla="*/ 192 h 224"/>
              <a:gd name="T4" fmla="*/ 384 w 384"/>
              <a:gd name="T5" fmla="*/ 0 h 2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84" h="224">
                <a:moveTo>
                  <a:pt x="0" y="192"/>
                </a:moveTo>
                <a:cubicBezTo>
                  <a:pt x="88" y="208"/>
                  <a:pt x="176" y="224"/>
                  <a:pt x="240" y="192"/>
                </a:cubicBezTo>
                <a:cubicBezTo>
                  <a:pt x="304" y="160"/>
                  <a:pt x="344" y="80"/>
                  <a:pt x="384" y="0"/>
                </a:cubicBezTo>
              </a:path>
            </a:pathLst>
          </a:custGeom>
          <a:noFill/>
          <a:ln w="28575" cap="flat" cmpd="sng">
            <a:solidFill>
              <a:schemeClr val="accent2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249" name="Text Box 97"/>
          <p:cNvSpPr txBox="1">
            <a:spLocks noChangeArrowheads="1"/>
          </p:cNvSpPr>
          <p:nvPr/>
        </p:nvSpPr>
        <p:spPr bwMode="auto">
          <a:xfrm>
            <a:off x="9448800" y="3657600"/>
            <a:ext cx="30489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49250" name="Text Box 98"/>
          <p:cNvSpPr txBox="1">
            <a:spLocks noChangeArrowheads="1"/>
          </p:cNvSpPr>
          <p:nvPr/>
        </p:nvSpPr>
        <p:spPr bwMode="auto">
          <a:xfrm>
            <a:off x="9372601" y="3505200"/>
            <a:ext cx="1254189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600">
                <a:solidFill>
                  <a:srgbClr val="FF0000"/>
                </a:solidFill>
              </a:rPr>
              <a:t>read blocked</a:t>
            </a:r>
          </a:p>
        </p:txBody>
      </p:sp>
      <p:sp>
        <p:nvSpPr>
          <p:cNvPr id="49251" name="Text Box 99"/>
          <p:cNvSpPr txBox="1">
            <a:spLocks noChangeArrowheads="1"/>
          </p:cNvSpPr>
          <p:nvPr/>
        </p:nvSpPr>
        <p:spPr bwMode="auto">
          <a:xfrm>
            <a:off x="8713789" y="4622800"/>
            <a:ext cx="1868487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200">
                <a:solidFill>
                  <a:srgbClr val="FF0000"/>
                </a:solidFill>
              </a:rPr>
              <a:t>Application is slow to read.</a:t>
            </a:r>
          </a:p>
        </p:txBody>
      </p:sp>
      <p:sp>
        <p:nvSpPr>
          <p:cNvPr id="49252" name="Line 100"/>
          <p:cNvSpPr>
            <a:spLocks noChangeShapeType="1"/>
          </p:cNvSpPr>
          <p:nvPr/>
        </p:nvSpPr>
        <p:spPr bwMode="auto">
          <a:xfrm>
            <a:off x="5105400" y="4953000"/>
            <a:ext cx="1905000" cy="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254" name="Text Box 102"/>
          <p:cNvSpPr txBox="1">
            <a:spLocks noChangeArrowheads="1"/>
          </p:cNvSpPr>
          <p:nvPr/>
        </p:nvSpPr>
        <p:spPr bwMode="auto">
          <a:xfrm>
            <a:off x="6934200" y="4724400"/>
            <a:ext cx="30489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49255" name="Text Box 103"/>
          <p:cNvSpPr txBox="1">
            <a:spLocks noChangeArrowheads="1"/>
          </p:cNvSpPr>
          <p:nvPr/>
        </p:nvSpPr>
        <p:spPr bwMode="auto">
          <a:xfrm>
            <a:off x="6477001" y="4572000"/>
            <a:ext cx="1489703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600">
                <a:solidFill>
                  <a:srgbClr val="FF0000"/>
                </a:solidFill>
              </a:rPr>
              <a:t>packet dropped</a:t>
            </a:r>
          </a:p>
        </p:txBody>
      </p:sp>
      <p:sp>
        <p:nvSpPr>
          <p:cNvPr id="49256" name="Text Box 104"/>
          <p:cNvSpPr txBox="1">
            <a:spLocks noChangeArrowheads="1"/>
          </p:cNvSpPr>
          <p:nvPr/>
        </p:nvSpPr>
        <p:spPr bwMode="auto">
          <a:xfrm>
            <a:off x="4191000" y="4572000"/>
            <a:ext cx="1925592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600">
                <a:solidFill>
                  <a:srgbClr val="FF0000"/>
                </a:solidFill>
              </a:rPr>
              <a:t>packet retransmitted</a:t>
            </a:r>
          </a:p>
        </p:txBody>
      </p:sp>
      <p:sp>
        <p:nvSpPr>
          <p:cNvPr id="49258" name="Rectangle 106"/>
          <p:cNvSpPr>
            <a:spLocks noChangeArrowheads="1"/>
          </p:cNvSpPr>
          <p:nvPr/>
        </p:nvSpPr>
        <p:spPr bwMode="auto">
          <a:xfrm>
            <a:off x="6705600" y="5715000"/>
            <a:ext cx="304800" cy="304800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259" name="Line 107"/>
          <p:cNvSpPr>
            <a:spLocks noChangeShapeType="1"/>
          </p:cNvSpPr>
          <p:nvPr/>
        </p:nvSpPr>
        <p:spPr bwMode="auto">
          <a:xfrm>
            <a:off x="5105400" y="5638800"/>
            <a:ext cx="1905000" cy="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260" name="Text Box 108"/>
          <p:cNvSpPr txBox="1">
            <a:spLocks noChangeArrowheads="1"/>
          </p:cNvSpPr>
          <p:nvPr/>
        </p:nvSpPr>
        <p:spPr bwMode="auto">
          <a:xfrm>
            <a:off x="6934200" y="5410200"/>
            <a:ext cx="30489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49261" name="Text Box 109"/>
          <p:cNvSpPr txBox="1">
            <a:spLocks noChangeArrowheads="1"/>
          </p:cNvSpPr>
          <p:nvPr/>
        </p:nvSpPr>
        <p:spPr bwMode="auto">
          <a:xfrm>
            <a:off x="6477001" y="5257800"/>
            <a:ext cx="1489703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600">
                <a:solidFill>
                  <a:srgbClr val="FF0000"/>
                </a:solidFill>
              </a:rPr>
              <a:t>packet dropped</a:t>
            </a:r>
          </a:p>
        </p:txBody>
      </p:sp>
      <p:sp>
        <p:nvSpPr>
          <p:cNvPr id="49262" name="Text Box 110"/>
          <p:cNvSpPr txBox="1">
            <a:spLocks noChangeArrowheads="1"/>
          </p:cNvSpPr>
          <p:nvPr/>
        </p:nvSpPr>
        <p:spPr bwMode="auto">
          <a:xfrm>
            <a:off x="4191000" y="5257800"/>
            <a:ext cx="1925592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600">
                <a:solidFill>
                  <a:srgbClr val="FF0000"/>
                </a:solidFill>
              </a:rPr>
              <a:t>packet retransmitted</a:t>
            </a:r>
          </a:p>
        </p:txBody>
      </p:sp>
      <p:sp>
        <p:nvSpPr>
          <p:cNvPr id="49267" name="Text Box 115"/>
          <p:cNvSpPr txBox="1">
            <a:spLocks noChangeArrowheads="1"/>
          </p:cNvSpPr>
          <p:nvPr/>
        </p:nvSpPr>
        <p:spPr bwMode="auto">
          <a:xfrm>
            <a:off x="2895600" y="5486400"/>
            <a:ext cx="30489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49268" name="Text Box 116"/>
          <p:cNvSpPr txBox="1">
            <a:spLocks noChangeArrowheads="1"/>
          </p:cNvSpPr>
          <p:nvPr/>
        </p:nvSpPr>
        <p:spPr bwMode="auto">
          <a:xfrm>
            <a:off x="2286001" y="5867400"/>
            <a:ext cx="1312411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600">
                <a:solidFill>
                  <a:srgbClr val="FF0000"/>
                </a:solidFill>
              </a:rPr>
              <a:t>write blocked</a:t>
            </a:r>
          </a:p>
        </p:txBody>
      </p:sp>
    </p:spTree>
    <p:extLst>
      <p:ext uri="{BB962C8B-B14F-4D97-AF65-F5344CB8AC3E}">
        <p14:creationId xmlns:p14="http://schemas.microsoft.com/office/powerpoint/2010/main" val="2888566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Recall the stack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  Last In First Out (LIFO)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 </a:t>
            </a:r>
            <a:r>
              <a:rPr lang="en-US" sz="2400" dirty="0" smtClean="0"/>
              <a:t> We implemented with following structures: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 smtClean="0"/>
              <a:t>Array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 smtClean="0"/>
              <a:t>Linked List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400" dirty="0" smtClean="0"/>
              <a:t> (</a:t>
            </a:r>
            <a:r>
              <a:rPr lang="en-US" altLang="en-US" sz="2400" dirty="0" err="1"/>
              <a:t>aStack.push</a:t>
            </a:r>
            <a:r>
              <a:rPr lang="en-US" altLang="en-US" sz="2400" dirty="0"/>
              <a:t>(</a:t>
            </a:r>
            <a:r>
              <a:rPr lang="en-US" altLang="en-US" sz="2400" dirty="0" err="1"/>
              <a:t>newItem</a:t>
            </a:r>
            <a:r>
              <a:rPr lang="en-US" altLang="en-US" sz="2400" dirty="0"/>
              <a:t>)).pop() is equal to </a:t>
            </a:r>
            <a:r>
              <a:rPr lang="en-US" altLang="en-US" sz="2400" dirty="0" err="1" smtClean="0"/>
              <a:t>aStack</a:t>
            </a:r>
            <a:endParaRPr lang="en-US" altLang="en-US" sz="24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400" dirty="0"/>
              <a:t> </a:t>
            </a:r>
            <a:r>
              <a:rPr lang="en-US" altLang="en-US" sz="2400" dirty="0" smtClean="0"/>
              <a:t>STL has a stack implementation as a </a:t>
            </a:r>
            <a:r>
              <a:rPr lang="en-US" altLang="en-US" sz="2400" b="1" dirty="0" smtClean="0"/>
              <a:t>Container Adapter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2200" dirty="0" smtClean="0"/>
              <a:t>Container adapter on vector, </a:t>
            </a:r>
            <a:r>
              <a:rPr lang="en-US" altLang="en-US" sz="2200" dirty="0" err="1" smtClean="0"/>
              <a:t>deque</a:t>
            </a:r>
            <a:r>
              <a:rPr lang="en-US" altLang="en-US" sz="2200" dirty="0" smtClean="0"/>
              <a:t>, or list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2200" dirty="0" smtClean="0"/>
              <a:t>Default is </a:t>
            </a:r>
            <a:r>
              <a:rPr lang="en-US" altLang="en-US" sz="2200" dirty="0" err="1" smtClean="0"/>
              <a:t>deque</a:t>
            </a:r>
            <a:endParaRPr lang="en-US" altLang="en-US" sz="220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2200" dirty="0" smtClean="0"/>
              <a:t>Functions: empty, size, push, pop, top</a:t>
            </a:r>
            <a:endParaRPr lang="en-US" altLang="en-US" sz="2200" dirty="0"/>
          </a:p>
          <a:p>
            <a:pPr>
              <a:buFont typeface="Arial" panose="020B0604020202020204" pitchFamily="34" charset="0"/>
              <a:buChar char="•"/>
            </a:pPr>
            <a:endParaRPr lang="en-US" sz="2400" dirty="0" smtClean="0"/>
          </a:p>
        </p:txBody>
      </p:sp>
      <p:grpSp>
        <p:nvGrpSpPr>
          <p:cNvPr id="13" name="Group 12"/>
          <p:cNvGrpSpPr>
            <a:grpSpLocks/>
          </p:cNvGrpSpPr>
          <p:nvPr/>
        </p:nvGrpSpPr>
        <p:grpSpPr bwMode="auto">
          <a:xfrm>
            <a:off x="8194498" y="2676369"/>
            <a:ext cx="2209800" cy="1676400"/>
            <a:chOff x="2976" y="1584"/>
            <a:chExt cx="1392" cy="1056"/>
          </a:xfrm>
        </p:grpSpPr>
        <p:sp>
          <p:nvSpPr>
            <p:cNvPr id="16" name="Oval 15"/>
            <p:cNvSpPr>
              <a:spLocks noChangeArrowheads="1"/>
            </p:cNvSpPr>
            <p:nvPr/>
          </p:nvSpPr>
          <p:spPr bwMode="auto">
            <a:xfrm>
              <a:off x="3168" y="2160"/>
              <a:ext cx="1008" cy="14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ja-JP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kumimoji="1" sz="2000" kern="1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  <a:cs typeface="Courier New" panose="02070309020205020404" pitchFamily="49" charset="0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kumimoji="1" sz="2000" kern="1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  <a:cs typeface="Courier New" panose="02070309020205020404" pitchFamily="49" charset="0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kumimoji="1" sz="2000" kern="1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  <a:cs typeface="Courier New" panose="02070309020205020404" pitchFamily="49" charset="0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kumimoji="1" sz="2000" kern="1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  <a:cs typeface="Courier New" panose="02070309020205020404" pitchFamily="49" charset="0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kumimoji="1" sz="2000" kern="1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  <a:cs typeface="Courier New" panose="02070309020205020404" pitchFamily="49" charset="0"/>
                </a:defRPr>
              </a:lvl5pPr>
              <a:lvl6pPr marL="2286000" algn="l" defTabSz="914400" rtl="0" eaLnBrk="1" latinLnBrk="0" hangingPunct="1">
                <a:defRPr kumimoji="1" sz="2000" kern="1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  <a:cs typeface="Courier New" panose="02070309020205020404" pitchFamily="49" charset="0"/>
                </a:defRPr>
              </a:lvl6pPr>
              <a:lvl7pPr marL="2743200" algn="l" defTabSz="914400" rtl="0" eaLnBrk="1" latinLnBrk="0" hangingPunct="1">
                <a:defRPr kumimoji="1" sz="2000" kern="1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  <a:cs typeface="Courier New" panose="02070309020205020404" pitchFamily="49" charset="0"/>
                </a:defRPr>
              </a:lvl7pPr>
              <a:lvl8pPr marL="3200400" algn="l" defTabSz="914400" rtl="0" eaLnBrk="1" latinLnBrk="0" hangingPunct="1">
                <a:defRPr kumimoji="1" sz="2000" kern="1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  <a:cs typeface="Courier New" panose="02070309020205020404" pitchFamily="49" charset="0"/>
                </a:defRPr>
              </a:lvl8pPr>
              <a:lvl9pPr marL="3657600" algn="l" defTabSz="914400" rtl="0" eaLnBrk="1" latinLnBrk="0" hangingPunct="1">
                <a:defRPr kumimoji="1" sz="2000" kern="1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  <a:cs typeface="Courier New" panose="02070309020205020404" pitchFamily="49" charset="0"/>
                </a:defRPr>
              </a:lvl9pPr>
            </a:lstStyle>
            <a:p>
              <a:endParaRPr lang="en-US"/>
            </a:p>
          </p:txBody>
        </p:sp>
        <p:sp>
          <p:nvSpPr>
            <p:cNvPr id="17" name="Oval 16"/>
            <p:cNvSpPr>
              <a:spLocks noChangeArrowheads="1"/>
            </p:cNvSpPr>
            <p:nvPr/>
          </p:nvSpPr>
          <p:spPr bwMode="auto">
            <a:xfrm>
              <a:off x="3168" y="2016"/>
              <a:ext cx="1008" cy="14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ja-JP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kumimoji="1" sz="2000" kern="1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  <a:cs typeface="Courier New" panose="02070309020205020404" pitchFamily="49" charset="0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kumimoji="1" sz="2000" kern="1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  <a:cs typeface="Courier New" panose="02070309020205020404" pitchFamily="49" charset="0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kumimoji="1" sz="2000" kern="1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  <a:cs typeface="Courier New" panose="02070309020205020404" pitchFamily="49" charset="0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kumimoji="1" sz="2000" kern="1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  <a:cs typeface="Courier New" panose="02070309020205020404" pitchFamily="49" charset="0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kumimoji="1" sz="2000" kern="1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  <a:cs typeface="Courier New" panose="02070309020205020404" pitchFamily="49" charset="0"/>
                </a:defRPr>
              </a:lvl5pPr>
              <a:lvl6pPr marL="2286000" algn="l" defTabSz="914400" rtl="0" eaLnBrk="1" latinLnBrk="0" hangingPunct="1">
                <a:defRPr kumimoji="1" sz="2000" kern="1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  <a:cs typeface="Courier New" panose="02070309020205020404" pitchFamily="49" charset="0"/>
                </a:defRPr>
              </a:lvl6pPr>
              <a:lvl7pPr marL="2743200" algn="l" defTabSz="914400" rtl="0" eaLnBrk="1" latinLnBrk="0" hangingPunct="1">
                <a:defRPr kumimoji="1" sz="2000" kern="1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  <a:cs typeface="Courier New" panose="02070309020205020404" pitchFamily="49" charset="0"/>
                </a:defRPr>
              </a:lvl7pPr>
              <a:lvl8pPr marL="3200400" algn="l" defTabSz="914400" rtl="0" eaLnBrk="1" latinLnBrk="0" hangingPunct="1">
                <a:defRPr kumimoji="1" sz="2000" kern="1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  <a:cs typeface="Courier New" panose="02070309020205020404" pitchFamily="49" charset="0"/>
                </a:defRPr>
              </a:lvl8pPr>
              <a:lvl9pPr marL="3657600" algn="l" defTabSz="914400" rtl="0" eaLnBrk="1" latinLnBrk="0" hangingPunct="1">
                <a:defRPr kumimoji="1" sz="2000" kern="1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  <a:cs typeface="Courier New" panose="02070309020205020404" pitchFamily="49" charset="0"/>
                </a:defRPr>
              </a:lvl9pPr>
            </a:lstStyle>
            <a:p>
              <a:endParaRPr lang="en-US"/>
            </a:p>
          </p:txBody>
        </p:sp>
        <p:sp>
          <p:nvSpPr>
            <p:cNvPr id="18" name="Oval 17"/>
            <p:cNvSpPr>
              <a:spLocks noChangeArrowheads="1"/>
            </p:cNvSpPr>
            <p:nvPr/>
          </p:nvSpPr>
          <p:spPr bwMode="auto">
            <a:xfrm>
              <a:off x="3168" y="1872"/>
              <a:ext cx="1008" cy="14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ja-JP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kumimoji="1" sz="2000" kern="1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  <a:cs typeface="Courier New" panose="02070309020205020404" pitchFamily="49" charset="0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kumimoji="1" sz="2000" kern="1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  <a:cs typeface="Courier New" panose="02070309020205020404" pitchFamily="49" charset="0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kumimoji="1" sz="2000" kern="1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  <a:cs typeface="Courier New" panose="02070309020205020404" pitchFamily="49" charset="0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kumimoji="1" sz="2000" kern="1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  <a:cs typeface="Courier New" panose="02070309020205020404" pitchFamily="49" charset="0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kumimoji="1" sz="2000" kern="1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  <a:cs typeface="Courier New" panose="02070309020205020404" pitchFamily="49" charset="0"/>
                </a:defRPr>
              </a:lvl5pPr>
              <a:lvl6pPr marL="2286000" algn="l" defTabSz="914400" rtl="0" eaLnBrk="1" latinLnBrk="0" hangingPunct="1">
                <a:defRPr kumimoji="1" sz="2000" kern="1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  <a:cs typeface="Courier New" panose="02070309020205020404" pitchFamily="49" charset="0"/>
                </a:defRPr>
              </a:lvl6pPr>
              <a:lvl7pPr marL="2743200" algn="l" defTabSz="914400" rtl="0" eaLnBrk="1" latinLnBrk="0" hangingPunct="1">
                <a:defRPr kumimoji="1" sz="2000" kern="1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  <a:cs typeface="Courier New" panose="02070309020205020404" pitchFamily="49" charset="0"/>
                </a:defRPr>
              </a:lvl7pPr>
              <a:lvl8pPr marL="3200400" algn="l" defTabSz="914400" rtl="0" eaLnBrk="1" latinLnBrk="0" hangingPunct="1">
                <a:defRPr kumimoji="1" sz="2000" kern="1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  <a:cs typeface="Courier New" panose="02070309020205020404" pitchFamily="49" charset="0"/>
                </a:defRPr>
              </a:lvl8pPr>
              <a:lvl9pPr marL="3657600" algn="l" defTabSz="914400" rtl="0" eaLnBrk="1" latinLnBrk="0" hangingPunct="1">
                <a:defRPr kumimoji="1" sz="2000" kern="1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  <a:cs typeface="Courier New" panose="02070309020205020404" pitchFamily="49" charset="0"/>
                </a:defRPr>
              </a:lvl9pPr>
            </a:lstStyle>
            <a:p>
              <a:endParaRPr lang="en-US"/>
            </a:p>
          </p:txBody>
        </p:sp>
        <p:sp>
          <p:nvSpPr>
            <p:cNvPr id="19" name="Oval 18"/>
            <p:cNvSpPr>
              <a:spLocks noChangeArrowheads="1"/>
            </p:cNvSpPr>
            <p:nvPr/>
          </p:nvSpPr>
          <p:spPr bwMode="auto">
            <a:xfrm>
              <a:off x="3168" y="1728"/>
              <a:ext cx="1008" cy="14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ja-JP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kumimoji="1" sz="2000" kern="1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  <a:cs typeface="Courier New" panose="02070309020205020404" pitchFamily="49" charset="0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kumimoji="1" sz="2000" kern="1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  <a:cs typeface="Courier New" panose="02070309020205020404" pitchFamily="49" charset="0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kumimoji="1" sz="2000" kern="1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  <a:cs typeface="Courier New" panose="02070309020205020404" pitchFamily="49" charset="0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kumimoji="1" sz="2000" kern="1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  <a:cs typeface="Courier New" panose="02070309020205020404" pitchFamily="49" charset="0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kumimoji="1" sz="2000" kern="1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  <a:cs typeface="Courier New" panose="02070309020205020404" pitchFamily="49" charset="0"/>
                </a:defRPr>
              </a:lvl5pPr>
              <a:lvl6pPr marL="2286000" algn="l" defTabSz="914400" rtl="0" eaLnBrk="1" latinLnBrk="0" hangingPunct="1">
                <a:defRPr kumimoji="1" sz="2000" kern="1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  <a:cs typeface="Courier New" panose="02070309020205020404" pitchFamily="49" charset="0"/>
                </a:defRPr>
              </a:lvl6pPr>
              <a:lvl7pPr marL="2743200" algn="l" defTabSz="914400" rtl="0" eaLnBrk="1" latinLnBrk="0" hangingPunct="1">
                <a:defRPr kumimoji="1" sz="2000" kern="1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  <a:cs typeface="Courier New" panose="02070309020205020404" pitchFamily="49" charset="0"/>
                </a:defRPr>
              </a:lvl7pPr>
              <a:lvl8pPr marL="3200400" algn="l" defTabSz="914400" rtl="0" eaLnBrk="1" latinLnBrk="0" hangingPunct="1">
                <a:defRPr kumimoji="1" sz="2000" kern="1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  <a:cs typeface="Courier New" panose="02070309020205020404" pitchFamily="49" charset="0"/>
                </a:defRPr>
              </a:lvl8pPr>
              <a:lvl9pPr marL="3657600" algn="l" defTabSz="914400" rtl="0" eaLnBrk="1" latinLnBrk="0" hangingPunct="1">
                <a:defRPr kumimoji="1" sz="2000" kern="1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  <a:cs typeface="Courier New" panose="02070309020205020404" pitchFamily="49" charset="0"/>
                </a:defRPr>
              </a:lvl9pPr>
            </a:lstStyle>
            <a:p>
              <a:endParaRPr lang="en-US"/>
            </a:p>
          </p:txBody>
        </p:sp>
        <p:sp>
          <p:nvSpPr>
            <p:cNvPr id="20" name="Oval 19"/>
            <p:cNvSpPr>
              <a:spLocks noChangeArrowheads="1"/>
            </p:cNvSpPr>
            <p:nvPr/>
          </p:nvSpPr>
          <p:spPr bwMode="auto">
            <a:xfrm>
              <a:off x="3168" y="1584"/>
              <a:ext cx="1008" cy="14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ja-JP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kumimoji="1" sz="2000" kern="1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  <a:cs typeface="Courier New" panose="02070309020205020404" pitchFamily="49" charset="0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kumimoji="1" sz="2000" kern="1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  <a:cs typeface="Courier New" panose="02070309020205020404" pitchFamily="49" charset="0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kumimoji="1" sz="2000" kern="1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  <a:cs typeface="Courier New" panose="02070309020205020404" pitchFamily="49" charset="0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kumimoji="1" sz="2000" kern="1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  <a:cs typeface="Courier New" panose="02070309020205020404" pitchFamily="49" charset="0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kumimoji="1" sz="2000" kern="1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  <a:cs typeface="Courier New" panose="02070309020205020404" pitchFamily="49" charset="0"/>
                </a:defRPr>
              </a:lvl5pPr>
              <a:lvl6pPr marL="2286000" algn="l" defTabSz="914400" rtl="0" eaLnBrk="1" latinLnBrk="0" hangingPunct="1">
                <a:defRPr kumimoji="1" sz="2000" kern="1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  <a:cs typeface="Courier New" panose="02070309020205020404" pitchFamily="49" charset="0"/>
                </a:defRPr>
              </a:lvl6pPr>
              <a:lvl7pPr marL="2743200" algn="l" defTabSz="914400" rtl="0" eaLnBrk="1" latinLnBrk="0" hangingPunct="1">
                <a:defRPr kumimoji="1" sz="2000" kern="1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  <a:cs typeface="Courier New" panose="02070309020205020404" pitchFamily="49" charset="0"/>
                </a:defRPr>
              </a:lvl7pPr>
              <a:lvl8pPr marL="3200400" algn="l" defTabSz="914400" rtl="0" eaLnBrk="1" latinLnBrk="0" hangingPunct="1">
                <a:defRPr kumimoji="1" sz="2000" kern="1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  <a:cs typeface="Courier New" panose="02070309020205020404" pitchFamily="49" charset="0"/>
                </a:defRPr>
              </a:lvl8pPr>
              <a:lvl9pPr marL="3657600" algn="l" defTabSz="914400" rtl="0" eaLnBrk="1" latinLnBrk="0" hangingPunct="1">
                <a:defRPr kumimoji="1" sz="2000" kern="1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  <a:cs typeface="Courier New" panose="02070309020205020404" pitchFamily="49" charset="0"/>
                </a:defRPr>
              </a:lvl9pPr>
            </a:lstStyle>
            <a:p>
              <a:endParaRPr lang="en-US"/>
            </a:p>
          </p:txBody>
        </p:sp>
        <p:sp>
          <p:nvSpPr>
            <p:cNvPr id="21" name="Rectangle 20"/>
            <p:cNvSpPr>
              <a:spLocks noChangeArrowheads="1"/>
            </p:cNvSpPr>
            <p:nvPr/>
          </p:nvSpPr>
          <p:spPr bwMode="auto">
            <a:xfrm>
              <a:off x="3168" y="2304"/>
              <a:ext cx="1008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ja-JP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kumimoji="1" sz="2000" kern="1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  <a:cs typeface="Courier New" panose="02070309020205020404" pitchFamily="49" charset="0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kumimoji="1" sz="2000" kern="1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  <a:cs typeface="Courier New" panose="02070309020205020404" pitchFamily="49" charset="0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kumimoji="1" sz="2000" kern="1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  <a:cs typeface="Courier New" panose="02070309020205020404" pitchFamily="49" charset="0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kumimoji="1" sz="2000" kern="1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  <a:cs typeface="Courier New" panose="02070309020205020404" pitchFamily="49" charset="0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kumimoji="1" sz="2000" kern="1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  <a:cs typeface="Courier New" panose="02070309020205020404" pitchFamily="49" charset="0"/>
                </a:defRPr>
              </a:lvl5pPr>
              <a:lvl6pPr marL="2286000" algn="l" defTabSz="914400" rtl="0" eaLnBrk="1" latinLnBrk="0" hangingPunct="1">
                <a:defRPr kumimoji="1" sz="2000" kern="1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  <a:cs typeface="Courier New" panose="02070309020205020404" pitchFamily="49" charset="0"/>
                </a:defRPr>
              </a:lvl6pPr>
              <a:lvl7pPr marL="2743200" algn="l" defTabSz="914400" rtl="0" eaLnBrk="1" latinLnBrk="0" hangingPunct="1">
                <a:defRPr kumimoji="1" sz="2000" kern="1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  <a:cs typeface="Courier New" panose="02070309020205020404" pitchFamily="49" charset="0"/>
                </a:defRPr>
              </a:lvl7pPr>
              <a:lvl8pPr marL="3200400" algn="l" defTabSz="914400" rtl="0" eaLnBrk="1" latinLnBrk="0" hangingPunct="1">
                <a:defRPr kumimoji="1" sz="2000" kern="1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  <a:cs typeface="Courier New" panose="02070309020205020404" pitchFamily="49" charset="0"/>
                </a:defRPr>
              </a:lvl8pPr>
              <a:lvl9pPr marL="3657600" algn="l" defTabSz="914400" rtl="0" eaLnBrk="1" latinLnBrk="0" hangingPunct="1">
                <a:defRPr kumimoji="1" sz="2000" kern="1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  <a:cs typeface="Courier New" panose="02070309020205020404" pitchFamily="49" charset="0"/>
                </a:defRPr>
              </a:lvl9pPr>
            </a:lstStyle>
            <a:p>
              <a:endParaRPr lang="en-US"/>
            </a:p>
          </p:txBody>
        </p:sp>
        <p:sp>
          <p:nvSpPr>
            <p:cNvPr id="22" name="Freeform 21"/>
            <p:cNvSpPr>
              <a:spLocks/>
            </p:cNvSpPr>
            <p:nvPr/>
          </p:nvSpPr>
          <p:spPr bwMode="auto">
            <a:xfrm>
              <a:off x="3168" y="2352"/>
              <a:ext cx="1008" cy="288"/>
            </a:xfrm>
            <a:custGeom>
              <a:avLst/>
              <a:gdLst>
                <a:gd name="T0" fmla="*/ 0 w 1008"/>
                <a:gd name="T1" fmla="*/ 0 h 288"/>
                <a:gd name="T2" fmla="*/ 1008 w 1008"/>
                <a:gd name="T3" fmla="*/ 48 h 288"/>
                <a:gd name="T4" fmla="*/ 0 w 1008"/>
                <a:gd name="T5" fmla="*/ 96 h 288"/>
                <a:gd name="T6" fmla="*/ 1008 w 1008"/>
                <a:gd name="T7" fmla="*/ 144 h 288"/>
                <a:gd name="T8" fmla="*/ 0 w 1008"/>
                <a:gd name="T9" fmla="*/ 192 h 288"/>
                <a:gd name="T10" fmla="*/ 1008 w 1008"/>
                <a:gd name="T11" fmla="*/ 240 h 288"/>
                <a:gd name="T12" fmla="*/ 0 w 1008"/>
                <a:gd name="T13" fmla="*/ 288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8" h="288">
                  <a:moveTo>
                    <a:pt x="0" y="0"/>
                  </a:moveTo>
                  <a:lnTo>
                    <a:pt x="1008" y="48"/>
                  </a:lnTo>
                  <a:lnTo>
                    <a:pt x="0" y="96"/>
                  </a:lnTo>
                  <a:lnTo>
                    <a:pt x="1008" y="144"/>
                  </a:lnTo>
                  <a:lnTo>
                    <a:pt x="0" y="192"/>
                  </a:lnTo>
                  <a:lnTo>
                    <a:pt x="1008" y="240"/>
                  </a:lnTo>
                  <a:lnTo>
                    <a:pt x="0" y="288"/>
                  </a:ln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defPPr>
                <a:defRPr lang="ja-JP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kumimoji="1" sz="2000" kern="1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  <a:cs typeface="Courier New" panose="02070309020205020404" pitchFamily="49" charset="0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kumimoji="1" sz="2000" kern="1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  <a:cs typeface="Courier New" panose="02070309020205020404" pitchFamily="49" charset="0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kumimoji="1" sz="2000" kern="1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  <a:cs typeface="Courier New" panose="02070309020205020404" pitchFamily="49" charset="0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kumimoji="1" sz="2000" kern="1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  <a:cs typeface="Courier New" panose="02070309020205020404" pitchFamily="49" charset="0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kumimoji="1" sz="2000" kern="1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  <a:cs typeface="Courier New" panose="02070309020205020404" pitchFamily="49" charset="0"/>
                </a:defRPr>
              </a:lvl5pPr>
              <a:lvl6pPr marL="2286000" algn="l" defTabSz="914400" rtl="0" eaLnBrk="1" latinLnBrk="0" hangingPunct="1">
                <a:defRPr kumimoji="1" sz="2000" kern="1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  <a:cs typeface="Courier New" panose="02070309020205020404" pitchFamily="49" charset="0"/>
                </a:defRPr>
              </a:lvl6pPr>
              <a:lvl7pPr marL="2743200" algn="l" defTabSz="914400" rtl="0" eaLnBrk="1" latinLnBrk="0" hangingPunct="1">
                <a:defRPr kumimoji="1" sz="2000" kern="1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  <a:cs typeface="Courier New" panose="02070309020205020404" pitchFamily="49" charset="0"/>
                </a:defRPr>
              </a:lvl7pPr>
              <a:lvl8pPr marL="3200400" algn="l" defTabSz="914400" rtl="0" eaLnBrk="1" latinLnBrk="0" hangingPunct="1">
                <a:defRPr kumimoji="1" sz="2000" kern="1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  <a:cs typeface="Courier New" panose="02070309020205020404" pitchFamily="49" charset="0"/>
                </a:defRPr>
              </a:lvl8pPr>
              <a:lvl9pPr marL="3657600" algn="l" defTabSz="914400" rtl="0" eaLnBrk="1" latinLnBrk="0" hangingPunct="1">
                <a:defRPr kumimoji="1" sz="2000" kern="1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  <a:cs typeface="Courier New" panose="02070309020205020404" pitchFamily="49" charset="0"/>
                </a:defRPr>
              </a:lvl9pPr>
            </a:lstStyle>
            <a:p>
              <a:endParaRPr lang="en-US"/>
            </a:p>
          </p:txBody>
        </p:sp>
        <p:sp>
          <p:nvSpPr>
            <p:cNvPr id="23" name="Freeform 22"/>
            <p:cNvSpPr>
              <a:spLocks/>
            </p:cNvSpPr>
            <p:nvPr/>
          </p:nvSpPr>
          <p:spPr bwMode="auto">
            <a:xfrm>
              <a:off x="2976" y="1776"/>
              <a:ext cx="1392" cy="864"/>
            </a:xfrm>
            <a:custGeom>
              <a:avLst/>
              <a:gdLst>
                <a:gd name="T0" fmla="*/ 0 w 1392"/>
                <a:gd name="T1" fmla="*/ 0 h 864"/>
                <a:gd name="T2" fmla="*/ 192 w 1392"/>
                <a:gd name="T3" fmla="*/ 0 h 864"/>
                <a:gd name="T4" fmla="*/ 192 w 1392"/>
                <a:gd name="T5" fmla="*/ 864 h 864"/>
                <a:gd name="T6" fmla="*/ 1200 w 1392"/>
                <a:gd name="T7" fmla="*/ 864 h 864"/>
                <a:gd name="T8" fmla="*/ 1200 w 1392"/>
                <a:gd name="T9" fmla="*/ 0 h 864"/>
                <a:gd name="T10" fmla="*/ 1392 w 1392"/>
                <a:gd name="T11" fmla="*/ 0 h 8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92" h="864">
                  <a:moveTo>
                    <a:pt x="0" y="0"/>
                  </a:moveTo>
                  <a:lnTo>
                    <a:pt x="192" y="0"/>
                  </a:lnTo>
                  <a:lnTo>
                    <a:pt x="192" y="864"/>
                  </a:lnTo>
                  <a:lnTo>
                    <a:pt x="1200" y="864"/>
                  </a:lnTo>
                  <a:lnTo>
                    <a:pt x="1200" y="0"/>
                  </a:lnTo>
                  <a:lnTo>
                    <a:pt x="1392" y="0"/>
                  </a:lnTo>
                </a:path>
              </a:pathLst>
            </a:custGeom>
            <a:noFill/>
            <a:ln w="254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defPPr>
                <a:defRPr lang="ja-JP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kumimoji="1" sz="2000" kern="1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  <a:cs typeface="Courier New" panose="02070309020205020404" pitchFamily="49" charset="0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kumimoji="1" sz="2000" kern="1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  <a:cs typeface="Courier New" panose="02070309020205020404" pitchFamily="49" charset="0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kumimoji="1" sz="2000" kern="1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  <a:cs typeface="Courier New" panose="02070309020205020404" pitchFamily="49" charset="0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kumimoji="1" sz="2000" kern="1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  <a:cs typeface="Courier New" panose="02070309020205020404" pitchFamily="49" charset="0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kumimoji="1" sz="2000" kern="1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  <a:cs typeface="Courier New" panose="02070309020205020404" pitchFamily="49" charset="0"/>
                </a:defRPr>
              </a:lvl5pPr>
              <a:lvl6pPr marL="2286000" algn="l" defTabSz="914400" rtl="0" eaLnBrk="1" latinLnBrk="0" hangingPunct="1">
                <a:defRPr kumimoji="1" sz="2000" kern="1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  <a:cs typeface="Courier New" panose="02070309020205020404" pitchFamily="49" charset="0"/>
                </a:defRPr>
              </a:lvl6pPr>
              <a:lvl7pPr marL="2743200" algn="l" defTabSz="914400" rtl="0" eaLnBrk="1" latinLnBrk="0" hangingPunct="1">
                <a:defRPr kumimoji="1" sz="2000" kern="1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  <a:cs typeface="Courier New" panose="02070309020205020404" pitchFamily="49" charset="0"/>
                </a:defRPr>
              </a:lvl7pPr>
              <a:lvl8pPr marL="3200400" algn="l" defTabSz="914400" rtl="0" eaLnBrk="1" latinLnBrk="0" hangingPunct="1">
                <a:defRPr kumimoji="1" sz="2000" kern="1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  <a:cs typeface="Courier New" panose="02070309020205020404" pitchFamily="49" charset="0"/>
                </a:defRPr>
              </a:lvl8pPr>
              <a:lvl9pPr marL="3657600" algn="l" defTabSz="914400" rtl="0" eaLnBrk="1" latinLnBrk="0" hangingPunct="1">
                <a:defRPr kumimoji="1" sz="2000" kern="1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  <a:cs typeface="Courier New" panose="02070309020205020404" pitchFamily="49" charset="0"/>
                </a:defRPr>
              </a:lvl9pPr>
            </a:lstStyle>
            <a:p>
              <a:endParaRPr lang="en-US"/>
            </a:p>
          </p:txBody>
        </p:sp>
      </p:grpSp>
      <p:sp>
        <p:nvSpPr>
          <p:cNvPr id="14" name="Freeform 13"/>
          <p:cNvSpPr>
            <a:spLocks/>
          </p:cNvSpPr>
          <p:nvPr/>
        </p:nvSpPr>
        <p:spPr bwMode="auto">
          <a:xfrm>
            <a:off x="8299275" y="2241182"/>
            <a:ext cx="546100" cy="1371600"/>
          </a:xfrm>
          <a:custGeom>
            <a:avLst/>
            <a:gdLst>
              <a:gd name="T0" fmla="*/ 0 w 344"/>
              <a:gd name="T1" fmla="*/ 0 h 864"/>
              <a:gd name="T2" fmla="*/ 288 w 344"/>
              <a:gd name="T3" fmla="*/ 144 h 864"/>
              <a:gd name="T4" fmla="*/ 336 w 344"/>
              <a:gd name="T5" fmla="*/ 864 h 8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44" h="864">
                <a:moveTo>
                  <a:pt x="0" y="0"/>
                </a:moveTo>
                <a:cubicBezTo>
                  <a:pt x="116" y="0"/>
                  <a:pt x="232" y="0"/>
                  <a:pt x="288" y="144"/>
                </a:cubicBezTo>
                <a:cubicBezTo>
                  <a:pt x="344" y="288"/>
                  <a:pt x="340" y="576"/>
                  <a:pt x="336" y="864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defPPr>
              <a:defRPr lang="ja-JP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kumimoji="1" sz="20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Courier New" panose="02070309020205020404" pitchFamily="49" charset="0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kumimoji="1" sz="20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Courier New" panose="02070309020205020404" pitchFamily="49" charset="0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kumimoji="1" sz="20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Courier New" panose="02070309020205020404" pitchFamily="49" charset="0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kumimoji="1" sz="20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Courier New" panose="02070309020205020404" pitchFamily="49" charset="0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kumimoji="1" sz="20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Courier New" panose="02070309020205020404" pitchFamily="49" charset="0"/>
              </a:defRPr>
            </a:lvl5pPr>
            <a:lvl6pPr marL="2286000" algn="l" defTabSz="914400" rtl="0" eaLnBrk="1" latinLnBrk="0" hangingPunct="1">
              <a:defRPr kumimoji="1" sz="20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Courier New" panose="02070309020205020404" pitchFamily="49" charset="0"/>
              </a:defRPr>
            </a:lvl6pPr>
            <a:lvl7pPr marL="2743200" algn="l" defTabSz="914400" rtl="0" eaLnBrk="1" latinLnBrk="0" hangingPunct="1">
              <a:defRPr kumimoji="1" sz="20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Courier New" panose="02070309020205020404" pitchFamily="49" charset="0"/>
              </a:defRPr>
            </a:lvl7pPr>
            <a:lvl8pPr marL="3200400" algn="l" defTabSz="914400" rtl="0" eaLnBrk="1" latinLnBrk="0" hangingPunct="1">
              <a:defRPr kumimoji="1" sz="20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Courier New" panose="02070309020205020404" pitchFamily="49" charset="0"/>
              </a:defRPr>
            </a:lvl8pPr>
            <a:lvl9pPr marL="3657600" algn="l" defTabSz="914400" rtl="0" eaLnBrk="1" latinLnBrk="0" hangingPunct="1">
              <a:defRPr kumimoji="1" sz="20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Courier New" panose="02070309020205020404" pitchFamily="49" charset="0"/>
              </a:defRPr>
            </a:lvl9pPr>
          </a:lstStyle>
          <a:p>
            <a:endParaRPr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 flipH="1">
            <a:off x="9656039" y="2197156"/>
            <a:ext cx="546100" cy="1371600"/>
          </a:xfrm>
          <a:custGeom>
            <a:avLst/>
            <a:gdLst>
              <a:gd name="T0" fmla="*/ 0 w 344"/>
              <a:gd name="T1" fmla="*/ 0 h 864"/>
              <a:gd name="T2" fmla="*/ 288 w 344"/>
              <a:gd name="T3" fmla="*/ 144 h 864"/>
              <a:gd name="T4" fmla="*/ 336 w 344"/>
              <a:gd name="T5" fmla="*/ 864 h 8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44" h="864">
                <a:moveTo>
                  <a:pt x="0" y="0"/>
                </a:moveTo>
                <a:cubicBezTo>
                  <a:pt x="116" y="0"/>
                  <a:pt x="232" y="0"/>
                  <a:pt x="288" y="144"/>
                </a:cubicBezTo>
                <a:cubicBezTo>
                  <a:pt x="344" y="288"/>
                  <a:pt x="340" y="576"/>
                  <a:pt x="336" y="864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defPPr>
              <a:defRPr lang="ja-JP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kumimoji="1" sz="20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Courier New" panose="02070309020205020404" pitchFamily="49" charset="0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kumimoji="1" sz="20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Courier New" panose="02070309020205020404" pitchFamily="49" charset="0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kumimoji="1" sz="20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Courier New" panose="02070309020205020404" pitchFamily="49" charset="0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kumimoji="1" sz="20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Courier New" panose="02070309020205020404" pitchFamily="49" charset="0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kumimoji="1" sz="20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Courier New" panose="02070309020205020404" pitchFamily="49" charset="0"/>
              </a:defRPr>
            </a:lvl5pPr>
            <a:lvl6pPr marL="2286000" algn="l" defTabSz="914400" rtl="0" eaLnBrk="1" latinLnBrk="0" hangingPunct="1">
              <a:defRPr kumimoji="1" sz="20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Courier New" panose="02070309020205020404" pitchFamily="49" charset="0"/>
              </a:defRPr>
            </a:lvl6pPr>
            <a:lvl7pPr marL="2743200" algn="l" defTabSz="914400" rtl="0" eaLnBrk="1" latinLnBrk="0" hangingPunct="1">
              <a:defRPr kumimoji="1" sz="20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Courier New" panose="02070309020205020404" pitchFamily="49" charset="0"/>
              </a:defRPr>
            </a:lvl7pPr>
            <a:lvl8pPr marL="3200400" algn="l" defTabSz="914400" rtl="0" eaLnBrk="1" latinLnBrk="0" hangingPunct="1">
              <a:defRPr kumimoji="1" sz="20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Courier New" panose="02070309020205020404" pitchFamily="49" charset="0"/>
              </a:defRPr>
            </a:lvl8pPr>
            <a:lvl9pPr marL="3657600" algn="l" defTabSz="914400" rtl="0" eaLnBrk="1" latinLnBrk="0" hangingPunct="1">
              <a:defRPr kumimoji="1" sz="20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Courier New" panose="02070309020205020404" pitchFamily="49" charset="0"/>
              </a:defRPr>
            </a:lvl9pPr>
          </a:lstStyle>
          <a:p>
            <a:endParaRPr lang="en-US"/>
          </a:p>
        </p:txBody>
      </p:sp>
      <p:sp>
        <p:nvSpPr>
          <p:cNvPr id="24" name="Text Box 15"/>
          <p:cNvSpPr txBox="1">
            <a:spLocks noChangeArrowheads="1"/>
          </p:cNvSpPr>
          <p:nvPr/>
        </p:nvSpPr>
        <p:spPr bwMode="auto">
          <a:xfrm>
            <a:off x="7090358" y="1994787"/>
            <a:ext cx="1558964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ja-JP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kumimoji="1" sz="20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Courier New" panose="02070309020205020404" pitchFamily="49" charset="0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kumimoji="1" sz="20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Courier New" panose="02070309020205020404" pitchFamily="49" charset="0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kumimoji="1" sz="20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Courier New" panose="02070309020205020404" pitchFamily="49" charset="0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kumimoji="1" sz="20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Courier New" panose="02070309020205020404" pitchFamily="49" charset="0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kumimoji="1" sz="20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Courier New" panose="02070309020205020404" pitchFamily="49" charset="0"/>
              </a:defRPr>
            </a:lvl5pPr>
            <a:lvl6pPr marL="2286000" algn="l" defTabSz="914400" rtl="0" eaLnBrk="1" latinLnBrk="0" hangingPunct="1">
              <a:defRPr kumimoji="1" sz="20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Courier New" panose="02070309020205020404" pitchFamily="49" charset="0"/>
              </a:defRPr>
            </a:lvl6pPr>
            <a:lvl7pPr marL="2743200" algn="l" defTabSz="914400" rtl="0" eaLnBrk="1" latinLnBrk="0" hangingPunct="1">
              <a:defRPr kumimoji="1" sz="20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Courier New" panose="02070309020205020404" pitchFamily="49" charset="0"/>
              </a:defRPr>
            </a:lvl7pPr>
            <a:lvl8pPr marL="3200400" algn="l" defTabSz="914400" rtl="0" eaLnBrk="1" latinLnBrk="0" hangingPunct="1">
              <a:defRPr kumimoji="1" sz="20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Courier New" panose="02070309020205020404" pitchFamily="49" charset="0"/>
              </a:defRPr>
            </a:lvl8pPr>
            <a:lvl9pPr marL="3657600" algn="l" defTabSz="914400" rtl="0" eaLnBrk="1" latinLnBrk="0" hangingPunct="1">
              <a:defRPr kumimoji="1" sz="20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Courier New" panose="02070309020205020404" pitchFamily="49" charset="0"/>
              </a:defRPr>
            </a:lvl9pPr>
          </a:lstStyle>
          <a:p>
            <a:r>
              <a:rPr lang="en-US" altLang="en-US" sz="2800" dirty="0"/>
              <a:t>push</a:t>
            </a:r>
          </a:p>
        </p:txBody>
      </p:sp>
      <p:sp>
        <p:nvSpPr>
          <p:cNvPr id="25" name="Text Box 15"/>
          <p:cNvSpPr txBox="1">
            <a:spLocks noChangeArrowheads="1"/>
          </p:cNvSpPr>
          <p:nvPr/>
        </p:nvSpPr>
        <p:spPr bwMode="auto">
          <a:xfrm>
            <a:off x="9881024" y="1922337"/>
            <a:ext cx="1558964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ja-JP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kumimoji="1" sz="20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Courier New" panose="02070309020205020404" pitchFamily="49" charset="0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kumimoji="1" sz="20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Courier New" panose="02070309020205020404" pitchFamily="49" charset="0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kumimoji="1" sz="20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Courier New" panose="02070309020205020404" pitchFamily="49" charset="0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kumimoji="1" sz="20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Courier New" panose="02070309020205020404" pitchFamily="49" charset="0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kumimoji="1" sz="20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Courier New" panose="02070309020205020404" pitchFamily="49" charset="0"/>
              </a:defRPr>
            </a:lvl5pPr>
            <a:lvl6pPr marL="2286000" algn="l" defTabSz="914400" rtl="0" eaLnBrk="1" latinLnBrk="0" hangingPunct="1">
              <a:defRPr kumimoji="1" sz="20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Courier New" panose="02070309020205020404" pitchFamily="49" charset="0"/>
              </a:defRPr>
            </a:lvl6pPr>
            <a:lvl7pPr marL="2743200" algn="l" defTabSz="914400" rtl="0" eaLnBrk="1" latinLnBrk="0" hangingPunct="1">
              <a:defRPr kumimoji="1" sz="20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Courier New" panose="02070309020205020404" pitchFamily="49" charset="0"/>
              </a:defRPr>
            </a:lvl7pPr>
            <a:lvl8pPr marL="3200400" algn="l" defTabSz="914400" rtl="0" eaLnBrk="1" latinLnBrk="0" hangingPunct="1">
              <a:defRPr kumimoji="1" sz="20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Courier New" panose="02070309020205020404" pitchFamily="49" charset="0"/>
              </a:defRPr>
            </a:lvl8pPr>
            <a:lvl9pPr marL="3657600" algn="l" defTabSz="914400" rtl="0" eaLnBrk="1" latinLnBrk="0" hangingPunct="1">
              <a:defRPr kumimoji="1" sz="20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Courier New" panose="02070309020205020404" pitchFamily="49" charset="0"/>
              </a:defRPr>
            </a:lvl9pPr>
          </a:lstStyle>
          <a:p>
            <a:r>
              <a:rPr lang="en-US" altLang="en-US" sz="2800" dirty="0" smtClean="0"/>
              <a:t>pop</a:t>
            </a:r>
            <a:endParaRPr lang="en-US" altLang="en-US" sz="2800" dirty="0"/>
          </a:p>
        </p:txBody>
      </p:sp>
    </p:spTree>
    <p:extLst>
      <p:ext uri="{BB962C8B-B14F-4D97-AF65-F5344CB8AC3E}">
        <p14:creationId xmlns:p14="http://schemas.microsoft.com/office/powerpoint/2010/main" val="2754038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07304" y="531475"/>
            <a:ext cx="9406328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#include &lt;vector&gt;</a:t>
            </a:r>
          </a:p>
          <a:p>
            <a:r>
              <a:rPr lang="en-US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#include &lt;stack&gt;</a:t>
            </a:r>
          </a:p>
          <a:p>
            <a:r>
              <a:rPr lang="en-US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#include &lt;</a:t>
            </a:r>
            <a:r>
              <a:rPr lang="en-US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deque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&gt;</a:t>
            </a:r>
            <a:endParaRPr lang="en-US" dirty="0" smtClean="0">
              <a:solidFill>
                <a:srgbClr val="0000FF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main( )</a:t>
            </a:r>
          </a:p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{</a:t>
            </a:r>
          </a:p>
          <a:p>
            <a:pPr lvl="1"/>
            <a:r>
              <a:rPr lang="en-US" dirty="0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stack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&lt;</a:t>
            </a:r>
            <a:r>
              <a:rPr lang="en-US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&gt; 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aStack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</a:p>
          <a:p>
            <a:pPr lvl="1"/>
            <a:r>
              <a:rPr lang="en-US" dirty="0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stack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&lt;</a:t>
            </a:r>
            <a:r>
              <a:rPr lang="en-US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 </a:t>
            </a:r>
            <a:r>
              <a:rPr lang="en-US" dirty="0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vector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&lt;</a:t>
            </a:r>
            <a:r>
              <a:rPr lang="en-US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&gt;&gt; 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bStack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</a:p>
          <a:p>
            <a:pPr lvl="1"/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pPr lvl="1"/>
            <a:r>
              <a:rPr lang="nn-NO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for</a:t>
            </a:r>
            <a:r>
              <a:rPr lang="nn-NO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(</a:t>
            </a:r>
            <a:r>
              <a:rPr lang="nn-NO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</a:t>
            </a:r>
            <a:r>
              <a:rPr lang="nn-NO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i = 0; i &lt; 3; i++)</a:t>
            </a:r>
          </a:p>
          <a:p>
            <a:pPr lvl="1"/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{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	</a:t>
            </a:r>
            <a:r>
              <a:rPr lang="en-US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bStack.push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en-US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);</a:t>
            </a:r>
          </a:p>
          <a:p>
            <a:pPr lvl="1"/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}</a:t>
            </a:r>
          </a:p>
          <a:p>
            <a:pPr lvl="1"/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cout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&lt;&lt; </a:t>
            </a:r>
            <a:r>
              <a:rPr lang="en-US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"stack size is: "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&lt;&lt; 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bStack.size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() &lt;&lt; 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endl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</a:p>
          <a:p>
            <a:pPr lvl="1"/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cout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&lt;&lt; </a:t>
            </a:r>
            <a:r>
              <a:rPr lang="en-US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"top element is: "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&lt;&lt; 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bStack.top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() &lt;&lt; 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endl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</a:p>
          <a:p>
            <a:pPr lvl="1"/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bStack.pop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();</a:t>
            </a:r>
          </a:p>
          <a:p>
            <a:pPr lvl="1"/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cout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&lt;&lt; </a:t>
            </a:r>
            <a:r>
              <a:rPr lang="en-US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"Popped! "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&lt;&lt; 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endl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</a:p>
          <a:p>
            <a:pPr lvl="1"/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cout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&lt;&lt; </a:t>
            </a:r>
            <a:r>
              <a:rPr lang="en-US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"top element is: "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&lt;&lt; 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bStack.top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() &lt;&lt; 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endl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</a:p>
          <a:p>
            <a:pPr lvl="1"/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pPr lvl="1"/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return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0;</a:t>
            </a:r>
          </a:p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}</a:t>
            </a:r>
          </a:p>
          <a:p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2980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Big-O Challenge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243584" y="2038803"/>
            <a:ext cx="6096000" cy="258532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nn-NO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for</a:t>
            </a:r>
            <a:r>
              <a:rPr lang="nn-NO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(</a:t>
            </a:r>
            <a:r>
              <a:rPr lang="nn-NO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</a:t>
            </a:r>
            <a:r>
              <a:rPr lang="nn-NO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i = 1; i &lt;= n; i++)</a:t>
            </a:r>
          </a:p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{</a:t>
            </a:r>
          </a:p>
          <a:p>
            <a:r>
              <a:rPr lang="en-US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	</a:t>
            </a:r>
            <a:r>
              <a:rPr lang="en-US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j = n;</a:t>
            </a:r>
          </a:p>
          <a:p>
            <a:r>
              <a:rPr lang="en-US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	while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* 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&lt; j)</a:t>
            </a:r>
          </a:p>
          <a:p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	{</a:t>
            </a:r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		j-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-;</a:t>
            </a:r>
          </a:p>
          <a:p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		</a:t>
            </a:r>
            <a:r>
              <a:rPr lang="en-US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MyBigTask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();</a:t>
            </a:r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	}</a:t>
            </a:r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02943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Queues</a:t>
            </a:r>
            <a:endParaRPr lang="en-US" dirty="0"/>
          </a:p>
        </p:txBody>
      </p:sp>
      <p:pic>
        <p:nvPicPr>
          <p:cNvPr id="7" name="Picture Placeholder 6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406" b="16406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5134546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Footer Placeholder 3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/>
              <a:t>CSS342: Queues</a:t>
            </a:r>
          </a:p>
        </p:txBody>
      </p:sp>
      <p:sp>
        <p:nvSpPr>
          <p:cNvPr id="32" name="Slide Number Placeholder 3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45A1F-D94C-4C40-A2B0-A9FD380BFB52}" type="slidenum">
              <a:rPr lang="en-US" altLang="ja-JP"/>
              <a:pPr/>
              <a:t>8</a:t>
            </a:fld>
            <a:endParaRPr lang="en-US" altLang="ja-JP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176729" y="554630"/>
            <a:ext cx="7772400" cy="1143000"/>
          </a:xfrm>
        </p:spPr>
        <p:txBody>
          <a:bodyPr/>
          <a:lstStyle/>
          <a:p>
            <a:r>
              <a:rPr lang="en-US" altLang="ja-JP" dirty="0" smtClean="0"/>
              <a:t>Queue</a:t>
            </a:r>
            <a:endParaRPr lang="en-US" altLang="ja-JP" dirty="0"/>
          </a:p>
        </p:txBody>
      </p:sp>
      <p:pic>
        <p:nvPicPr>
          <p:cNvPr id="5206" name="Picture 8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21776" y="3974890"/>
            <a:ext cx="211138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207" name="Picture 8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64777" y="3060491"/>
            <a:ext cx="277813" cy="777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209" name="Picture 8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55177" y="3974891"/>
            <a:ext cx="269875" cy="739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212" name="Picture 92" descr="BD07153_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74377" y="2146091"/>
            <a:ext cx="671513" cy="7350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215" name="Rectangle 95"/>
          <p:cNvSpPr>
            <a:spLocks noChangeArrowheads="1"/>
          </p:cNvSpPr>
          <p:nvPr/>
        </p:nvSpPr>
        <p:spPr bwMode="auto">
          <a:xfrm>
            <a:off x="6816776" y="2146090"/>
            <a:ext cx="4343400" cy="762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16" name="Rectangle 96"/>
          <p:cNvSpPr>
            <a:spLocks noChangeArrowheads="1"/>
          </p:cNvSpPr>
          <p:nvPr/>
        </p:nvSpPr>
        <p:spPr bwMode="auto">
          <a:xfrm>
            <a:off x="6816776" y="3060490"/>
            <a:ext cx="4343400" cy="762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17" name="Rectangle 97"/>
          <p:cNvSpPr>
            <a:spLocks noChangeArrowheads="1"/>
          </p:cNvSpPr>
          <p:nvPr/>
        </p:nvSpPr>
        <p:spPr bwMode="auto">
          <a:xfrm>
            <a:off x="6816776" y="3974890"/>
            <a:ext cx="4343400" cy="762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18" name="Rectangle 98"/>
          <p:cNvSpPr>
            <a:spLocks noChangeArrowheads="1"/>
          </p:cNvSpPr>
          <p:nvPr/>
        </p:nvSpPr>
        <p:spPr bwMode="auto">
          <a:xfrm>
            <a:off x="6816776" y="4889290"/>
            <a:ext cx="4343400" cy="762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5219" name="Picture 99" descr="BD07153_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74377" y="3060491"/>
            <a:ext cx="671513" cy="7350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220" name="Picture 100" descr="BD07153_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74377" y="3974891"/>
            <a:ext cx="671513" cy="7350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221" name="Picture 101" descr="BD07153_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74377" y="4889291"/>
            <a:ext cx="671513" cy="7350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222" name="Picture 10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64777" y="3974891"/>
            <a:ext cx="277813" cy="777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224" name="Picture 10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64777" y="4889291"/>
            <a:ext cx="269875" cy="739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225" name="Picture 10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55176" y="4889290"/>
            <a:ext cx="211138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228" name="Oval 108"/>
          <p:cNvSpPr>
            <a:spLocks noChangeArrowheads="1"/>
          </p:cNvSpPr>
          <p:nvPr/>
        </p:nvSpPr>
        <p:spPr bwMode="auto">
          <a:xfrm>
            <a:off x="6892976" y="2222290"/>
            <a:ext cx="609600" cy="609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29" name="Line 109"/>
          <p:cNvSpPr>
            <a:spLocks noChangeShapeType="1"/>
          </p:cNvSpPr>
          <p:nvPr/>
        </p:nvSpPr>
        <p:spPr bwMode="auto">
          <a:xfrm flipV="1">
            <a:off x="7197776" y="222229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30" name="Oval 110"/>
          <p:cNvSpPr>
            <a:spLocks noChangeArrowheads="1"/>
          </p:cNvSpPr>
          <p:nvPr/>
        </p:nvSpPr>
        <p:spPr bwMode="auto">
          <a:xfrm>
            <a:off x="6892976" y="3136690"/>
            <a:ext cx="609600" cy="609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31" name="Line 111"/>
          <p:cNvSpPr>
            <a:spLocks noChangeShapeType="1"/>
          </p:cNvSpPr>
          <p:nvPr/>
        </p:nvSpPr>
        <p:spPr bwMode="auto">
          <a:xfrm rot="3080412" flipV="1">
            <a:off x="7273182" y="3137484"/>
            <a:ext cx="1588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32" name="Oval 112"/>
          <p:cNvSpPr>
            <a:spLocks noChangeArrowheads="1"/>
          </p:cNvSpPr>
          <p:nvPr/>
        </p:nvSpPr>
        <p:spPr bwMode="auto">
          <a:xfrm>
            <a:off x="6892976" y="4051090"/>
            <a:ext cx="609600" cy="609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33" name="Line 113"/>
          <p:cNvSpPr>
            <a:spLocks noChangeShapeType="1"/>
          </p:cNvSpPr>
          <p:nvPr/>
        </p:nvSpPr>
        <p:spPr bwMode="auto">
          <a:xfrm rot="7691457" flipV="1">
            <a:off x="7349382" y="4280484"/>
            <a:ext cx="1588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34" name="Oval 114"/>
          <p:cNvSpPr>
            <a:spLocks noChangeArrowheads="1"/>
          </p:cNvSpPr>
          <p:nvPr/>
        </p:nvSpPr>
        <p:spPr bwMode="auto">
          <a:xfrm>
            <a:off x="6892976" y="4965490"/>
            <a:ext cx="609600" cy="609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35" name="Line 115"/>
          <p:cNvSpPr>
            <a:spLocks noChangeShapeType="1"/>
          </p:cNvSpPr>
          <p:nvPr/>
        </p:nvSpPr>
        <p:spPr bwMode="auto">
          <a:xfrm rot="13398919" flipV="1">
            <a:off x="7045376" y="5194090"/>
            <a:ext cx="1588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36" name="Text Box 116"/>
          <p:cNvSpPr txBox="1">
            <a:spLocks noChangeArrowheads="1"/>
          </p:cNvSpPr>
          <p:nvPr/>
        </p:nvSpPr>
        <p:spPr bwMode="auto">
          <a:xfrm>
            <a:off x="7502577" y="2603290"/>
            <a:ext cx="74612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200"/>
              <a:t>Time = 0</a:t>
            </a:r>
          </a:p>
        </p:txBody>
      </p:sp>
      <p:sp>
        <p:nvSpPr>
          <p:cNvPr id="5237" name="Text Box 117"/>
          <p:cNvSpPr txBox="1">
            <a:spLocks noChangeArrowheads="1"/>
          </p:cNvSpPr>
          <p:nvPr/>
        </p:nvSpPr>
        <p:spPr bwMode="auto">
          <a:xfrm>
            <a:off x="7464477" y="3517690"/>
            <a:ext cx="82232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200"/>
              <a:t>Time = 12</a:t>
            </a:r>
          </a:p>
        </p:txBody>
      </p:sp>
      <p:sp>
        <p:nvSpPr>
          <p:cNvPr id="5238" name="Text Box 118"/>
          <p:cNvSpPr txBox="1">
            <a:spLocks noChangeArrowheads="1"/>
          </p:cNvSpPr>
          <p:nvPr/>
        </p:nvSpPr>
        <p:spPr bwMode="auto">
          <a:xfrm>
            <a:off x="7464477" y="4432090"/>
            <a:ext cx="82232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200"/>
              <a:t>Time = 20</a:t>
            </a:r>
          </a:p>
        </p:txBody>
      </p:sp>
      <p:sp>
        <p:nvSpPr>
          <p:cNvPr id="5239" name="Text Box 119"/>
          <p:cNvSpPr txBox="1">
            <a:spLocks noChangeArrowheads="1"/>
          </p:cNvSpPr>
          <p:nvPr/>
        </p:nvSpPr>
        <p:spPr bwMode="auto">
          <a:xfrm>
            <a:off x="7464477" y="5346490"/>
            <a:ext cx="82232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200"/>
              <a:t>Time = 38</a:t>
            </a:r>
          </a:p>
        </p:txBody>
      </p:sp>
      <p:sp>
        <p:nvSpPr>
          <p:cNvPr id="34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5622221" cy="4023360"/>
          </a:xfrm>
        </p:spPr>
        <p:txBody>
          <a:bodyPr>
            <a:normAutofit fontScale="925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  First in First Out (FIFO)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  </a:t>
            </a:r>
            <a:r>
              <a:rPr lang="en-US" sz="2400" dirty="0" smtClean="0"/>
              <a:t>Can be implemented with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 smtClean="0"/>
              <a:t>Array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 smtClean="0"/>
              <a:t>Linked List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400" dirty="0" smtClean="0"/>
              <a:t> (</a:t>
            </a:r>
            <a:r>
              <a:rPr lang="en-US" altLang="en-US" sz="2400" dirty="0" err="1" smtClean="0"/>
              <a:t>aQ.push</a:t>
            </a:r>
            <a:r>
              <a:rPr lang="en-US" altLang="en-US" sz="2400" dirty="0" smtClean="0"/>
              <a:t>(</a:t>
            </a:r>
            <a:r>
              <a:rPr lang="en-US" altLang="en-US" sz="2400" dirty="0" err="1" smtClean="0"/>
              <a:t>newItem</a:t>
            </a:r>
            <a:r>
              <a:rPr lang="en-US" altLang="en-US" sz="2400" dirty="0"/>
              <a:t>)).pop() </a:t>
            </a:r>
            <a:r>
              <a:rPr lang="en-US" altLang="en-US" sz="2400" dirty="0" smtClean="0"/>
              <a:t>!= </a:t>
            </a:r>
            <a:r>
              <a:rPr lang="en-US" altLang="en-US" sz="2400" dirty="0" err="1" smtClean="0"/>
              <a:t>newItem</a:t>
            </a:r>
            <a:endParaRPr lang="en-US" altLang="en-US" sz="24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400" dirty="0"/>
              <a:t> </a:t>
            </a:r>
            <a:r>
              <a:rPr lang="en-US" altLang="en-US" sz="2400" dirty="0" smtClean="0"/>
              <a:t>Uses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2200" dirty="0" smtClean="0"/>
              <a:t>Many: powerful data structures for </a:t>
            </a:r>
            <a:r>
              <a:rPr lang="en-US" altLang="en-US" sz="2200" dirty="0" err="1" smtClean="0"/>
              <a:t>impls</a:t>
            </a:r>
            <a:r>
              <a:rPr lang="en-US" altLang="en-US" sz="2200" dirty="0" smtClean="0"/>
              <a:t>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2200" dirty="0" smtClean="0"/>
              <a:t>Often used for short lived (in-memory) or persistent applications (written to disk)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2200" dirty="0" smtClean="0"/>
              <a:t>Modeling: Rich field on queueing theory/modeling</a:t>
            </a:r>
          </a:p>
          <a:p>
            <a:pPr marL="0" indent="0">
              <a:buNone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391518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312228" y="493958"/>
            <a:ext cx="7772400" cy="1143000"/>
          </a:xfrm>
        </p:spPr>
        <p:txBody>
          <a:bodyPr/>
          <a:lstStyle/>
          <a:p>
            <a:r>
              <a:rPr lang="en-US" altLang="ja-JP" dirty="0"/>
              <a:t>Queue Specification</a:t>
            </a:r>
          </a:p>
        </p:txBody>
      </p:sp>
      <p:sp>
        <p:nvSpPr>
          <p:cNvPr id="6213" name="Text Box 69"/>
          <p:cNvSpPr txBox="1">
            <a:spLocks noChangeArrowheads="1"/>
          </p:cNvSpPr>
          <p:nvPr/>
        </p:nvSpPr>
        <p:spPr bwMode="auto">
          <a:xfrm>
            <a:off x="9110272" y="5191775"/>
            <a:ext cx="206595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 sz="1400" dirty="0" smtClean="0"/>
              <a:t>Front(): get </a:t>
            </a:r>
            <a:r>
              <a:rPr lang="en-US" altLang="en-US" sz="1400" dirty="0"/>
              <a:t>the front item</a:t>
            </a:r>
          </a:p>
          <a:p>
            <a:pPr algn="l"/>
            <a:r>
              <a:rPr lang="en-US" altLang="en-US" sz="1400" dirty="0"/>
              <a:t>but do not remove it</a:t>
            </a:r>
          </a:p>
        </p:txBody>
      </p:sp>
      <p:sp>
        <p:nvSpPr>
          <p:cNvPr id="6216" name="Rectangle 72"/>
          <p:cNvSpPr>
            <a:spLocks noChangeArrowheads="1"/>
          </p:cNvSpPr>
          <p:nvPr/>
        </p:nvSpPr>
        <p:spPr bwMode="auto">
          <a:xfrm>
            <a:off x="7560038" y="4495795"/>
            <a:ext cx="381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17" name="Rectangle 73"/>
          <p:cNvSpPr>
            <a:spLocks noChangeArrowheads="1"/>
          </p:cNvSpPr>
          <p:nvPr/>
        </p:nvSpPr>
        <p:spPr bwMode="auto">
          <a:xfrm>
            <a:off x="8017238" y="4495795"/>
            <a:ext cx="381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18" name="Rectangle 74"/>
          <p:cNvSpPr>
            <a:spLocks noChangeArrowheads="1"/>
          </p:cNvSpPr>
          <p:nvPr/>
        </p:nvSpPr>
        <p:spPr bwMode="auto">
          <a:xfrm>
            <a:off x="8474438" y="4495795"/>
            <a:ext cx="381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19" name="Rectangle 75"/>
          <p:cNvSpPr>
            <a:spLocks noChangeArrowheads="1"/>
          </p:cNvSpPr>
          <p:nvPr/>
        </p:nvSpPr>
        <p:spPr bwMode="auto">
          <a:xfrm>
            <a:off x="8931638" y="4495795"/>
            <a:ext cx="381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20" name="Rectangle 76"/>
          <p:cNvSpPr>
            <a:spLocks noChangeArrowheads="1"/>
          </p:cNvSpPr>
          <p:nvPr/>
        </p:nvSpPr>
        <p:spPr bwMode="auto">
          <a:xfrm>
            <a:off x="9388838" y="4495795"/>
            <a:ext cx="381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23" name="Freeform 79"/>
          <p:cNvSpPr>
            <a:spLocks/>
          </p:cNvSpPr>
          <p:nvPr/>
        </p:nvSpPr>
        <p:spPr bwMode="auto">
          <a:xfrm>
            <a:off x="7255238" y="4267195"/>
            <a:ext cx="304800" cy="381000"/>
          </a:xfrm>
          <a:custGeom>
            <a:avLst/>
            <a:gdLst>
              <a:gd name="T0" fmla="*/ 0 w 192"/>
              <a:gd name="T1" fmla="*/ 0 h 240"/>
              <a:gd name="T2" fmla="*/ 48 w 192"/>
              <a:gd name="T3" fmla="*/ 192 h 240"/>
              <a:gd name="T4" fmla="*/ 192 w 192"/>
              <a:gd name="T5" fmla="*/ 240 h 2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92" h="240">
                <a:moveTo>
                  <a:pt x="0" y="0"/>
                </a:moveTo>
                <a:cubicBezTo>
                  <a:pt x="8" y="76"/>
                  <a:pt x="16" y="152"/>
                  <a:pt x="48" y="192"/>
                </a:cubicBezTo>
                <a:cubicBezTo>
                  <a:pt x="80" y="232"/>
                  <a:pt x="136" y="236"/>
                  <a:pt x="192" y="24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24" name="Freeform 80"/>
          <p:cNvSpPr>
            <a:spLocks/>
          </p:cNvSpPr>
          <p:nvPr/>
        </p:nvSpPr>
        <p:spPr bwMode="auto">
          <a:xfrm flipH="1">
            <a:off x="9769838" y="4267195"/>
            <a:ext cx="304800" cy="381000"/>
          </a:xfrm>
          <a:custGeom>
            <a:avLst/>
            <a:gdLst>
              <a:gd name="T0" fmla="*/ 0 w 192"/>
              <a:gd name="T1" fmla="*/ 0 h 240"/>
              <a:gd name="T2" fmla="*/ 48 w 192"/>
              <a:gd name="T3" fmla="*/ 192 h 240"/>
              <a:gd name="T4" fmla="*/ 192 w 192"/>
              <a:gd name="T5" fmla="*/ 240 h 2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92" h="240">
                <a:moveTo>
                  <a:pt x="0" y="0"/>
                </a:moveTo>
                <a:cubicBezTo>
                  <a:pt x="8" y="76"/>
                  <a:pt x="16" y="152"/>
                  <a:pt x="48" y="192"/>
                </a:cubicBezTo>
                <a:cubicBezTo>
                  <a:pt x="80" y="232"/>
                  <a:pt x="136" y="236"/>
                  <a:pt x="192" y="24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25" name="AutoShape 81"/>
          <p:cNvSpPr>
            <a:spLocks noChangeArrowheads="1"/>
          </p:cNvSpPr>
          <p:nvPr/>
        </p:nvSpPr>
        <p:spPr bwMode="auto">
          <a:xfrm>
            <a:off x="7483838" y="4343395"/>
            <a:ext cx="2438400" cy="685800"/>
          </a:xfrm>
          <a:prstGeom prst="flowChartMagneticDrum">
            <a:avLst/>
          </a:prstGeom>
          <a:noFill/>
          <a:ln w="9525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26" name="Text Box 82"/>
          <p:cNvSpPr txBox="1">
            <a:spLocks noChangeArrowheads="1"/>
          </p:cNvSpPr>
          <p:nvPr/>
        </p:nvSpPr>
        <p:spPr bwMode="auto">
          <a:xfrm>
            <a:off x="9452547" y="3462725"/>
            <a:ext cx="179478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 sz="1400" dirty="0" smtClean="0"/>
              <a:t>pop( </a:t>
            </a:r>
            <a:r>
              <a:rPr lang="en-US" altLang="en-US" sz="1400" dirty="0"/>
              <a:t>): remove </a:t>
            </a:r>
          </a:p>
          <a:p>
            <a:pPr algn="l"/>
            <a:r>
              <a:rPr lang="en-US" altLang="en-US" sz="1400" dirty="0"/>
              <a:t>and get the front item</a:t>
            </a:r>
          </a:p>
        </p:txBody>
      </p:sp>
      <p:sp>
        <p:nvSpPr>
          <p:cNvPr id="6228" name="Text Box 84"/>
          <p:cNvSpPr txBox="1">
            <a:spLocks noChangeArrowheads="1"/>
          </p:cNvSpPr>
          <p:nvPr/>
        </p:nvSpPr>
        <p:spPr bwMode="auto">
          <a:xfrm>
            <a:off x="5978888" y="3962396"/>
            <a:ext cx="1505412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400" dirty="0"/>
              <a:t>p</a:t>
            </a:r>
            <a:r>
              <a:rPr lang="en-US" altLang="en-US" sz="1400" dirty="0" smtClean="0"/>
              <a:t>ush() </a:t>
            </a:r>
            <a:r>
              <a:rPr lang="en-US" altLang="en-US" sz="1400" dirty="0"/>
              <a:t>to the back</a:t>
            </a:r>
          </a:p>
        </p:txBody>
      </p:sp>
      <p:sp>
        <p:nvSpPr>
          <p:cNvPr id="19" name="Content Placeholder 2"/>
          <p:cNvSpPr>
            <a:spLocks noGrp="1"/>
          </p:cNvSpPr>
          <p:nvPr>
            <p:ph idx="1"/>
          </p:nvPr>
        </p:nvSpPr>
        <p:spPr>
          <a:xfrm>
            <a:off x="1169232" y="1946458"/>
            <a:ext cx="9351157" cy="4339652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en-US" sz="2400" dirty="0" smtClean="0"/>
              <a:t>STL </a:t>
            </a:r>
            <a:r>
              <a:rPr lang="en-US" altLang="en-US" sz="2400" dirty="0"/>
              <a:t>has a stack implementation as a </a:t>
            </a:r>
            <a:r>
              <a:rPr lang="en-US" altLang="en-US" sz="2400" b="1" dirty="0"/>
              <a:t>Container Adapter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2200" dirty="0"/>
              <a:t>Container adapter on vector, </a:t>
            </a:r>
            <a:r>
              <a:rPr lang="en-US" altLang="en-US" sz="2200" dirty="0" err="1"/>
              <a:t>deque</a:t>
            </a:r>
            <a:r>
              <a:rPr lang="en-US" altLang="en-US" sz="2200" dirty="0"/>
              <a:t>, or list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2200" dirty="0"/>
              <a:t>Default is </a:t>
            </a:r>
            <a:r>
              <a:rPr lang="en-US" altLang="en-US" sz="2200" dirty="0" err="1"/>
              <a:t>deque</a:t>
            </a:r>
            <a:endParaRPr lang="en-US" altLang="en-US" sz="2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2200" dirty="0"/>
              <a:t>Functions: empty, size, push, </a:t>
            </a:r>
            <a:r>
              <a:rPr lang="en-US" altLang="en-US" sz="2200" dirty="0" smtClean="0"/>
              <a:t>pop, back, front</a:t>
            </a:r>
            <a:endParaRPr lang="en-US" altLang="en-US" sz="2200" dirty="0"/>
          </a:p>
          <a:p>
            <a:pPr marL="0" indent="0">
              <a:buNone/>
            </a:pPr>
            <a:endParaRPr lang="en-US" sz="2400" dirty="0" smtClean="0"/>
          </a:p>
        </p:txBody>
      </p:sp>
      <p:sp>
        <p:nvSpPr>
          <p:cNvPr id="20" name="Text Box 69"/>
          <p:cNvSpPr txBox="1">
            <a:spLocks noChangeArrowheads="1"/>
          </p:cNvSpPr>
          <p:nvPr/>
        </p:nvSpPr>
        <p:spPr bwMode="auto">
          <a:xfrm>
            <a:off x="6533213" y="5181595"/>
            <a:ext cx="2053649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/>
            <a:r>
              <a:rPr lang="en-US" altLang="en-US" sz="1400" dirty="0" smtClean="0"/>
              <a:t>back(): get the back </a:t>
            </a:r>
            <a:r>
              <a:rPr lang="en-US" altLang="en-US" sz="1400" dirty="0"/>
              <a:t>item</a:t>
            </a:r>
          </a:p>
          <a:p>
            <a:pPr algn="l"/>
            <a:r>
              <a:rPr lang="en-US" altLang="en-US" sz="1400" dirty="0"/>
              <a:t>but do not remove it</a:t>
            </a:r>
          </a:p>
        </p:txBody>
      </p:sp>
    </p:spTree>
    <p:extLst>
      <p:ext uri="{BB962C8B-B14F-4D97-AF65-F5344CB8AC3E}">
        <p14:creationId xmlns:p14="http://schemas.microsoft.com/office/powerpoint/2010/main" val="2007359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02006FA4-1611-4B07-AF7F-85CF6D20EB3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15492</TotalTime>
  <Words>1438</Words>
  <Application>Microsoft Office PowerPoint</Application>
  <PresentationFormat>Widescreen</PresentationFormat>
  <Paragraphs>487</Paragraphs>
  <Slides>34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43" baseType="lpstr">
      <vt:lpstr>ＭＳ Ｐゴシック</vt:lpstr>
      <vt:lpstr>Arial</vt:lpstr>
      <vt:lpstr>Calibri</vt:lpstr>
      <vt:lpstr>Calibri Light</vt:lpstr>
      <vt:lpstr>Consolas</vt:lpstr>
      <vt:lpstr>Courier New</vt:lpstr>
      <vt:lpstr>Tahoma</vt:lpstr>
      <vt:lpstr>Times New Roman</vt:lpstr>
      <vt:lpstr>Retrospect</vt:lpstr>
      <vt:lpstr>CSS 342</vt:lpstr>
      <vt:lpstr>Agenda</vt:lpstr>
      <vt:lpstr>STL Sequence Containers:  the Big 3 (recap)</vt:lpstr>
      <vt:lpstr>Recall the stack</vt:lpstr>
      <vt:lpstr>PowerPoint Presentation</vt:lpstr>
      <vt:lpstr>Big-O Challenge</vt:lpstr>
      <vt:lpstr>Queues</vt:lpstr>
      <vt:lpstr>Queue</vt:lpstr>
      <vt:lpstr>Queue Specification</vt:lpstr>
      <vt:lpstr>PowerPoint Presentation</vt:lpstr>
      <vt:lpstr>Comparison of Stack and Queue Operations</vt:lpstr>
      <vt:lpstr>Queue implementation</vt:lpstr>
      <vt:lpstr>In-Class Code</vt:lpstr>
      <vt:lpstr>An Array-Based Implementation</vt:lpstr>
      <vt:lpstr>Circular-array implementation</vt:lpstr>
      <vt:lpstr>PowerPoint Presentation</vt:lpstr>
      <vt:lpstr>Contract (.h)</vt:lpstr>
      <vt:lpstr>PowerPoint Presentation</vt:lpstr>
      <vt:lpstr>PowerPoint Presentation</vt:lpstr>
      <vt:lpstr>Lab5 Intro</vt:lpstr>
      <vt:lpstr>Lab 5</vt:lpstr>
      <vt:lpstr>Computer Scientist of the Week</vt:lpstr>
      <vt:lpstr>Computer Scientists who were awarded Presidential Medal of Freedom this week</vt:lpstr>
      <vt:lpstr>A Pointer-Based Implementation</vt:lpstr>
      <vt:lpstr>Bell Rang</vt:lpstr>
      <vt:lpstr>PowerPoint Presentation</vt:lpstr>
      <vt:lpstr>PowerPoint Presentation</vt:lpstr>
      <vt:lpstr>PowerPoint Presentation</vt:lpstr>
      <vt:lpstr>Are we done?</vt:lpstr>
      <vt:lpstr>Queue usage in OS, Network, Services</vt:lpstr>
      <vt:lpstr>Unix Message Queues</vt:lpstr>
      <vt:lpstr>Multilevel Queue Scheduling</vt:lpstr>
      <vt:lpstr>Multilevel Feedback-Queue Scheduling</vt:lpstr>
      <vt:lpstr>Flow Control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CSS 342</dc:title>
  <dc:creator>Bob Dimpsey</dc:creator>
  <cp:lastModifiedBy>robert dimpsey</cp:lastModifiedBy>
  <cp:revision>368</cp:revision>
  <dcterms:created xsi:type="dcterms:W3CDTF">2014-09-04T12:46:47Z</dcterms:created>
  <dcterms:modified xsi:type="dcterms:W3CDTF">2016-11-30T01:41:02Z</dcterms:modified>
</cp:coreProperties>
</file>