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83" r:id="rId3"/>
    <p:sldId id="612" r:id="rId4"/>
    <p:sldId id="574" r:id="rId5"/>
    <p:sldId id="575" r:id="rId6"/>
    <p:sldId id="576" r:id="rId7"/>
    <p:sldId id="577" r:id="rId8"/>
    <p:sldId id="578" r:id="rId9"/>
    <p:sldId id="579" r:id="rId10"/>
    <p:sldId id="580" r:id="rId11"/>
    <p:sldId id="581" r:id="rId12"/>
    <p:sldId id="583" r:id="rId13"/>
    <p:sldId id="595" r:id="rId14"/>
    <p:sldId id="613" r:id="rId15"/>
    <p:sldId id="614" r:id="rId16"/>
    <p:sldId id="625" r:id="rId17"/>
    <p:sldId id="615" r:id="rId18"/>
    <p:sldId id="611" r:id="rId19"/>
    <p:sldId id="626" r:id="rId20"/>
    <p:sldId id="617" r:id="rId21"/>
    <p:sldId id="618" r:id="rId22"/>
    <p:sldId id="619" r:id="rId23"/>
    <p:sldId id="620" r:id="rId24"/>
    <p:sldId id="621" r:id="rId25"/>
    <p:sldId id="622" r:id="rId26"/>
    <p:sldId id="623" r:id="rId27"/>
    <p:sldId id="624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77333" y="1816100"/>
            <a:ext cx="11260667" cy="4508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Structures and Problem Solving with C++: Walls and Mirrors, Frank Carrano, © 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965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uwb.iasystem.org/survey/14944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hope.edu/~cusack/Notes/Notes/Books/Active%20Introduction%20to%20Discrete%20Mathematics%20and%20Algorithms/ActiveIntroToDiscreteMathAndAlgorithms.2.6.pdf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CSS 342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Data </a:t>
            </a:r>
            <a:r>
              <a:rPr lang="en-US" dirty="0"/>
              <a:t>Structures, Algorithms, and Discrete Mathematics I</a:t>
            </a:r>
          </a:p>
          <a:p>
            <a:r>
              <a:rPr lang="en-US" dirty="0" smtClean="0"/>
              <a:t>Lecture 18. 161206.</a:t>
            </a:r>
          </a:p>
          <a:p>
            <a:r>
              <a:rPr lang="en-US" dirty="0" smtClean="0"/>
              <a:t>CUSACK CHAPT 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69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259" y="282388"/>
            <a:ext cx="8650941" cy="1267790"/>
          </a:xfrm>
        </p:spPr>
        <p:txBody>
          <a:bodyPr/>
          <a:lstStyle/>
          <a:p>
            <a:r>
              <a:rPr lang="en-US" altLang="ja-JP" dirty="0"/>
              <a:t>Binary Expressions in C</a:t>
            </a:r>
            <a:r>
              <a:rPr lang="en-US" altLang="ja-JP" dirty="0" smtClean="0"/>
              <a:t>++</a:t>
            </a:r>
            <a:endParaRPr lang="en-US" altLang="ja-JP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259" y="1761564"/>
            <a:ext cx="9336741" cy="4486835"/>
          </a:xfrm>
        </p:spPr>
        <p:txBody>
          <a:bodyPr/>
          <a:lstStyle/>
          <a:p>
            <a:r>
              <a:rPr lang="en-US" altLang="ja-JP" dirty="0"/>
              <a:t>How do you examine the behavior of  if-else?</a:t>
            </a:r>
          </a:p>
          <a:p>
            <a:pPr lvl="1"/>
            <a:r>
              <a:rPr lang="en-US" altLang="ja-JP" dirty="0"/>
              <a:t>if ( a &gt; = 1 &amp;&amp; a &lt;= 100 )</a:t>
            </a:r>
          </a:p>
          <a:p>
            <a:pPr lvl="2"/>
            <a:r>
              <a:rPr lang="en-US" altLang="ja-JP" dirty="0"/>
              <a:t>true if 1 </a:t>
            </a:r>
            <a:r>
              <a:rPr lang="en-US" altLang="ja-JP" dirty="0">
                <a:cs typeface="Times New Roman" panose="02020603050405020304" pitchFamily="18" charset="0"/>
              </a:rPr>
              <a:t>≤</a:t>
            </a:r>
            <a:r>
              <a:rPr lang="en-US" altLang="ja-JP" dirty="0"/>
              <a:t> a </a:t>
            </a:r>
            <a:r>
              <a:rPr lang="en-US" altLang="ja-JP" dirty="0">
                <a:cs typeface="Times New Roman" panose="02020603050405020304" pitchFamily="18" charset="0"/>
              </a:rPr>
              <a:t>≤</a:t>
            </a:r>
            <a:r>
              <a:rPr lang="en-US" altLang="ja-JP" dirty="0"/>
              <a:t> 100</a:t>
            </a:r>
            <a:endParaRPr lang="en-US" altLang="ja-JP" sz="2000" dirty="0"/>
          </a:p>
          <a:p>
            <a:pPr lvl="1"/>
            <a:endParaRPr lang="en-US" altLang="ja-JP" sz="2400" dirty="0"/>
          </a:p>
          <a:p>
            <a:pPr lvl="1"/>
            <a:endParaRPr lang="en-US" altLang="ja-JP" sz="2400" dirty="0"/>
          </a:p>
          <a:p>
            <a:pPr lvl="1"/>
            <a:endParaRPr lang="en-US" altLang="ja-JP" sz="2400" dirty="0"/>
          </a:p>
          <a:p>
            <a:pPr lvl="1"/>
            <a:r>
              <a:rPr lang="en-US" altLang="ja-JP" dirty="0"/>
              <a:t>if ( a &gt;= 1 || a &lt;= 100 )</a:t>
            </a:r>
          </a:p>
          <a:p>
            <a:pPr lvl="2"/>
            <a:r>
              <a:rPr lang="en-US" altLang="ja-JP" dirty="0"/>
              <a:t>always true</a:t>
            </a:r>
          </a:p>
        </p:txBody>
      </p:sp>
      <p:grpSp>
        <p:nvGrpSpPr>
          <p:cNvPr id="83030" name="Group 86"/>
          <p:cNvGrpSpPr>
            <a:grpSpLocks/>
          </p:cNvGrpSpPr>
          <p:nvPr/>
        </p:nvGrpSpPr>
        <p:grpSpPr bwMode="auto">
          <a:xfrm>
            <a:off x="4114800" y="4540624"/>
            <a:ext cx="4953000" cy="1295400"/>
            <a:chOff x="2592" y="2880"/>
            <a:chExt cx="3120" cy="816"/>
          </a:xfrm>
        </p:grpSpPr>
        <p:sp>
          <p:nvSpPr>
            <p:cNvPr id="83028" name="Freeform 84"/>
            <p:cNvSpPr>
              <a:spLocks/>
            </p:cNvSpPr>
            <p:nvPr/>
          </p:nvSpPr>
          <p:spPr bwMode="auto">
            <a:xfrm>
              <a:off x="3456" y="3216"/>
              <a:ext cx="2112" cy="432"/>
            </a:xfrm>
            <a:custGeom>
              <a:avLst/>
              <a:gdLst>
                <a:gd name="T0" fmla="*/ 1056 w 2112"/>
                <a:gd name="T1" fmla="*/ 0 h 432"/>
                <a:gd name="T2" fmla="*/ 624 w 2112"/>
                <a:gd name="T3" fmla="*/ 48 h 432"/>
                <a:gd name="T4" fmla="*/ 624 w 2112"/>
                <a:gd name="T5" fmla="*/ 288 h 432"/>
                <a:gd name="T6" fmla="*/ 0 w 2112"/>
                <a:gd name="T7" fmla="*/ 240 h 432"/>
                <a:gd name="T8" fmla="*/ 0 w 2112"/>
                <a:gd name="T9" fmla="*/ 432 h 432"/>
                <a:gd name="T10" fmla="*/ 1344 w 2112"/>
                <a:gd name="T11" fmla="*/ 432 h 432"/>
                <a:gd name="T12" fmla="*/ 1488 w 2112"/>
                <a:gd name="T13" fmla="*/ 192 h 432"/>
                <a:gd name="T14" fmla="*/ 2112 w 2112"/>
                <a:gd name="T15" fmla="*/ 192 h 432"/>
                <a:gd name="T16" fmla="*/ 2112 w 2112"/>
                <a:gd name="T17" fmla="*/ 0 h 432"/>
                <a:gd name="T18" fmla="*/ 1056 w 2112"/>
                <a:gd name="T19" fmla="*/ 0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12" h="432">
                  <a:moveTo>
                    <a:pt x="1056" y="0"/>
                  </a:moveTo>
                  <a:lnTo>
                    <a:pt x="624" y="48"/>
                  </a:lnTo>
                  <a:lnTo>
                    <a:pt x="624" y="288"/>
                  </a:lnTo>
                  <a:lnTo>
                    <a:pt x="0" y="240"/>
                  </a:lnTo>
                  <a:lnTo>
                    <a:pt x="0" y="432"/>
                  </a:lnTo>
                  <a:lnTo>
                    <a:pt x="1344" y="432"/>
                  </a:lnTo>
                  <a:lnTo>
                    <a:pt x="1488" y="192"/>
                  </a:lnTo>
                  <a:lnTo>
                    <a:pt x="2112" y="192"/>
                  </a:lnTo>
                  <a:lnTo>
                    <a:pt x="2112" y="0"/>
                  </a:lnTo>
                  <a:lnTo>
                    <a:pt x="1056" y="0"/>
                  </a:lnTo>
                  <a:close/>
                </a:path>
              </a:pathLst>
            </a:custGeom>
            <a:solidFill>
              <a:schemeClr val="hlink">
                <a:alpha val="50000"/>
              </a:schemeClr>
            </a:solidFill>
            <a:ln w="63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998" name="Group 54"/>
            <p:cNvGrpSpPr>
              <a:grpSpLocks/>
            </p:cNvGrpSpPr>
            <p:nvPr/>
          </p:nvGrpSpPr>
          <p:grpSpPr bwMode="auto">
            <a:xfrm>
              <a:off x="2592" y="2880"/>
              <a:ext cx="3120" cy="816"/>
              <a:chOff x="864" y="2352"/>
              <a:chExt cx="3312" cy="1296"/>
            </a:xfrm>
          </p:grpSpPr>
          <p:sp>
            <p:nvSpPr>
              <p:cNvPr id="82999" name="Rectangle 55"/>
              <p:cNvSpPr>
                <a:spLocks noChangeArrowheads="1"/>
              </p:cNvSpPr>
              <p:nvPr/>
            </p:nvSpPr>
            <p:spPr bwMode="auto">
              <a:xfrm>
                <a:off x="1731" y="2352"/>
                <a:ext cx="666" cy="432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altLang="ja-JP" sz="2000"/>
                  <a:t>a &lt; 1</a:t>
                </a:r>
              </a:p>
            </p:txBody>
          </p:sp>
          <p:sp>
            <p:nvSpPr>
              <p:cNvPr id="83000" name="Rectangle 56"/>
              <p:cNvSpPr>
                <a:spLocks noChangeArrowheads="1"/>
              </p:cNvSpPr>
              <p:nvPr/>
            </p:nvSpPr>
            <p:spPr bwMode="auto">
              <a:xfrm>
                <a:off x="2397" y="2352"/>
                <a:ext cx="1112" cy="432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altLang="ja-JP" sz="2000"/>
                  <a:t>1 &lt;= a &lt;= 100</a:t>
                </a:r>
              </a:p>
            </p:txBody>
          </p:sp>
          <p:sp>
            <p:nvSpPr>
              <p:cNvPr id="83001" name="Rectangle 57"/>
              <p:cNvSpPr>
                <a:spLocks noChangeArrowheads="1"/>
              </p:cNvSpPr>
              <p:nvPr/>
            </p:nvSpPr>
            <p:spPr bwMode="auto">
              <a:xfrm>
                <a:off x="3509" y="2352"/>
                <a:ext cx="667" cy="432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altLang="ja-JP" sz="2000"/>
                  <a:t>100 &lt; a</a:t>
                </a:r>
              </a:p>
            </p:txBody>
          </p:sp>
          <p:sp>
            <p:nvSpPr>
              <p:cNvPr id="83002" name="Rectangle 58"/>
              <p:cNvSpPr>
                <a:spLocks noChangeArrowheads="1"/>
              </p:cNvSpPr>
              <p:nvPr/>
            </p:nvSpPr>
            <p:spPr bwMode="auto">
              <a:xfrm>
                <a:off x="864" y="2784"/>
                <a:ext cx="867" cy="432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altLang="ja-JP" sz="2000"/>
                  <a:t>a &gt;= 1</a:t>
                </a:r>
              </a:p>
            </p:txBody>
          </p:sp>
          <p:sp>
            <p:nvSpPr>
              <p:cNvPr id="83003" name="Rectangle 59"/>
              <p:cNvSpPr>
                <a:spLocks noChangeArrowheads="1"/>
              </p:cNvSpPr>
              <p:nvPr/>
            </p:nvSpPr>
            <p:spPr bwMode="auto">
              <a:xfrm>
                <a:off x="864" y="3216"/>
                <a:ext cx="867" cy="432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altLang="ja-JP" sz="2000"/>
                  <a:t>a &lt;= 100</a:t>
                </a:r>
              </a:p>
            </p:txBody>
          </p:sp>
          <p:sp>
            <p:nvSpPr>
              <p:cNvPr id="83004" name="Rectangle 60"/>
              <p:cNvSpPr>
                <a:spLocks noChangeArrowheads="1"/>
              </p:cNvSpPr>
              <p:nvPr/>
            </p:nvSpPr>
            <p:spPr bwMode="auto">
              <a:xfrm>
                <a:off x="1731" y="2784"/>
                <a:ext cx="666" cy="432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altLang="ja-JP" sz="2000"/>
                  <a:t>false</a:t>
                </a:r>
              </a:p>
            </p:txBody>
          </p:sp>
          <p:sp>
            <p:nvSpPr>
              <p:cNvPr id="83005" name="Rectangle 61"/>
              <p:cNvSpPr>
                <a:spLocks noChangeArrowheads="1"/>
              </p:cNvSpPr>
              <p:nvPr/>
            </p:nvSpPr>
            <p:spPr bwMode="auto">
              <a:xfrm>
                <a:off x="1731" y="3216"/>
                <a:ext cx="666" cy="432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altLang="ja-JP" sz="2000"/>
                  <a:t>true</a:t>
                </a:r>
              </a:p>
            </p:txBody>
          </p:sp>
          <p:sp>
            <p:nvSpPr>
              <p:cNvPr id="83006" name="Rectangle 62"/>
              <p:cNvSpPr>
                <a:spLocks noChangeArrowheads="1"/>
              </p:cNvSpPr>
              <p:nvPr/>
            </p:nvSpPr>
            <p:spPr bwMode="auto">
              <a:xfrm>
                <a:off x="2397" y="2784"/>
                <a:ext cx="1112" cy="432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altLang="ja-JP" sz="2000"/>
                  <a:t>true</a:t>
                </a:r>
              </a:p>
            </p:txBody>
          </p:sp>
          <p:sp>
            <p:nvSpPr>
              <p:cNvPr id="83007" name="Rectangle 63"/>
              <p:cNvSpPr>
                <a:spLocks noChangeArrowheads="1"/>
              </p:cNvSpPr>
              <p:nvPr/>
            </p:nvSpPr>
            <p:spPr bwMode="auto">
              <a:xfrm>
                <a:off x="2397" y="3216"/>
                <a:ext cx="1112" cy="432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altLang="ja-JP" sz="2000"/>
                  <a:t>true</a:t>
                </a:r>
              </a:p>
            </p:txBody>
          </p:sp>
          <p:sp>
            <p:nvSpPr>
              <p:cNvPr id="83008" name="Rectangle 64"/>
              <p:cNvSpPr>
                <a:spLocks noChangeArrowheads="1"/>
              </p:cNvSpPr>
              <p:nvPr/>
            </p:nvSpPr>
            <p:spPr bwMode="auto">
              <a:xfrm>
                <a:off x="3509" y="2784"/>
                <a:ext cx="667" cy="432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altLang="ja-JP" sz="2000"/>
                  <a:t>true</a:t>
                </a:r>
              </a:p>
            </p:txBody>
          </p:sp>
          <p:sp>
            <p:nvSpPr>
              <p:cNvPr id="83009" name="Rectangle 65"/>
              <p:cNvSpPr>
                <a:spLocks noChangeArrowheads="1"/>
              </p:cNvSpPr>
              <p:nvPr/>
            </p:nvSpPr>
            <p:spPr bwMode="auto">
              <a:xfrm>
                <a:off x="3509" y="3216"/>
                <a:ext cx="667" cy="432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altLang="ja-JP" sz="2000"/>
                  <a:t>false</a:t>
                </a:r>
              </a:p>
            </p:txBody>
          </p:sp>
          <p:sp>
            <p:nvSpPr>
              <p:cNvPr id="83010" name="Rectangle 66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867" cy="432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</a:pPr>
                <a:r>
                  <a:rPr lang="en-US" altLang="ja-JP" sz="1600" dirty="0"/>
                  <a:t>          condition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ja-JP" sz="1600" dirty="0"/>
                  <a:t>proposition</a:t>
                </a:r>
              </a:p>
            </p:txBody>
          </p:sp>
          <p:sp>
            <p:nvSpPr>
              <p:cNvPr id="83011" name="Line 67"/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723" cy="43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3029" name="Group 85"/>
          <p:cNvGrpSpPr>
            <a:grpSpLocks/>
          </p:cNvGrpSpPr>
          <p:nvPr/>
        </p:nvGrpSpPr>
        <p:grpSpPr bwMode="auto">
          <a:xfrm>
            <a:off x="4114800" y="2491831"/>
            <a:ext cx="4953000" cy="1295400"/>
            <a:chOff x="2592" y="1632"/>
            <a:chExt cx="3120" cy="816"/>
          </a:xfrm>
        </p:grpSpPr>
        <p:sp>
          <p:nvSpPr>
            <p:cNvPr id="83012" name="AutoShape 68"/>
            <p:cNvSpPr>
              <a:spLocks noChangeArrowheads="1"/>
            </p:cNvSpPr>
            <p:nvPr/>
          </p:nvSpPr>
          <p:spPr bwMode="auto">
            <a:xfrm>
              <a:off x="4176" y="1920"/>
              <a:ext cx="720" cy="528"/>
            </a:xfrm>
            <a:prstGeom prst="roundRect">
              <a:avLst>
                <a:gd name="adj" fmla="val 16667"/>
              </a:avLst>
            </a:prstGeom>
            <a:solidFill>
              <a:schemeClr val="hlink">
                <a:alpha val="50000"/>
              </a:schemeClr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3013" name="Group 69"/>
            <p:cNvGrpSpPr>
              <a:grpSpLocks/>
            </p:cNvGrpSpPr>
            <p:nvPr/>
          </p:nvGrpSpPr>
          <p:grpSpPr bwMode="auto">
            <a:xfrm>
              <a:off x="2592" y="1632"/>
              <a:ext cx="3120" cy="816"/>
              <a:chOff x="864" y="2352"/>
              <a:chExt cx="3312" cy="1296"/>
            </a:xfrm>
          </p:grpSpPr>
          <p:sp>
            <p:nvSpPr>
              <p:cNvPr id="83014" name="Rectangle 70"/>
              <p:cNvSpPr>
                <a:spLocks noChangeArrowheads="1"/>
              </p:cNvSpPr>
              <p:nvPr/>
            </p:nvSpPr>
            <p:spPr bwMode="auto">
              <a:xfrm>
                <a:off x="1731" y="2352"/>
                <a:ext cx="666" cy="432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altLang="ja-JP" sz="2000"/>
                  <a:t>a &lt; 1</a:t>
                </a:r>
              </a:p>
            </p:txBody>
          </p:sp>
          <p:sp>
            <p:nvSpPr>
              <p:cNvPr id="83015" name="Rectangle 71"/>
              <p:cNvSpPr>
                <a:spLocks noChangeArrowheads="1"/>
              </p:cNvSpPr>
              <p:nvPr/>
            </p:nvSpPr>
            <p:spPr bwMode="auto">
              <a:xfrm>
                <a:off x="2397" y="2352"/>
                <a:ext cx="1112" cy="432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altLang="ja-JP" sz="2000"/>
                  <a:t>1 &lt;= a &lt;= 100</a:t>
                </a:r>
              </a:p>
            </p:txBody>
          </p:sp>
          <p:sp>
            <p:nvSpPr>
              <p:cNvPr id="83016" name="Rectangle 72"/>
              <p:cNvSpPr>
                <a:spLocks noChangeArrowheads="1"/>
              </p:cNvSpPr>
              <p:nvPr/>
            </p:nvSpPr>
            <p:spPr bwMode="auto">
              <a:xfrm>
                <a:off x="3509" y="2352"/>
                <a:ext cx="667" cy="432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altLang="ja-JP" sz="2000"/>
                  <a:t>100 &lt; a</a:t>
                </a:r>
              </a:p>
            </p:txBody>
          </p:sp>
          <p:sp>
            <p:nvSpPr>
              <p:cNvPr id="83017" name="Rectangle 73"/>
              <p:cNvSpPr>
                <a:spLocks noChangeArrowheads="1"/>
              </p:cNvSpPr>
              <p:nvPr/>
            </p:nvSpPr>
            <p:spPr bwMode="auto">
              <a:xfrm>
                <a:off x="864" y="2784"/>
                <a:ext cx="867" cy="432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altLang="ja-JP" sz="2000"/>
                  <a:t>a &gt;= 1</a:t>
                </a:r>
              </a:p>
            </p:txBody>
          </p:sp>
          <p:sp>
            <p:nvSpPr>
              <p:cNvPr id="83018" name="Rectangle 74"/>
              <p:cNvSpPr>
                <a:spLocks noChangeArrowheads="1"/>
              </p:cNvSpPr>
              <p:nvPr/>
            </p:nvSpPr>
            <p:spPr bwMode="auto">
              <a:xfrm>
                <a:off x="864" y="3216"/>
                <a:ext cx="867" cy="432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altLang="ja-JP" sz="2000" dirty="0"/>
                  <a:t>a &lt;= 100</a:t>
                </a:r>
              </a:p>
            </p:txBody>
          </p:sp>
          <p:sp>
            <p:nvSpPr>
              <p:cNvPr id="83019" name="Rectangle 75"/>
              <p:cNvSpPr>
                <a:spLocks noChangeArrowheads="1"/>
              </p:cNvSpPr>
              <p:nvPr/>
            </p:nvSpPr>
            <p:spPr bwMode="auto">
              <a:xfrm>
                <a:off x="1731" y="2784"/>
                <a:ext cx="666" cy="432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altLang="ja-JP" sz="2000" dirty="0"/>
                  <a:t>false</a:t>
                </a:r>
              </a:p>
            </p:txBody>
          </p:sp>
          <p:sp>
            <p:nvSpPr>
              <p:cNvPr id="83020" name="Rectangle 76"/>
              <p:cNvSpPr>
                <a:spLocks noChangeArrowheads="1"/>
              </p:cNvSpPr>
              <p:nvPr/>
            </p:nvSpPr>
            <p:spPr bwMode="auto">
              <a:xfrm>
                <a:off x="1731" y="3216"/>
                <a:ext cx="666" cy="432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altLang="ja-JP" sz="2000" dirty="0"/>
                  <a:t>true</a:t>
                </a:r>
              </a:p>
            </p:txBody>
          </p:sp>
          <p:sp>
            <p:nvSpPr>
              <p:cNvPr id="83021" name="Rectangle 77"/>
              <p:cNvSpPr>
                <a:spLocks noChangeArrowheads="1"/>
              </p:cNvSpPr>
              <p:nvPr/>
            </p:nvSpPr>
            <p:spPr bwMode="auto">
              <a:xfrm>
                <a:off x="2397" y="2784"/>
                <a:ext cx="1112" cy="432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altLang="ja-JP" sz="2000"/>
                  <a:t>true</a:t>
                </a:r>
              </a:p>
            </p:txBody>
          </p:sp>
          <p:sp>
            <p:nvSpPr>
              <p:cNvPr id="83022" name="Rectangle 78"/>
              <p:cNvSpPr>
                <a:spLocks noChangeArrowheads="1"/>
              </p:cNvSpPr>
              <p:nvPr/>
            </p:nvSpPr>
            <p:spPr bwMode="auto">
              <a:xfrm>
                <a:off x="2397" y="3216"/>
                <a:ext cx="1112" cy="432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altLang="ja-JP" sz="2000"/>
                  <a:t>true</a:t>
                </a:r>
              </a:p>
            </p:txBody>
          </p:sp>
          <p:sp>
            <p:nvSpPr>
              <p:cNvPr id="83023" name="Rectangle 79"/>
              <p:cNvSpPr>
                <a:spLocks noChangeArrowheads="1"/>
              </p:cNvSpPr>
              <p:nvPr/>
            </p:nvSpPr>
            <p:spPr bwMode="auto">
              <a:xfrm>
                <a:off x="3509" y="2784"/>
                <a:ext cx="667" cy="432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altLang="ja-JP" sz="2000"/>
                  <a:t>true</a:t>
                </a:r>
              </a:p>
            </p:txBody>
          </p:sp>
          <p:sp>
            <p:nvSpPr>
              <p:cNvPr id="83024" name="Rectangle 80"/>
              <p:cNvSpPr>
                <a:spLocks noChangeArrowheads="1"/>
              </p:cNvSpPr>
              <p:nvPr/>
            </p:nvSpPr>
            <p:spPr bwMode="auto">
              <a:xfrm>
                <a:off x="3509" y="3216"/>
                <a:ext cx="667" cy="432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altLang="ja-JP" sz="2000" dirty="0"/>
                  <a:t>false</a:t>
                </a:r>
              </a:p>
            </p:txBody>
          </p:sp>
          <p:sp>
            <p:nvSpPr>
              <p:cNvPr id="83025" name="Rectangle 81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867" cy="432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</a:pPr>
                <a:r>
                  <a:rPr lang="en-US" altLang="ja-JP" sz="1600"/>
                  <a:t>          condition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ja-JP" sz="1600"/>
                  <a:t>proposition</a:t>
                </a:r>
              </a:p>
            </p:txBody>
          </p:sp>
          <p:sp>
            <p:nvSpPr>
              <p:cNvPr id="83026" name="Line 82"/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723" cy="43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1040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097280" y="1956951"/>
            <a:ext cx="4937760" cy="4003583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Commutative Law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 v q = q v 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 ^ q = q ^ 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Associative Law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 v (q v r) = (p v q) v 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 ^ </a:t>
            </a:r>
            <a:r>
              <a:rPr lang="en-US" dirty="0" smtClean="0"/>
              <a:t>(q </a:t>
            </a:r>
            <a:r>
              <a:rPr lang="en-US" dirty="0"/>
              <a:t> ^ </a:t>
            </a:r>
            <a:r>
              <a:rPr lang="en-US" dirty="0" smtClean="0"/>
              <a:t>r) = (p </a:t>
            </a:r>
            <a:r>
              <a:rPr lang="en-US" dirty="0"/>
              <a:t> ^ </a:t>
            </a:r>
            <a:r>
              <a:rPr lang="en-US" dirty="0" smtClean="0"/>
              <a:t>q) </a:t>
            </a:r>
            <a:r>
              <a:rPr lang="en-US" dirty="0"/>
              <a:t>^ </a:t>
            </a:r>
            <a:r>
              <a:rPr lang="en-US" dirty="0" smtClean="0"/>
              <a:t>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Distributive Law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</a:t>
            </a:r>
            <a:r>
              <a:rPr lang="en-US" dirty="0"/>
              <a:t> ^ </a:t>
            </a:r>
            <a:r>
              <a:rPr lang="en-US" dirty="0" smtClean="0"/>
              <a:t>(q v r) = (p</a:t>
            </a:r>
            <a:r>
              <a:rPr lang="en-US" dirty="0"/>
              <a:t> ^ </a:t>
            </a:r>
            <a:r>
              <a:rPr lang="en-US" dirty="0" smtClean="0"/>
              <a:t>q) v (p</a:t>
            </a:r>
            <a:r>
              <a:rPr lang="en-US" dirty="0"/>
              <a:t> ^ </a:t>
            </a:r>
            <a:r>
              <a:rPr lang="en-US" dirty="0" smtClean="0"/>
              <a:t>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 v (q </a:t>
            </a:r>
            <a:r>
              <a:rPr lang="en-US" dirty="0"/>
              <a:t> ^ </a:t>
            </a:r>
            <a:r>
              <a:rPr lang="en-US" dirty="0" smtClean="0"/>
              <a:t>r) = (p v q) </a:t>
            </a:r>
            <a:r>
              <a:rPr lang="en-US" dirty="0"/>
              <a:t>^ </a:t>
            </a:r>
            <a:r>
              <a:rPr lang="en-US" dirty="0" smtClean="0"/>
              <a:t>(p v 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Identity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 v F = 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 ^ T = 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Domination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 v T = 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 ^ F = </a:t>
            </a:r>
            <a:r>
              <a:rPr lang="en-US" dirty="0" smtClean="0"/>
              <a:t>F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217920" y="1956951"/>
            <a:ext cx="4937760" cy="4003583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Complement Law (tautologies)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 ^ ¬p  = 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 v ¬p  = 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 Square Law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 ^ p  = 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 v p = 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 Double Negation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¬(¬p) = 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 Absorption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 ^ (p v q) = 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 v (p ^ q) = p </a:t>
            </a:r>
          </a:p>
          <a:p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250577" y="550277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/>
              <a:t>Theorems for Boolean algebra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9870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Precedence of Operators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NOT: ¬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AND: ^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XOR: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OR:  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Conditional:  →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: </a:t>
            </a:r>
            <a:r>
              <a:rPr lang="en-US" dirty="0" smtClean="0">
                <a:sym typeface="Wingdings" panose="05000000000000000000" pitchFamily="2" charset="2"/>
              </a:rPr>
              <a:t> 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4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 the following Boolean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 </a:t>
            </a:r>
            <a:r>
              <a:rPr lang="pt-BR" dirty="0"/>
              <a:t> </a:t>
            </a:r>
            <a:r>
              <a:rPr lang="pt-BR" dirty="0" smtClean="0"/>
              <a:t>¬p </a:t>
            </a:r>
            <a:r>
              <a:rPr lang="pt-BR" dirty="0"/>
              <a:t>^</a:t>
            </a:r>
            <a:r>
              <a:rPr lang="pt-BR" dirty="0" smtClean="0"/>
              <a:t> </a:t>
            </a:r>
            <a:r>
              <a:rPr lang="pt-BR" dirty="0"/>
              <a:t>q</a:t>
            </a:r>
            <a:r>
              <a:rPr lang="pt-BR" dirty="0" smtClean="0"/>
              <a:t> v </a:t>
            </a:r>
            <a:r>
              <a:rPr lang="pt-BR" dirty="0"/>
              <a:t>p</a:t>
            </a:r>
            <a:r>
              <a:rPr lang="pt-BR" dirty="0" smtClean="0"/>
              <a:t> </a:t>
            </a:r>
            <a:r>
              <a:rPr lang="pt-BR" dirty="0"/>
              <a:t>^</a:t>
            </a:r>
            <a:r>
              <a:rPr lang="pt-BR" dirty="0" smtClean="0"/>
              <a:t> </a:t>
            </a:r>
            <a:r>
              <a:rPr lang="pt-BR" dirty="0"/>
              <a:t> </a:t>
            </a:r>
            <a:r>
              <a:rPr lang="pt-BR" dirty="0" smtClean="0"/>
              <a:t>¬</a:t>
            </a:r>
            <a:r>
              <a:rPr lang="pt-BR" dirty="0"/>
              <a:t>q</a:t>
            </a:r>
            <a:r>
              <a:rPr lang="pt-BR" dirty="0" smtClean="0"/>
              <a:t>  =  (¬</a:t>
            </a:r>
            <a:r>
              <a:rPr lang="pt-BR" dirty="0"/>
              <a:t>p</a:t>
            </a:r>
            <a:r>
              <a:rPr lang="pt-BR" dirty="0" smtClean="0"/>
              <a:t> </a:t>
            </a:r>
            <a:r>
              <a:rPr lang="pt-BR" dirty="0"/>
              <a:t>v</a:t>
            </a:r>
            <a:r>
              <a:rPr lang="pt-BR" dirty="0" smtClean="0"/>
              <a:t> </a:t>
            </a:r>
            <a:r>
              <a:rPr lang="pt-BR" dirty="0"/>
              <a:t> </a:t>
            </a:r>
            <a:r>
              <a:rPr lang="pt-BR" dirty="0" smtClean="0"/>
              <a:t>¬</a:t>
            </a:r>
            <a:r>
              <a:rPr lang="pt-BR" dirty="0"/>
              <a:t>q</a:t>
            </a:r>
            <a:r>
              <a:rPr lang="pt-BR" dirty="0" smtClean="0"/>
              <a:t>) ^  (</a:t>
            </a:r>
            <a:r>
              <a:rPr lang="pt-BR" dirty="0"/>
              <a:t>p</a:t>
            </a:r>
            <a:r>
              <a:rPr lang="pt-BR" dirty="0" smtClean="0"/>
              <a:t> v </a:t>
            </a:r>
            <a:r>
              <a:rPr lang="pt-BR" dirty="0"/>
              <a:t>q</a:t>
            </a:r>
            <a:r>
              <a:rPr lang="pt-BR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 </a:t>
            </a:r>
            <a:r>
              <a:rPr lang="pt-BR" dirty="0" smtClean="0"/>
              <a:t> </a:t>
            </a:r>
            <a:r>
              <a:rPr lang="pt-BR" dirty="0"/>
              <a:t>p </a:t>
            </a:r>
            <a:r>
              <a:rPr lang="pt-BR" dirty="0" smtClean="0"/>
              <a:t>^ </a:t>
            </a:r>
            <a:r>
              <a:rPr lang="pt-BR" dirty="0"/>
              <a:t>q v p ^ q ^ r v p ^ ¬ q = </a:t>
            </a:r>
            <a:r>
              <a:rPr lang="pt-BR" dirty="0" smtClean="0"/>
              <a:t>p</a:t>
            </a:r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 (p ^ q v r ) ^ q = p ^ q ^  ¬r v ¬p ^ q ^ r  v p  ^ q ^ 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29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6217920" cy="697050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Table iterating all possible combinations for a proposition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Example: </a:t>
            </a:r>
            <a:r>
              <a:rPr lang="pt-BR" dirty="0"/>
              <a:t>p </a:t>
            </a:r>
            <a:r>
              <a:rPr lang="pt-BR" dirty="0" smtClean="0"/>
              <a:t>^ </a:t>
            </a:r>
            <a:r>
              <a:rPr lang="pt-BR" dirty="0"/>
              <a:t>q v p ^ </a:t>
            </a:r>
            <a:r>
              <a:rPr lang="pt-BR" dirty="0" smtClean="0"/>
              <a:t>r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954064" y="2712762"/>
          <a:ext cx="5527107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341"/>
                <a:gridCol w="819341"/>
                <a:gridCol w="819341"/>
                <a:gridCol w="819341"/>
                <a:gridCol w="819341"/>
                <a:gridCol w="1430402"/>
              </a:tblGrid>
              <a:tr h="1487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dirty="0" smtClean="0"/>
                        <a:t>p ^ q 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p ^ 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p ^ q v p ^ r</a:t>
                      </a:r>
                      <a:endParaRPr lang="en-US" dirty="0" smtClean="0"/>
                    </a:p>
                  </a:txBody>
                  <a:tcPr/>
                </a:tc>
              </a:tr>
              <a:tr h="1508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508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508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508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508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508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508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508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02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07787" y="457200"/>
            <a:ext cx="7772400" cy="1143000"/>
          </a:xfrm>
        </p:spPr>
        <p:txBody>
          <a:bodyPr/>
          <a:lstStyle/>
          <a:p>
            <a:r>
              <a:rPr lang="en-US" altLang="ja-JP" dirty="0"/>
              <a:t>Conditional Propositions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376" y="1878105"/>
            <a:ext cx="9144000" cy="5105400"/>
          </a:xfrm>
        </p:spPr>
        <p:txBody>
          <a:bodyPr/>
          <a:lstStyle/>
          <a:p>
            <a:r>
              <a:rPr lang="en-US" altLang="ja-JP" dirty="0"/>
              <a:t>Given two propositions such as p and q,</a:t>
            </a:r>
          </a:p>
          <a:p>
            <a:pPr lvl="1">
              <a:buFontTx/>
              <a:buNone/>
            </a:pPr>
            <a:r>
              <a:rPr lang="en-US" altLang="ja-JP" dirty="0"/>
              <a:t>	If p then q	or 	p </a:t>
            </a:r>
            <a:r>
              <a:rPr lang="en-US" altLang="ja-JP" dirty="0">
                <a:cs typeface="Times New Roman" panose="02020603050405020304" pitchFamily="18" charset="0"/>
              </a:rPr>
              <a:t>→ q</a:t>
            </a:r>
          </a:p>
          <a:p>
            <a:pPr>
              <a:buFontTx/>
              <a:buNone/>
            </a:pPr>
            <a:r>
              <a:rPr lang="en-US" altLang="ja-JP" dirty="0">
                <a:cs typeface="Times New Roman" panose="02020603050405020304" pitchFamily="18" charset="0"/>
              </a:rPr>
              <a:t>	is called a conditional proposition.</a:t>
            </a:r>
          </a:p>
          <a:p>
            <a:pPr lvl="1"/>
            <a:r>
              <a:rPr lang="en-US" altLang="ja-JP" dirty="0">
                <a:cs typeface="Times New Roman" panose="02020603050405020304" pitchFamily="18" charset="0"/>
              </a:rPr>
              <a:t>P:  hypothesis, antecedent, or sufficient condition</a:t>
            </a:r>
          </a:p>
          <a:p>
            <a:pPr lvl="1"/>
            <a:r>
              <a:rPr lang="en-US" altLang="ja-JP" dirty="0">
                <a:cs typeface="Times New Roman" panose="02020603050405020304" pitchFamily="18" charset="0"/>
              </a:rPr>
              <a:t>Q: conclusion, consequent, or necessary condition</a:t>
            </a:r>
          </a:p>
          <a:p>
            <a:pPr lvl="1"/>
            <a:endParaRPr lang="en-US" altLang="ja-JP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36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Scientist of the week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85284" y="2065181"/>
            <a:ext cx="6455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George Boole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68006" y="3051952"/>
            <a:ext cx="568989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English Mathematician, Philosopher and Logician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Wrote: “An Investigation of the Laws of Thought (1854), on Which are Founded the Mathematical Theories of Logic and Probabilities”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Found of Boolean Algebra, the Algebra of logic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Logical propositions expressed as algebras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 smtClean="0"/>
              <a:t>bool</a:t>
            </a:r>
            <a:r>
              <a:rPr lang="en-US" b="1" dirty="0" smtClean="0"/>
              <a:t> </a:t>
            </a:r>
            <a:r>
              <a:rPr lang="en-US" dirty="0" smtClean="0"/>
              <a:t>keyword named after him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Died by the fever started by walking to class in the rain to lecture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217026"/>
            <a:ext cx="314325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7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260" y="685797"/>
            <a:ext cx="9175376" cy="981635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Truth Table of Conditional Propositions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894" y="1770529"/>
            <a:ext cx="8839200" cy="2519083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sz="2400" dirty="0" smtClean="0"/>
              <a:t>Chair Statement: </a:t>
            </a:r>
            <a:r>
              <a:rPr lang="en-US" altLang="ja-JP" sz="2400" dirty="0"/>
              <a:t>if CSS gets an additional $80,000, it will hire one new faculty member.</a:t>
            </a:r>
          </a:p>
          <a:p>
            <a:r>
              <a:rPr lang="en-US" altLang="ja-JP" sz="2400" dirty="0"/>
              <a:t>P: CSS gets an additional $80,000.</a:t>
            </a:r>
          </a:p>
          <a:p>
            <a:r>
              <a:rPr lang="en-US" altLang="ja-JP" sz="2400" dirty="0"/>
              <a:t>Q: CSS will hire one new faculty member.</a:t>
            </a:r>
          </a:p>
          <a:p>
            <a:r>
              <a:rPr lang="en-US" altLang="ja-JP" sz="2400" dirty="0"/>
              <a:t>If both p and q are true, the chair said a correct statement.</a:t>
            </a:r>
          </a:p>
          <a:p>
            <a:r>
              <a:rPr lang="en-US" altLang="ja-JP" sz="2400" dirty="0"/>
              <a:t>If p is true but q is false, the chair said a wrong statement.</a:t>
            </a:r>
          </a:p>
          <a:p>
            <a:r>
              <a:rPr lang="en-US" altLang="ja-JP" sz="2400" dirty="0"/>
              <a:t>If p is false, the chair is not responsible for his statement. We should regard it as true.</a:t>
            </a:r>
          </a:p>
        </p:txBody>
      </p:sp>
      <p:graphicFrame>
        <p:nvGraphicFramePr>
          <p:cNvPr id="97316" name="Group 36"/>
          <p:cNvGraphicFramePr>
            <a:graphicFrameLocks noGrp="1"/>
          </p:cNvGraphicFramePr>
          <p:nvPr/>
        </p:nvGraphicFramePr>
        <p:xfrm>
          <a:off x="5715000" y="4267201"/>
          <a:ext cx="3733800" cy="1983105"/>
        </p:xfrm>
        <a:graphic>
          <a:graphicData uri="http://schemas.openxmlformats.org/drawingml/2006/table">
            <a:tbl>
              <a:tblPr/>
              <a:tblGrid>
                <a:gridCol w="1244600"/>
                <a:gridCol w="1244600"/>
                <a:gridCol w="1244600"/>
              </a:tblGrid>
              <a:tr h="396875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p 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 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74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Evaluation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https://uwb.iasystem.org/survey/14944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342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Bell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10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Program 4 Graded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Program 5 Design Graded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Final Exam: 12/15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Program 5 Questions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Example building on </a:t>
            </a:r>
            <a:r>
              <a:rPr lang="en-US" sz="2200" dirty="0" err="1" smtClean="0"/>
              <a:t>linux</a:t>
            </a: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Propositional logic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Course </a:t>
            </a:r>
            <a:r>
              <a:rPr lang="en-US" sz="2400" dirty="0" err="1" smtClean="0"/>
              <a:t>Evals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75141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07787" y="457200"/>
            <a:ext cx="7772400" cy="1143000"/>
          </a:xfrm>
        </p:spPr>
        <p:txBody>
          <a:bodyPr/>
          <a:lstStyle/>
          <a:p>
            <a:r>
              <a:rPr lang="en-US" altLang="ja-JP" dirty="0" smtClean="0"/>
              <a:t>If and only if</a:t>
            </a:r>
            <a:endParaRPr lang="en-US" altLang="ja-JP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376" y="1878105"/>
            <a:ext cx="9144000" cy="5105400"/>
          </a:xfrm>
        </p:spPr>
        <p:txBody>
          <a:bodyPr/>
          <a:lstStyle/>
          <a:p>
            <a:r>
              <a:rPr lang="en-US" altLang="ja-JP" dirty="0"/>
              <a:t>Given two propositions such as p and q,</a:t>
            </a:r>
          </a:p>
          <a:p>
            <a:pPr lvl="1">
              <a:buFontTx/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p if and only if </a:t>
            </a:r>
            <a:r>
              <a:rPr lang="en-US" altLang="ja-JP" dirty="0"/>
              <a:t>q	or 	p </a:t>
            </a:r>
            <a:r>
              <a:rPr lang="en-US" altLang="ja-JP" dirty="0" smtClean="0"/>
              <a:t>&lt;-&gt;</a:t>
            </a:r>
            <a:r>
              <a:rPr lang="en-US" altLang="ja-JP" dirty="0" smtClean="0">
                <a:cs typeface="Times New Roman" panose="02020603050405020304" pitchFamily="18" charset="0"/>
              </a:rPr>
              <a:t> </a:t>
            </a:r>
            <a:r>
              <a:rPr lang="en-US" altLang="ja-JP" dirty="0">
                <a:cs typeface="Times New Roman" panose="02020603050405020304" pitchFamily="18" charset="0"/>
              </a:rPr>
              <a:t>q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cs typeface="Times New Roman" panose="02020603050405020304" pitchFamily="18" charset="0"/>
              </a:rPr>
              <a:t> </a:t>
            </a:r>
            <a:r>
              <a:rPr lang="en-US" altLang="ja-JP" dirty="0" smtClean="0">
                <a:cs typeface="Times New Roman" panose="02020603050405020304" pitchFamily="18" charset="0"/>
              </a:rPr>
              <a:t>Called </a:t>
            </a:r>
            <a:r>
              <a:rPr lang="en-US" altLang="ja-JP" dirty="0">
                <a:cs typeface="Times New Roman" panose="02020603050405020304" pitchFamily="18" charset="0"/>
              </a:rPr>
              <a:t>a </a:t>
            </a:r>
            <a:r>
              <a:rPr lang="en-US" altLang="ja-JP" dirty="0" smtClean="0">
                <a:cs typeface="Times New Roman" panose="02020603050405020304" pitchFamily="18" charset="0"/>
              </a:rPr>
              <a:t>bi-conditional </a:t>
            </a:r>
            <a:r>
              <a:rPr lang="en-US" altLang="ja-JP" dirty="0">
                <a:cs typeface="Times New Roman" panose="02020603050405020304" pitchFamily="18" charset="0"/>
              </a:rPr>
              <a:t>proposition.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cs typeface="Times New Roman" panose="02020603050405020304" pitchFamily="18" charset="0"/>
              </a:rPr>
              <a:t>True when p and q have the same truth value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cs typeface="Times New Roman" panose="02020603050405020304" pitchFamily="18" charset="0"/>
              </a:rPr>
              <a:t>False otherwise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cs typeface="Times New Roman" panose="02020603050405020304" pitchFamily="18" charset="0"/>
              </a:rPr>
              <a:t>p </a:t>
            </a:r>
            <a:r>
              <a:rPr lang="en-US" altLang="ja-JP" dirty="0" err="1" smtClean="0">
                <a:cs typeface="Times New Roman" panose="02020603050405020304" pitchFamily="18" charset="0"/>
              </a:rPr>
              <a:t>iff</a:t>
            </a:r>
            <a:r>
              <a:rPr lang="en-US" altLang="ja-JP" dirty="0" smtClean="0">
                <a:cs typeface="Times New Roman" panose="02020603050405020304" pitchFamily="18" charset="0"/>
              </a:rPr>
              <a:t> q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cs typeface="Times New Roman" panose="02020603050405020304" pitchFamily="18" charset="0"/>
              </a:rPr>
              <a:t> </a:t>
            </a:r>
            <a:r>
              <a:rPr lang="en-US" altLang="ja-JP" dirty="0" smtClean="0">
                <a:cs typeface="Times New Roman" panose="02020603050405020304" pitchFamily="18" charset="0"/>
              </a:rPr>
              <a:t> Show the truth table for: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cs typeface="Times New Roman" panose="02020603050405020304" pitchFamily="18" charset="0"/>
              </a:rPr>
              <a:t>(p &lt;-&gt; q)&lt;-&gt; (q &lt;-&gt; p) </a:t>
            </a:r>
            <a:endParaRPr lang="en-US" altLang="ja-JP" dirty="0">
              <a:cs typeface="Times New Roman" panose="02020603050405020304" pitchFamily="18" charset="0"/>
            </a:endParaRPr>
          </a:p>
          <a:p>
            <a:pPr lvl="1"/>
            <a:endParaRPr lang="en-US" altLang="ja-JP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2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400" dirty="0"/>
              <a:t>Let p, q, and r be the </a:t>
            </a:r>
            <a:r>
              <a:rPr lang="en-US" sz="1400" dirty="0" smtClean="0"/>
              <a:t>propositions.</a:t>
            </a:r>
          </a:p>
          <a:p>
            <a:pPr lvl="1"/>
            <a:r>
              <a:rPr lang="en-US" sz="1200" dirty="0" smtClean="0"/>
              <a:t>p</a:t>
            </a:r>
            <a:r>
              <a:rPr lang="en-US" sz="1200" dirty="0"/>
              <a:t>: Grizzly bears have been seen in the </a:t>
            </a:r>
            <a:r>
              <a:rPr lang="en-US" sz="1200" dirty="0" smtClean="0"/>
              <a:t>area.</a:t>
            </a:r>
          </a:p>
          <a:p>
            <a:pPr lvl="1"/>
            <a:r>
              <a:rPr lang="en-US" sz="1400" dirty="0" smtClean="0"/>
              <a:t>q</a:t>
            </a:r>
            <a:r>
              <a:rPr lang="en-US" sz="1400" dirty="0"/>
              <a:t>: Hiking is safe on the </a:t>
            </a:r>
            <a:r>
              <a:rPr lang="en-US" sz="1400" dirty="0" smtClean="0"/>
              <a:t>trail.</a:t>
            </a:r>
          </a:p>
          <a:p>
            <a:pPr lvl="1"/>
            <a:r>
              <a:rPr lang="en-US" sz="1400" dirty="0" smtClean="0"/>
              <a:t>r</a:t>
            </a:r>
            <a:r>
              <a:rPr lang="en-US" sz="1400" dirty="0"/>
              <a:t>: Berries are ripe along the </a:t>
            </a:r>
            <a:r>
              <a:rPr lang="en-US" sz="1400" dirty="0" smtClean="0"/>
              <a:t>trail.</a:t>
            </a:r>
          </a:p>
          <a:p>
            <a:pPr lvl="1"/>
            <a:endParaRPr lang="en-US" sz="1400" dirty="0" smtClean="0"/>
          </a:p>
          <a:p>
            <a:pPr marL="201168" lvl="1" indent="0">
              <a:buNone/>
            </a:pPr>
            <a:r>
              <a:rPr lang="en-US" sz="1400" dirty="0" smtClean="0"/>
              <a:t>Write </a:t>
            </a:r>
            <a:r>
              <a:rPr lang="en-US" sz="1400" dirty="0"/>
              <a:t>these propositions using p, q, and r and logical </a:t>
            </a:r>
            <a:r>
              <a:rPr lang="en-US" sz="1400" dirty="0" smtClean="0"/>
              <a:t>connectives.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 smtClean="0"/>
              <a:t>Berries </a:t>
            </a:r>
            <a:r>
              <a:rPr lang="en-US" sz="1400" dirty="0"/>
              <a:t>are ripe along the </a:t>
            </a:r>
            <a:r>
              <a:rPr lang="en-US" sz="1400" dirty="0" smtClean="0"/>
              <a:t>trail</a:t>
            </a:r>
            <a:r>
              <a:rPr lang="en-US" sz="1400" dirty="0"/>
              <a:t> </a:t>
            </a:r>
            <a:r>
              <a:rPr lang="en-US" sz="1400" dirty="0" smtClean="0"/>
              <a:t>and </a:t>
            </a:r>
            <a:r>
              <a:rPr lang="en-US" sz="1400" dirty="0"/>
              <a:t>grizzly bears have not been seen in the </a:t>
            </a:r>
            <a:r>
              <a:rPr lang="en-US" sz="1400" dirty="0" smtClean="0"/>
              <a:t>area.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 smtClean="0"/>
              <a:t>Grizzly </a:t>
            </a:r>
            <a:r>
              <a:rPr lang="en-US" sz="1400" dirty="0"/>
              <a:t>bears have not been seen in the area and hiking on the trail is </a:t>
            </a:r>
            <a:r>
              <a:rPr lang="en-US" sz="1400" dirty="0" smtClean="0"/>
              <a:t>safe</a:t>
            </a:r>
            <a:r>
              <a:rPr lang="en-US" sz="1400" dirty="0"/>
              <a:t> </a:t>
            </a:r>
            <a:r>
              <a:rPr lang="en-US" sz="1400" dirty="0" smtClean="0"/>
              <a:t>and </a:t>
            </a:r>
            <a:r>
              <a:rPr lang="en-US" sz="1400" dirty="0"/>
              <a:t>berries </a:t>
            </a:r>
            <a:r>
              <a:rPr lang="en-US" sz="1400" dirty="0" smtClean="0"/>
              <a:t>are ripe along the trail</a:t>
            </a:r>
            <a:endParaRPr lang="en-US" sz="1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 smtClean="0"/>
              <a:t>If </a:t>
            </a:r>
            <a:r>
              <a:rPr lang="en-US" sz="1400" dirty="0"/>
              <a:t>berries are ripe along the trail</a:t>
            </a:r>
            <a:r>
              <a:rPr lang="en-US" sz="1400" dirty="0" smtClean="0"/>
              <a:t>, then </a:t>
            </a:r>
            <a:r>
              <a:rPr lang="en-US" sz="1400" dirty="0"/>
              <a:t>hiking is safe if and only if grizzly bears have not </a:t>
            </a:r>
            <a:r>
              <a:rPr lang="en-US" sz="1400" dirty="0" smtClean="0"/>
              <a:t>been seen </a:t>
            </a:r>
            <a:r>
              <a:rPr lang="en-US" sz="1400" dirty="0"/>
              <a:t>in the area</a:t>
            </a:r>
            <a:r>
              <a:rPr lang="en-US" sz="1400" dirty="0" smtClean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 smtClean="0"/>
              <a:t>It </a:t>
            </a:r>
            <a:r>
              <a:rPr lang="en-US" sz="1400" dirty="0"/>
              <a:t>is not safe to hike on the </a:t>
            </a:r>
            <a:r>
              <a:rPr lang="en-US" sz="1400" dirty="0" smtClean="0"/>
              <a:t>trail; </a:t>
            </a:r>
            <a:r>
              <a:rPr lang="en-US" sz="1400" dirty="0"/>
              <a:t>grizzly bears have not been seen in the area and </a:t>
            </a:r>
            <a:r>
              <a:rPr lang="en-US" sz="1400" dirty="0" smtClean="0"/>
              <a:t>the berries </a:t>
            </a:r>
            <a:r>
              <a:rPr lang="en-US" sz="1400" dirty="0"/>
              <a:t>along the trail are </a:t>
            </a:r>
            <a:r>
              <a:rPr lang="en-US" sz="1400" dirty="0" smtClean="0"/>
              <a:t>ripe.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 smtClean="0"/>
              <a:t>For </a:t>
            </a:r>
            <a:r>
              <a:rPr lang="en-US" sz="1400" dirty="0"/>
              <a:t>hiking on the trail to be safe, it is necessary but not sufficient that berries not be </a:t>
            </a:r>
            <a:r>
              <a:rPr lang="en-US" sz="1400" dirty="0" smtClean="0"/>
              <a:t>ripe along </a:t>
            </a:r>
            <a:r>
              <a:rPr lang="en-US" sz="1400" dirty="0"/>
              <a:t>the trail and for grizzly bears not to have been seen in the </a:t>
            </a:r>
            <a:r>
              <a:rPr lang="en-US" sz="1400" dirty="0" smtClean="0"/>
              <a:t>area.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 smtClean="0"/>
              <a:t>Hiking </a:t>
            </a:r>
            <a:r>
              <a:rPr lang="en-US" sz="1400" dirty="0"/>
              <a:t>is not safe on the trail whenever grizzly bears have been seen in the area </a:t>
            </a:r>
            <a:r>
              <a:rPr lang="en-US" sz="1400" dirty="0" smtClean="0"/>
              <a:t>and berries </a:t>
            </a:r>
            <a:r>
              <a:rPr lang="en-US" sz="1400" dirty="0"/>
              <a:t>are ripe along the trail.</a:t>
            </a:r>
          </a:p>
        </p:txBody>
      </p:sp>
    </p:spTree>
    <p:extLst>
      <p:ext uri="{BB962C8B-B14F-4D97-AF65-F5344CB8AC3E}">
        <p14:creationId xmlns:p14="http://schemas.microsoft.com/office/powerpoint/2010/main" val="305338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Footer Placeholder 5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CSS342: Propositions</a:t>
            </a:r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9923-E658-4DE4-B106-E8A337BAC121}" type="slidenum">
              <a:rPr lang="en-US" altLang="ja-JP"/>
              <a:pPr/>
              <a:t>22</a:t>
            </a:fld>
            <a:endParaRPr lang="en-US" altLang="ja-JP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259" y="497541"/>
            <a:ext cx="7772400" cy="1143000"/>
          </a:xfrm>
        </p:spPr>
        <p:txBody>
          <a:bodyPr/>
          <a:lstStyle/>
          <a:p>
            <a:r>
              <a:rPr lang="en-US" altLang="ja-JP" dirty="0"/>
              <a:t>De Morgan’s Laws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259" y="1869141"/>
            <a:ext cx="7902388" cy="124161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  Show De Morgan’s Law is true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¬(p ^ q) </a:t>
            </a:r>
            <a:r>
              <a:rPr lang="en-US" altLang="ja-JP" dirty="0">
                <a:cs typeface="Times New Roman" panose="02020603050405020304" pitchFamily="18" charset="0"/>
              </a:rPr>
              <a:t>≡ </a:t>
            </a:r>
            <a:r>
              <a:rPr lang="en-US" altLang="ja-JP" dirty="0"/>
              <a:t>¬p </a:t>
            </a:r>
            <a:r>
              <a:rPr lang="en-US" altLang="ja-JP" sz="2200" dirty="0"/>
              <a:t>v</a:t>
            </a:r>
            <a:r>
              <a:rPr lang="en-US" altLang="ja-JP" dirty="0"/>
              <a:t> ¬</a:t>
            </a:r>
            <a:r>
              <a:rPr lang="en-US" altLang="ja-JP" dirty="0" smtClean="0"/>
              <a:t>q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¬(</a:t>
            </a:r>
            <a:r>
              <a:rPr lang="en-US" altLang="ja-JP" dirty="0"/>
              <a:t>p </a:t>
            </a:r>
            <a:r>
              <a:rPr lang="en-US" altLang="ja-JP" dirty="0" smtClean="0"/>
              <a:t>v </a:t>
            </a:r>
            <a:r>
              <a:rPr lang="en-US" altLang="ja-JP" dirty="0"/>
              <a:t>q) </a:t>
            </a:r>
            <a:r>
              <a:rPr lang="en-US" altLang="ja-JP" dirty="0">
                <a:cs typeface="Times New Roman" panose="02020603050405020304" pitchFamily="18" charset="0"/>
              </a:rPr>
              <a:t>≡ </a:t>
            </a:r>
            <a:r>
              <a:rPr lang="en-US" altLang="ja-JP" dirty="0"/>
              <a:t>¬p </a:t>
            </a:r>
            <a:r>
              <a:rPr lang="en-US" altLang="ja-JP" sz="2200" dirty="0"/>
              <a:t>^</a:t>
            </a:r>
            <a:r>
              <a:rPr lang="en-US" altLang="ja-JP" dirty="0"/>
              <a:t> </a:t>
            </a:r>
            <a:r>
              <a:rPr lang="en-US" altLang="ja-JP" dirty="0" smtClean="0"/>
              <a:t>¬q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</p:txBody>
      </p:sp>
      <p:graphicFrame>
        <p:nvGraphicFramePr>
          <p:cNvPr id="100407" name="Group 55"/>
          <p:cNvGraphicFramePr>
            <a:graphicFrameLocks noGrp="1"/>
          </p:cNvGraphicFramePr>
          <p:nvPr>
            <p:extLst/>
          </p:nvPr>
        </p:nvGraphicFramePr>
        <p:xfrm>
          <a:off x="1331259" y="3339352"/>
          <a:ext cx="8153399" cy="2407025"/>
        </p:xfrm>
        <a:graphic>
          <a:graphicData uri="http://schemas.openxmlformats.org/drawingml/2006/table">
            <a:tbl>
              <a:tblPr/>
              <a:tblGrid>
                <a:gridCol w="1165950"/>
                <a:gridCol w="1162650"/>
                <a:gridCol w="1165950"/>
                <a:gridCol w="1164300"/>
                <a:gridCol w="1165949"/>
                <a:gridCol w="1162651"/>
                <a:gridCol w="1165949"/>
              </a:tblGrid>
              <a:tr h="481405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p </a:t>
                      </a:r>
                      <a:r>
                        <a:rPr lang="en-US" altLang="ja-JP" sz="2000" dirty="0" smtClean="0"/>
                        <a:t> </a:t>
                      </a:r>
                      <a:r>
                        <a:rPr lang="en-US" altLang="ja-JP" sz="2200" dirty="0" smtClean="0"/>
                        <a:t>^</a:t>
                      </a:r>
                      <a:r>
                        <a:rPr lang="en-US" altLang="ja-JP" sz="2000" dirty="0" smtClean="0"/>
                        <a:t> 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2000" dirty="0" smtClean="0"/>
                        <a:t>¬(p ^ q)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2000" dirty="0" smtClean="0"/>
                        <a:t>¬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2000" dirty="0" smtClean="0"/>
                        <a:t>¬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2000" dirty="0" smtClean="0"/>
                        <a:t>¬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 v </a:t>
                      </a:r>
                      <a:r>
                        <a:rPr lang="en-US" altLang="ja-JP" sz="2000" dirty="0" smtClean="0"/>
                        <a:t>¬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81405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81405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81405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81405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0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0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0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Footer Placeholder 5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CSS342: Propositions</a:t>
            </a:r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35D85-8DB7-4668-B6F8-4613B811DDE7}" type="slidenum">
              <a:rPr lang="en-US" altLang="ja-JP"/>
              <a:pPr/>
              <a:t>23</a:t>
            </a:fld>
            <a:endParaRPr lang="en-US" altLang="ja-JP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0918" y="295834"/>
            <a:ext cx="8767482" cy="1277471"/>
          </a:xfrm>
        </p:spPr>
        <p:txBody>
          <a:bodyPr/>
          <a:lstStyle/>
          <a:p>
            <a:r>
              <a:rPr lang="en-US" altLang="ja-JP" dirty="0"/>
              <a:t>Logical Equivalence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6447" y="1775012"/>
            <a:ext cx="8458200" cy="2895600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ja-JP" sz="2800" dirty="0" smtClean="0"/>
              <a:t>  If two different compound propositions have the same truth values they are </a:t>
            </a:r>
            <a:r>
              <a:rPr lang="en-US" altLang="ja-JP" sz="2800" dirty="0"/>
              <a:t>called logically equivalent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altLang="ja-JP" dirty="0"/>
              <a:t>  </a:t>
            </a:r>
            <a:r>
              <a:rPr lang="en-US" altLang="ja-JP" sz="2800" dirty="0"/>
              <a:t>Show: ¬(p v q) ≡ ¬p ^ ¬q</a:t>
            </a:r>
          </a:p>
        </p:txBody>
      </p:sp>
      <p:graphicFrame>
        <p:nvGraphicFramePr>
          <p:cNvPr id="99391" name="Group 63"/>
          <p:cNvGraphicFramePr>
            <a:graphicFrameLocks noGrp="1"/>
          </p:cNvGraphicFramePr>
          <p:nvPr>
            <p:extLst/>
          </p:nvPr>
        </p:nvGraphicFramePr>
        <p:xfrm>
          <a:off x="1725706" y="3590365"/>
          <a:ext cx="7848600" cy="2286000"/>
        </p:xfrm>
        <a:graphic>
          <a:graphicData uri="http://schemas.openxmlformats.org/drawingml/2006/table">
            <a:tbl>
              <a:tblPr/>
              <a:tblGrid>
                <a:gridCol w="1122363"/>
                <a:gridCol w="1119187"/>
                <a:gridCol w="1122363"/>
                <a:gridCol w="1120775"/>
                <a:gridCol w="1122362"/>
                <a:gridCol w="1119188"/>
                <a:gridCol w="1122362"/>
              </a:tblGrid>
              <a:tr h="457200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p v 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2000" dirty="0" smtClean="0"/>
                        <a:t>¬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(p v q)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2000" dirty="0" smtClean="0"/>
                        <a:t>¬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2000" dirty="0" smtClean="0"/>
                        <a:t>¬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2000" dirty="0" smtClean="0"/>
                        <a:t>¬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 </a:t>
                      </a:r>
                      <a:r>
                        <a:rPr lang="en-US" altLang="ja-JP" sz="1800" dirty="0" smtClean="0"/>
                        <a:t> </a:t>
                      </a:r>
                      <a:r>
                        <a:rPr lang="en-US" altLang="ja-JP" sz="2000" dirty="0" smtClean="0"/>
                        <a:t>^</a:t>
                      </a:r>
                      <a:r>
                        <a:rPr lang="en-US" altLang="ja-JP" sz="1800" dirty="0" smtClean="0"/>
                        <a:t> 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 </a:t>
                      </a:r>
                      <a:r>
                        <a:rPr lang="en-US" altLang="ja-JP" sz="2000" dirty="0" smtClean="0"/>
                        <a:t>¬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354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9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9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cs typeface="Times New Roman" panose="02020603050405020304" pitchFamily="18" charset="0"/>
              </a:rPr>
              <a:t>Let p and q be propositions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cs typeface="Times New Roman" panose="02020603050405020304" pitchFamily="18" charset="0"/>
              </a:rPr>
              <a:t>Some definitions: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>
                <a:cs typeface="Times New Roman" panose="02020603050405020304" pitchFamily="18" charset="0"/>
              </a:rPr>
              <a:t>P is a tautology if it is always true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>
                <a:cs typeface="Times New Roman" panose="02020603050405020304" pitchFamily="18" charset="0"/>
              </a:rPr>
              <a:t>P is a contradiction if it is always false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>
                <a:cs typeface="Times New Roman" panose="02020603050405020304" pitchFamily="18" charset="0"/>
              </a:rPr>
              <a:t>P is a contingency if it can be either true or false depending on input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cs typeface="Times New Roman" panose="02020603050405020304" pitchFamily="18" charset="0"/>
              </a:rPr>
              <a:t>p and q are logically equivalent </a:t>
            </a:r>
            <a:r>
              <a:rPr lang="en-US" altLang="ja-JP" dirty="0" err="1" smtClean="0">
                <a:cs typeface="Times New Roman" panose="02020603050405020304" pitchFamily="18" charset="0"/>
              </a:rPr>
              <a:t>iff</a:t>
            </a:r>
            <a:endParaRPr lang="en-US" altLang="ja-JP" dirty="0" smtClean="0">
              <a:cs typeface="Times New Roman" panose="02020603050405020304" pitchFamily="18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>
                <a:cs typeface="Times New Roman" panose="02020603050405020304" pitchFamily="18" charset="0"/>
              </a:rPr>
              <a:t>p</a:t>
            </a:r>
            <a:r>
              <a:rPr lang="en-US" altLang="ja-JP" dirty="0" smtClean="0">
                <a:cs typeface="Times New Roman" panose="02020603050405020304" pitchFamily="18" charset="0"/>
              </a:rPr>
              <a:t> = q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>
                <a:cs typeface="Times New Roman" panose="02020603050405020304" pitchFamily="18" charset="0"/>
              </a:rPr>
              <a:t>p</a:t>
            </a:r>
            <a:r>
              <a:rPr lang="en-US" altLang="ja-JP" dirty="0" smtClean="0">
                <a:cs typeface="Times New Roman" panose="02020603050405020304" pitchFamily="18" charset="0"/>
              </a:rPr>
              <a:t> and q have the same truth tables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>
                <a:cs typeface="Times New Roman" panose="02020603050405020304" pitchFamily="18" charset="0"/>
              </a:rPr>
              <a:t>Also written, </a:t>
            </a:r>
            <a:r>
              <a:rPr lang="en-US" altLang="ja-JP" dirty="0">
                <a:cs typeface="Times New Roman" panose="02020603050405020304" pitchFamily="18" charset="0"/>
              </a:rPr>
              <a:t>q ≡ p </a:t>
            </a:r>
            <a:endParaRPr lang="en-US" altLang="ja-JP" dirty="0" smtClean="0">
              <a:cs typeface="Times New Roman" panose="02020603050405020304" pitchFamily="18" charset="0"/>
            </a:endParaRPr>
          </a:p>
          <a:p>
            <a:pPr marL="384048" lvl="2" indent="0">
              <a:buNone/>
            </a:pPr>
            <a:endParaRPr lang="en-US" altLang="ja-JP" dirty="0" smtClean="0"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Show: </a:t>
            </a:r>
            <a:r>
              <a:rPr lang="en-US" altLang="ja-JP" dirty="0" smtClean="0"/>
              <a:t>¬p </a:t>
            </a:r>
            <a:r>
              <a:rPr lang="en-US" altLang="ja-JP" dirty="0"/>
              <a:t>v </a:t>
            </a:r>
            <a:r>
              <a:rPr lang="en-US" altLang="ja-JP" dirty="0" smtClean="0"/>
              <a:t>q </a:t>
            </a:r>
            <a:r>
              <a:rPr lang="en-US" altLang="ja-JP" dirty="0"/>
              <a:t>≡ </a:t>
            </a:r>
            <a:r>
              <a:rPr lang="en-US" altLang="ja-JP" dirty="0" smtClean="0"/>
              <a:t>p -&gt; q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46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lnSpc>
                <a:spcPct val="85000"/>
              </a:lnSpc>
              <a:spcBef>
                <a:spcPct val="0"/>
              </a:spcBef>
            </a:pPr>
            <a:r>
              <a:rPr lang="en-US" altLang="ja-JP" sz="3600" dirty="0" smtClean="0"/>
              <a:t>¬p v q ≡ p -&gt; q</a:t>
            </a:r>
            <a:endParaRPr lang="en-US" sz="3600" dirty="0"/>
          </a:p>
        </p:txBody>
      </p:sp>
      <p:graphicFrame>
        <p:nvGraphicFramePr>
          <p:cNvPr id="4" name="Group 63"/>
          <p:cNvGraphicFramePr>
            <a:graphicFrameLocks noGrp="1"/>
          </p:cNvGraphicFramePr>
          <p:nvPr>
            <p:extLst/>
          </p:nvPr>
        </p:nvGraphicFramePr>
        <p:xfrm>
          <a:off x="1739561" y="2038653"/>
          <a:ext cx="5603876" cy="2286000"/>
        </p:xfrm>
        <a:graphic>
          <a:graphicData uri="http://schemas.openxmlformats.org/drawingml/2006/table">
            <a:tbl>
              <a:tblPr/>
              <a:tblGrid>
                <a:gridCol w="1122363"/>
                <a:gridCol w="1119187"/>
                <a:gridCol w="1122363"/>
                <a:gridCol w="1120775"/>
                <a:gridCol w="1119188"/>
              </a:tblGrid>
              <a:tr h="457200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2000" dirty="0" smtClean="0"/>
                        <a:t>¬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2000" dirty="0" smtClean="0"/>
                        <a:t>¬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p v 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p -&gt; 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01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cs typeface="Times New Roman" panose="02020603050405020304" pitchFamily="18" charset="0"/>
              </a:rPr>
              <a:t>if p then q ≡ p only if </a:t>
            </a:r>
            <a:r>
              <a:rPr lang="en-US" altLang="ja-JP" dirty="0" smtClean="0">
                <a:cs typeface="Times New Roman" panose="02020603050405020304" pitchFamily="18" charset="0"/>
              </a:rPr>
              <a:t>q </a:t>
            </a:r>
            <a:r>
              <a:rPr lang="en-US" altLang="ja-JP" dirty="0">
                <a:cs typeface="Times New Roman" panose="02020603050405020304" pitchFamily="18" charset="0"/>
              </a:rPr>
              <a:t>≡ </a:t>
            </a:r>
            <a:r>
              <a:rPr lang="en-US" altLang="ja-JP" dirty="0" smtClean="0">
                <a:cs typeface="Times New Roman" panose="02020603050405020304" pitchFamily="18" charset="0"/>
              </a:rPr>
              <a:t>not p or q   all called </a:t>
            </a:r>
            <a:r>
              <a:rPr lang="en-US" altLang="ja-JP" dirty="0">
                <a:cs typeface="Times New Roman" panose="02020603050405020304" pitchFamily="18" charset="0"/>
              </a:rPr>
              <a:t>logically equivalent.</a:t>
            </a:r>
          </a:p>
          <a:p>
            <a:pPr lvl="1"/>
            <a:r>
              <a:rPr lang="en-US" altLang="ja-JP" dirty="0">
                <a:cs typeface="Times New Roman" panose="02020603050405020304" pitchFamily="18" charset="0"/>
              </a:rPr>
              <a:t>If John takes CSS342, he advances to CSS343</a:t>
            </a:r>
          </a:p>
          <a:p>
            <a:pPr lvl="1"/>
            <a:r>
              <a:rPr lang="en-US" altLang="ja-JP" dirty="0">
                <a:cs typeface="Times New Roman" panose="02020603050405020304" pitchFamily="18" charset="0"/>
              </a:rPr>
              <a:t>John may take CSS342 only if he advances to CSS343</a:t>
            </a:r>
            <a:r>
              <a:rPr lang="en-US" altLang="ja-JP" dirty="0" smtClean="0"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US" altLang="ja-JP" dirty="0" smtClean="0">
                <a:cs typeface="Times New Roman" panose="02020603050405020304" pitchFamily="18" charset="0"/>
              </a:rPr>
              <a:t>John does not take CSS342 or he advances to CSS343.</a:t>
            </a:r>
          </a:p>
          <a:p>
            <a:pPr lvl="1"/>
            <a:endParaRPr lang="en-US" altLang="ja-JP" dirty="0"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06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For </a:t>
            </a:r>
            <a:r>
              <a:rPr lang="en-US" dirty="0"/>
              <a:t>each pair of propositions P and Q, </a:t>
            </a:r>
            <a:r>
              <a:rPr lang="en-US" dirty="0" smtClean="0"/>
              <a:t>show </a:t>
            </a:r>
            <a:r>
              <a:rPr lang="en-US" dirty="0"/>
              <a:t>whether or not P ≡ Q.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P: </a:t>
            </a:r>
            <a:r>
              <a:rPr lang="pt-BR" dirty="0"/>
              <a:t>p, </a:t>
            </a:r>
            <a:r>
              <a:rPr lang="pt-BR" dirty="0" smtClean="0"/>
              <a:t> Q: </a:t>
            </a:r>
            <a:r>
              <a:rPr lang="pt-BR" dirty="0"/>
              <a:t>p </a:t>
            </a:r>
            <a:r>
              <a:rPr lang="pt-BR" dirty="0" smtClean="0"/>
              <a:t>v q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P: </a:t>
            </a:r>
            <a:r>
              <a:rPr lang="en-US" dirty="0"/>
              <a:t>p → q, </a:t>
            </a:r>
            <a:r>
              <a:rPr lang="en-US" dirty="0" smtClean="0"/>
              <a:t> Q: ¬p </a:t>
            </a:r>
            <a:r>
              <a:rPr lang="en-US" dirty="0"/>
              <a:t>v</a:t>
            </a:r>
            <a:r>
              <a:rPr lang="en-US" dirty="0" smtClean="0"/>
              <a:t> q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P: </a:t>
            </a:r>
            <a:r>
              <a:rPr lang="en-US" dirty="0"/>
              <a:t>p → q, </a:t>
            </a:r>
            <a:r>
              <a:rPr lang="en-US" dirty="0" smtClean="0"/>
              <a:t> Q: </a:t>
            </a:r>
            <a:r>
              <a:rPr lang="en-US" dirty="0"/>
              <a:t>¬ </a:t>
            </a:r>
            <a:r>
              <a:rPr lang="en-US" dirty="0" smtClean="0"/>
              <a:t>q </a:t>
            </a:r>
            <a:r>
              <a:rPr lang="en-US" dirty="0"/>
              <a:t>→ ¬ </a:t>
            </a:r>
            <a:r>
              <a:rPr lang="en-US" dirty="0" smtClean="0"/>
              <a:t>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P: </a:t>
            </a:r>
            <a:r>
              <a:rPr lang="pt-BR" dirty="0"/>
              <a:t>(p → q</a:t>
            </a:r>
            <a:r>
              <a:rPr lang="pt-BR" dirty="0" smtClean="0"/>
              <a:t>) ^ </a:t>
            </a:r>
            <a:r>
              <a:rPr lang="pt-BR" dirty="0"/>
              <a:t>(q → r), </a:t>
            </a:r>
            <a:r>
              <a:rPr lang="pt-BR" dirty="0" smtClean="0"/>
              <a:t> Q: </a:t>
            </a:r>
            <a:r>
              <a:rPr lang="pt-BR" dirty="0"/>
              <a:t>p → </a:t>
            </a:r>
            <a:r>
              <a:rPr lang="pt-BR" dirty="0" smtClean="0"/>
              <a:t>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P: </a:t>
            </a:r>
            <a:r>
              <a:rPr lang="pt-BR" dirty="0"/>
              <a:t>(p → q) → r, </a:t>
            </a:r>
            <a:r>
              <a:rPr lang="pt-BR" dirty="0" smtClean="0"/>
              <a:t>  Q: </a:t>
            </a:r>
            <a:r>
              <a:rPr lang="pt-BR" dirty="0"/>
              <a:t>p → (q → 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64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5:  What to turn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Turn in: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All .</a:t>
            </a:r>
            <a:r>
              <a:rPr lang="en-US" dirty="0" err="1" smtClean="0"/>
              <a:t>cpp</a:t>
            </a:r>
            <a:r>
              <a:rPr lang="en-US" dirty="0" smtClean="0"/>
              <a:t> and .h files for your project (incl. stdafx.cpp, </a:t>
            </a:r>
            <a:r>
              <a:rPr lang="en-US" dirty="0" err="1" smtClean="0"/>
              <a:t>stdafx</a:t>
            </a:r>
            <a:r>
              <a:rPr lang="en-US" dirty="0" smtClean="0"/>
              <a:t>, …)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Output file called BankTransOut.txt which is your program run against sample input on site</a:t>
            </a:r>
          </a:p>
          <a:p>
            <a:pPr marL="384048" lvl="2" indent="0">
              <a:buNone/>
            </a:pPr>
            <a:r>
              <a:rPr lang="en-US" dirty="0" smtClean="0"/>
              <a:t>Account.exe &gt; BankTransOut.txt 2&gt;&amp;1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Your .exe or </a:t>
            </a:r>
            <a:r>
              <a:rPr lang="en-US" dirty="0" err="1" smtClean="0"/>
              <a:t>a.out</a:t>
            </a:r>
            <a:r>
              <a:rPr lang="en-US" dirty="0" smtClean="0"/>
              <a:t> file</a:t>
            </a:r>
          </a:p>
          <a:p>
            <a:pPr marL="201168" lvl="1" indent="0">
              <a:buNone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How will we grade this?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Place all of your .</a:t>
            </a:r>
            <a:r>
              <a:rPr lang="en-US" dirty="0" err="1" smtClean="0"/>
              <a:t>cpp</a:t>
            </a:r>
            <a:r>
              <a:rPr lang="en-US" dirty="0" smtClean="0"/>
              <a:t>/.h in a directory and build using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Cl *</a:t>
            </a:r>
            <a:r>
              <a:rPr lang="en-US" dirty="0" err="1" smtClean="0"/>
              <a:t>cpp</a:t>
            </a: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g++ *</a:t>
            </a:r>
            <a:r>
              <a:rPr lang="en-US" dirty="0" err="1"/>
              <a:t>cpp</a:t>
            </a:r>
            <a:r>
              <a:rPr lang="en-US" dirty="0"/>
              <a:t> or g++ -</a:t>
            </a:r>
            <a:r>
              <a:rPr lang="en-US" dirty="0" err="1"/>
              <a:t>std</a:t>
            </a:r>
            <a:r>
              <a:rPr lang="en-US" dirty="0"/>
              <a:t>=</a:t>
            </a:r>
            <a:r>
              <a:rPr lang="en-US" dirty="0" err="1"/>
              <a:t>c++</a:t>
            </a:r>
            <a:r>
              <a:rPr lang="en-US" dirty="0"/>
              <a:t>11 *</a:t>
            </a:r>
            <a:r>
              <a:rPr lang="en-US" dirty="0" err="1"/>
              <a:t>cpp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Run the created .exe/</a:t>
            </a:r>
            <a:r>
              <a:rPr lang="en-US" dirty="0" err="1" smtClean="0"/>
              <a:t>a.out</a:t>
            </a:r>
            <a:r>
              <a:rPr lang="en-US" dirty="0" smtClean="0"/>
              <a:t> against a number of test BankTrans.txt files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B050"/>
                </a:solidFill>
              </a:rPr>
              <a:t>PLEASE PRACTICE THIS YOURSELF BEFORE TURNING IN</a:t>
            </a:r>
          </a:p>
        </p:txBody>
      </p:sp>
    </p:spTree>
    <p:extLst>
      <p:ext uri="{BB962C8B-B14F-4D97-AF65-F5344CB8AC3E}">
        <p14:creationId xmlns:p14="http://schemas.microsoft.com/office/powerpoint/2010/main" val="31946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345092" cy="4935071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Propositional Logic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378" y="830075"/>
            <a:ext cx="4893609" cy="282198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9737" y="-1"/>
            <a:ext cx="3422263" cy="493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07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Book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097280" y="1842247"/>
            <a:ext cx="10840720" cy="3415554"/>
          </a:xfrm>
        </p:spPr>
        <p:txBody>
          <a:bodyPr/>
          <a:lstStyle/>
          <a:p>
            <a:r>
              <a:rPr lang="en-US" dirty="0"/>
              <a:t>An Active Introduction to Discrete Mathematics and Algorithms (version 2.6), Charles Cusack, David Santos, GNU Free Software, 2016: </a:t>
            </a:r>
            <a:endParaRPr lang="en-US" dirty="0" smtClean="0"/>
          </a:p>
          <a:p>
            <a:r>
              <a:rPr lang="en-US" dirty="0">
                <a:hlinkClick r:id="rId2"/>
              </a:rPr>
              <a:t>http://www.cs.hope.edu/~</a:t>
            </a:r>
            <a:r>
              <a:rPr lang="en-US" dirty="0" smtClean="0">
                <a:hlinkClick r:id="rId2"/>
              </a:rPr>
              <a:t>cusack/Notes/Notes/Books/Active%20Introduction%20to%20Discrete%20Mathematics%20and%20Algorithms/ActiveIntroToDiscreteMathAndAlgorithms.2.6.pdf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Chapter 4: Logic.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13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0918" y="484094"/>
            <a:ext cx="9144000" cy="1143000"/>
          </a:xfrm>
        </p:spPr>
        <p:txBody>
          <a:bodyPr/>
          <a:lstStyle/>
          <a:p>
            <a:r>
              <a:rPr lang="en-US" altLang="ja-JP" dirty="0" smtClean="0"/>
              <a:t>Propositions</a:t>
            </a:r>
            <a:endParaRPr lang="en-US" altLang="ja-JP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0918" y="1775012"/>
            <a:ext cx="9377082" cy="4397188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800" b="1" dirty="0" smtClean="0"/>
              <a:t>  Proposition</a:t>
            </a:r>
            <a:r>
              <a:rPr lang="en-US" altLang="ja-JP" sz="2800" b="1" dirty="0"/>
              <a:t>:</a:t>
            </a:r>
            <a:r>
              <a:rPr lang="en-US" altLang="ja-JP" sz="2800" dirty="0"/>
              <a:t> a statement that is either true or false, but not both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800" b="1" dirty="0" smtClean="0"/>
              <a:t> </a:t>
            </a:r>
            <a:r>
              <a:rPr lang="en-US" altLang="ja-JP" sz="2800" dirty="0" smtClean="0"/>
              <a:t>Examples of propositions</a:t>
            </a:r>
            <a:endParaRPr lang="en-US" altLang="ja-JP" sz="28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2400" b="1" dirty="0"/>
              <a:t>Proposition p</a:t>
            </a:r>
            <a:r>
              <a:rPr lang="en-US" altLang="ja-JP" sz="2400" b="1" dirty="0" smtClean="0"/>
              <a:t>: </a:t>
            </a:r>
            <a:r>
              <a:rPr lang="en-US" altLang="ja-JP" sz="2400" dirty="0" smtClean="0"/>
              <a:t>All </a:t>
            </a:r>
            <a:r>
              <a:rPr lang="en-US" altLang="ja-JP" sz="2400" dirty="0"/>
              <a:t>mathematicians wear sandals</a:t>
            </a:r>
            <a:r>
              <a:rPr lang="en-US" altLang="ja-JP" sz="2400" dirty="0" smtClean="0"/>
              <a:t>.</a:t>
            </a:r>
            <a:endParaRPr lang="en-US" altLang="ja-JP" sz="24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2400" b="1" dirty="0" smtClean="0"/>
              <a:t>Proposition r:  </a:t>
            </a:r>
            <a:r>
              <a:rPr lang="en-US" altLang="ja-JP" sz="2400" dirty="0"/>
              <a:t>Discrete Math is fun</a:t>
            </a:r>
            <a:r>
              <a:rPr lang="en-US" altLang="ja-JP" sz="240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2400" b="1" dirty="0" smtClean="0"/>
              <a:t>Proposition v:</a:t>
            </a:r>
            <a:r>
              <a:rPr lang="en-US" altLang="ja-JP" sz="2400" dirty="0" smtClean="0"/>
              <a:t> This is not a proposition.</a:t>
            </a:r>
            <a:endParaRPr lang="en-US" altLang="ja-JP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2400" b="1" dirty="0" smtClean="0"/>
              <a:t>Proposition s:  </a:t>
            </a:r>
            <a:r>
              <a:rPr lang="en-US" altLang="ja-JP" sz="2400" dirty="0" smtClean="0"/>
              <a:t>The sum of the first n odd integer is equal to n</a:t>
            </a:r>
            <a:r>
              <a:rPr lang="en-US" altLang="ja-JP" sz="2400" baseline="30000" dirty="0" smtClean="0"/>
              <a:t>2</a:t>
            </a:r>
            <a:r>
              <a:rPr lang="en-US" altLang="ja-JP" sz="2400" dirty="0" smtClean="0"/>
              <a:t> for n &gt;1.</a:t>
            </a:r>
            <a:endParaRPr lang="en-US" altLang="ja-JP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600" dirty="0"/>
              <a:t> </a:t>
            </a:r>
            <a:r>
              <a:rPr lang="en-US" altLang="ja-JP" sz="2600" dirty="0" smtClean="0"/>
              <a:t>These are not propositions: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What is your name?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Go to the store and get me a steak?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600" dirty="0" smtClean="0"/>
              <a:t>Propositions have a truth value:  True or False.</a:t>
            </a:r>
          </a:p>
        </p:txBody>
      </p:sp>
    </p:spTree>
    <p:extLst>
      <p:ext uri="{BB962C8B-B14F-4D97-AF65-F5344CB8AC3E}">
        <p14:creationId xmlns:p14="http://schemas.microsoft.com/office/powerpoint/2010/main" val="150999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01275" y="497539"/>
            <a:ext cx="7772400" cy="1143000"/>
          </a:xfrm>
        </p:spPr>
        <p:txBody>
          <a:bodyPr/>
          <a:lstStyle/>
          <a:p>
            <a:r>
              <a:rPr lang="en-US" altLang="ja-JP" dirty="0"/>
              <a:t>Propositions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4227" y="1748118"/>
            <a:ext cx="8594166" cy="5109882"/>
          </a:xfrm>
        </p:spPr>
        <p:txBody>
          <a:bodyPr/>
          <a:lstStyle/>
          <a:p>
            <a:pPr marL="990600" lvl="1" indent="-533400">
              <a:buFont typeface="Arial" panose="020B0604020202020204" pitchFamily="34" charset="0"/>
              <a:buChar char="•"/>
            </a:pPr>
            <a:r>
              <a:rPr lang="en-US" altLang="ja-JP" sz="2400" dirty="0"/>
              <a:t>M</a:t>
            </a:r>
            <a:r>
              <a:rPr lang="en-US" altLang="ja-JP" sz="2400" dirty="0" smtClean="0"/>
              <a:t>ath</a:t>
            </a:r>
            <a:endParaRPr lang="en-US" altLang="ja-JP" sz="2400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altLang="ja-JP" sz="2000" dirty="0"/>
              <a:t>The only positive integers that divide 7 are 1 and 7 itself: (true)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altLang="ja-JP" sz="2000" dirty="0"/>
              <a:t>For every positive integer n, there is a prime number larger than n: (true)</a:t>
            </a:r>
          </a:p>
          <a:p>
            <a:pPr marL="990600" lvl="1" indent="-533400">
              <a:buFont typeface="Arial" panose="020B0604020202020204" pitchFamily="34" charset="0"/>
              <a:buChar char="•"/>
            </a:pPr>
            <a:r>
              <a:rPr lang="en-US" altLang="ja-JP" sz="2400" dirty="0"/>
              <a:t>H</a:t>
            </a:r>
            <a:r>
              <a:rPr lang="en-US" altLang="ja-JP" sz="2400" dirty="0" smtClean="0"/>
              <a:t>istory</a:t>
            </a:r>
            <a:endParaRPr lang="en-US" altLang="ja-JP" sz="2400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Alejandro </a:t>
            </a:r>
            <a:r>
              <a:rPr lang="en-US" altLang="ja-JP" sz="2000" dirty="0" err="1" smtClean="0"/>
              <a:t>Inarritu</a:t>
            </a:r>
            <a:r>
              <a:rPr lang="en-US" altLang="ja-JP" sz="2000" dirty="0" smtClean="0"/>
              <a:t> won </a:t>
            </a:r>
            <a:r>
              <a:rPr lang="en-US" altLang="ja-JP" sz="2000" dirty="0"/>
              <a:t>an Academy Award in </a:t>
            </a:r>
            <a:r>
              <a:rPr lang="en-US" altLang="ja-JP" sz="2000" dirty="0" smtClean="0"/>
              <a:t>1999 </a:t>
            </a:r>
            <a:r>
              <a:rPr lang="en-US" altLang="ja-JP" sz="2000" dirty="0"/>
              <a:t>for directing </a:t>
            </a:r>
            <a:r>
              <a:rPr lang="en-US" altLang="ja-JP" sz="2000" dirty="0" smtClean="0"/>
              <a:t>“</a:t>
            </a:r>
            <a:r>
              <a:rPr lang="en-US" altLang="ja-JP" sz="2000" dirty="0" err="1" smtClean="0"/>
              <a:t>Amores</a:t>
            </a:r>
            <a:r>
              <a:rPr lang="en-US" altLang="ja-JP" sz="2000" dirty="0" smtClean="0"/>
              <a:t> </a:t>
            </a:r>
            <a:r>
              <a:rPr lang="en-US" altLang="ja-JP" sz="2000" dirty="0" err="1"/>
              <a:t>p</a:t>
            </a:r>
            <a:r>
              <a:rPr lang="en-US" altLang="ja-JP" sz="2000" dirty="0" err="1" smtClean="0"/>
              <a:t>erros</a:t>
            </a:r>
            <a:r>
              <a:rPr lang="en-US" altLang="ja-JP" sz="2000" dirty="0" smtClean="0"/>
              <a:t>”:  (</a:t>
            </a:r>
            <a:r>
              <a:rPr lang="en-US" altLang="ja-JP" sz="2000" dirty="0"/>
              <a:t>false, </a:t>
            </a:r>
            <a:r>
              <a:rPr lang="en-US" altLang="ja-JP" sz="2000" dirty="0" smtClean="0"/>
              <a:t>he won in 2015 for Birdman)</a:t>
            </a:r>
            <a:endParaRPr lang="en-US" altLang="ja-JP" sz="2000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altLang="ja-JP" sz="2000" dirty="0"/>
              <a:t>Seattle held the World’s Fair, Expo 62: (true )</a:t>
            </a:r>
          </a:p>
          <a:p>
            <a:pPr marL="990600" lvl="1" indent="-533400">
              <a:buFont typeface="Arial" panose="020B0604020202020204" pitchFamily="34" charset="0"/>
              <a:buChar char="•"/>
            </a:pPr>
            <a:r>
              <a:rPr lang="en-US" altLang="ja-JP" sz="2400" dirty="0"/>
              <a:t>P</a:t>
            </a:r>
            <a:r>
              <a:rPr lang="en-US" altLang="ja-JP" sz="2400" dirty="0" smtClean="0"/>
              <a:t>rogramming </a:t>
            </a:r>
            <a:r>
              <a:rPr lang="en-US" altLang="ja-JP" sz="2400" dirty="0"/>
              <a:t>languages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ja-JP" sz="2000" dirty="0"/>
              <a:t>Boolean expressions in if-else, while, and for statements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altLang="ja-JP" sz="2000" dirty="0"/>
              <a:t>for ( index = 0; index &lt; 100; index++ ) {</a:t>
            </a:r>
          </a:p>
          <a:p>
            <a:pPr marL="1371600" lvl="2" indent="-457200">
              <a:buNone/>
            </a:pPr>
            <a:r>
              <a:rPr lang="en-US" altLang="ja-JP" sz="2000" dirty="0"/>
              <a:t>	…….;</a:t>
            </a:r>
          </a:p>
          <a:p>
            <a:pPr marL="1371600" lvl="2" indent="-457200">
              <a:buNone/>
            </a:pPr>
            <a:r>
              <a:rPr lang="en-US" altLang="ja-JP" sz="2000" dirty="0"/>
              <a:t>}</a:t>
            </a:r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>
            <a:off x="3686185" y="5539732"/>
            <a:ext cx="1219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1" name="Line 5"/>
          <p:cNvSpPr>
            <a:spLocks noChangeShapeType="1"/>
          </p:cNvSpPr>
          <p:nvPr/>
        </p:nvSpPr>
        <p:spPr bwMode="auto">
          <a:xfrm>
            <a:off x="2771785" y="5547641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2" name="Line 6"/>
          <p:cNvSpPr>
            <a:spLocks noChangeShapeType="1"/>
          </p:cNvSpPr>
          <p:nvPr/>
        </p:nvSpPr>
        <p:spPr bwMode="auto">
          <a:xfrm>
            <a:off x="5013508" y="5547641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3" name="Freeform 7"/>
          <p:cNvSpPr>
            <a:spLocks/>
          </p:cNvSpPr>
          <p:nvPr/>
        </p:nvSpPr>
        <p:spPr bwMode="auto">
          <a:xfrm>
            <a:off x="4057650" y="5556475"/>
            <a:ext cx="2349500" cy="266700"/>
          </a:xfrm>
          <a:custGeom>
            <a:avLst/>
            <a:gdLst>
              <a:gd name="T0" fmla="*/ 88 w 1480"/>
              <a:gd name="T1" fmla="*/ 0 h 168"/>
              <a:gd name="T2" fmla="*/ 232 w 1480"/>
              <a:gd name="T3" fmla="*/ 144 h 168"/>
              <a:gd name="T4" fmla="*/ 1480 w 1480"/>
              <a:gd name="T5" fmla="*/ 144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0" h="168">
                <a:moveTo>
                  <a:pt x="88" y="0"/>
                </a:moveTo>
                <a:cubicBezTo>
                  <a:pt x="44" y="60"/>
                  <a:pt x="0" y="120"/>
                  <a:pt x="232" y="144"/>
                </a:cubicBezTo>
                <a:cubicBezTo>
                  <a:pt x="464" y="168"/>
                  <a:pt x="972" y="156"/>
                  <a:pt x="1480" y="144"/>
                </a:cubicBezTo>
              </a:path>
            </a:pathLst>
          </a:custGeom>
          <a:noFill/>
          <a:ln w="9525" cmpd="sng">
            <a:solidFill>
              <a:schemeClr val="accent2"/>
            </a:solidFill>
            <a:prstDash val="solid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4" name="Freeform 8"/>
          <p:cNvSpPr>
            <a:spLocks/>
          </p:cNvSpPr>
          <p:nvPr/>
        </p:nvSpPr>
        <p:spPr bwMode="auto">
          <a:xfrm>
            <a:off x="3054350" y="5573727"/>
            <a:ext cx="3352800" cy="901700"/>
          </a:xfrm>
          <a:custGeom>
            <a:avLst/>
            <a:gdLst>
              <a:gd name="T0" fmla="*/ 0 w 2112"/>
              <a:gd name="T1" fmla="*/ 0 h 568"/>
              <a:gd name="T2" fmla="*/ 1296 w 2112"/>
              <a:gd name="T3" fmla="*/ 480 h 568"/>
              <a:gd name="T4" fmla="*/ 2112 w 2112"/>
              <a:gd name="T5" fmla="*/ 528 h 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2" h="568">
                <a:moveTo>
                  <a:pt x="0" y="0"/>
                </a:moveTo>
                <a:cubicBezTo>
                  <a:pt x="472" y="196"/>
                  <a:pt x="944" y="392"/>
                  <a:pt x="1296" y="480"/>
                </a:cubicBezTo>
                <a:cubicBezTo>
                  <a:pt x="1648" y="568"/>
                  <a:pt x="1880" y="548"/>
                  <a:pt x="2112" y="528"/>
                </a:cubicBezTo>
              </a:path>
            </a:pathLst>
          </a:custGeom>
          <a:noFill/>
          <a:ln w="9525" cmpd="sng">
            <a:solidFill>
              <a:schemeClr val="tx1"/>
            </a:solidFill>
            <a:prstDash val="solid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5" name="Freeform 9"/>
          <p:cNvSpPr>
            <a:spLocks/>
          </p:cNvSpPr>
          <p:nvPr/>
        </p:nvSpPr>
        <p:spPr bwMode="auto">
          <a:xfrm>
            <a:off x="5191310" y="5533132"/>
            <a:ext cx="1143000" cy="812800"/>
          </a:xfrm>
          <a:custGeom>
            <a:avLst/>
            <a:gdLst>
              <a:gd name="T0" fmla="*/ 0 w 720"/>
              <a:gd name="T1" fmla="*/ 0 h 512"/>
              <a:gd name="T2" fmla="*/ 288 w 720"/>
              <a:gd name="T3" fmla="*/ 432 h 512"/>
              <a:gd name="T4" fmla="*/ 720 w 720"/>
              <a:gd name="T5" fmla="*/ 48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0" h="512">
                <a:moveTo>
                  <a:pt x="0" y="0"/>
                </a:moveTo>
                <a:cubicBezTo>
                  <a:pt x="84" y="176"/>
                  <a:pt x="168" y="352"/>
                  <a:pt x="288" y="432"/>
                </a:cubicBezTo>
                <a:cubicBezTo>
                  <a:pt x="408" y="512"/>
                  <a:pt x="564" y="496"/>
                  <a:pt x="720" y="480"/>
                </a:cubicBezTo>
              </a:path>
            </a:pathLst>
          </a:custGeom>
          <a:noFill/>
          <a:ln w="9525" cmpd="sng">
            <a:solidFill>
              <a:schemeClr val="tx1"/>
            </a:solidFill>
            <a:prstDash val="solid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6" name="Text Box 10"/>
          <p:cNvSpPr txBox="1">
            <a:spLocks noChangeArrowheads="1"/>
          </p:cNvSpPr>
          <p:nvPr/>
        </p:nvSpPr>
        <p:spPr bwMode="auto">
          <a:xfrm>
            <a:off x="6364282" y="5598766"/>
            <a:ext cx="1585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chemeClr val="accent2"/>
                </a:solidFill>
              </a:rPr>
              <a:t>A proposition</a:t>
            </a:r>
          </a:p>
        </p:txBody>
      </p:sp>
      <p:sp>
        <p:nvSpPr>
          <p:cNvPr id="86027" name="Text Box 11"/>
          <p:cNvSpPr txBox="1">
            <a:spLocks noChangeArrowheads="1"/>
          </p:cNvSpPr>
          <p:nvPr/>
        </p:nvSpPr>
        <p:spPr bwMode="auto">
          <a:xfrm>
            <a:off x="6097587" y="6024577"/>
            <a:ext cx="200958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000" dirty="0"/>
              <a:t>Not a proposition</a:t>
            </a:r>
          </a:p>
        </p:txBody>
      </p:sp>
    </p:spTree>
    <p:extLst>
      <p:ext uri="{BB962C8B-B14F-4D97-AF65-F5344CB8AC3E}">
        <p14:creationId xmlns:p14="http://schemas.microsoft.com/office/powerpoint/2010/main" val="173285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11945" y="564774"/>
            <a:ext cx="7772400" cy="1143000"/>
          </a:xfrm>
        </p:spPr>
        <p:txBody>
          <a:bodyPr/>
          <a:lstStyle/>
          <a:p>
            <a:r>
              <a:rPr lang="en-US" altLang="ja-JP"/>
              <a:t>Compound propositions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812" y="1828800"/>
            <a:ext cx="8892988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800" dirty="0" smtClean="0"/>
              <a:t>Conjunction (AND) </a:t>
            </a:r>
            <a:r>
              <a:rPr lang="en-US" altLang="ja-JP" sz="2800" dirty="0"/>
              <a:t>of p and q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2000" dirty="0"/>
              <a:t>notations: p </a:t>
            </a:r>
            <a:r>
              <a:rPr lang="en-US" altLang="ja-JP" sz="2000" dirty="0">
                <a:cs typeface="Times New Roman" panose="02020603050405020304" pitchFamily="18" charset="0"/>
              </a:rPr>
              <a:t>^</a:t>
            </a:r>
            <a:r>
              <a:rPr lang="en-US" altLang="ja-JP" sz="2000" dirty="0"/>
              <a:t> q, p &amp;&amp; q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2000" dirty="0"/>
              <a:t>True only if both p and q are true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2000" dirty="0"/>
              <a:t>T</a:t>
            </a:r>
            <a:r>
              <a:rPr lang="en-US" altLang="ja-JP" sz="2000" dirty="0" smtClean="0"/>
              <a:t>ruth </a:t>
            </a:r>
            <a:r>
              <a:rPr lang="en-US" altLang="ja-JP" sz="2000" dirty="0"/>
              <a:t>table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800" dirty="0" smtClean="0"/>
              <a:t>Disjunction (OR) </a:t>
            </a:r>
            <a:r>
              <a:rPr lang="en-US" altLang="ja-JP" sz="2800" dirty="0"/>
              <a:t>of p or q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2000" dirty="0"/>
              <a:t>Notations: p v q, p || q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2000" dirty="0"/>
              <a:t>True if either p or q or both are true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2000" dirty="0"/>
              <a:t>truth table</a:t>
            </a:r>
          </a:p>
          <a:p>
            <a:pPr lvl="1"/>
            <a:endParaRPr lang="en-US" altLang="ja-JP" sz="2000" dirty="0"/>
          </a:p>
        </p:txBody>
      </p:sp>
      <p:graphicFrame>
        <p:nvGraphicFramePr>
          <p:cNvPr id="88098" name="Group 34"/>
          <p:cNvGraphicFramePr>
            <a:graphicFrameLocks noGrp="1"/>
          </p:cNvGraphicFramePr>
          <p:nvPr/>
        </p:nvGraphicFramePr>
        <p:xfrm>
          <a:off x="6553200" y="1981200"/>
          <a:ext cx="2362200" cy="1676400"/>
        </p:xfrm>
        <a:graphic>
          <a:graphicData uri="http://schemas.openxmlformats.org/drawingml/2006/table">
            <a:tbl>
              <a:tblPr/>
              <a:tblGrid>
                <a:gridCol w="787400"/>
                <a:gridCol w="787400"/>
                <a:gridCol w="787400"/>
              </a:tblGrid>
              <a:tr h="304800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p ^ 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8099" name="Group 35"/>
          <p:cNvGraphicFramePr>
            <a:graphicFrameLocks noGrp="1"/>
          </p:cNvGraphicFramePr>
          <p:nvPr/>
        </p:nvGraphicFramePr>
        <p:xfrm>
          <a:off x="6553200" y="4495800"/>
          <a:ext cx="2362200" cy="1676400"/>
        </p:xfrm>
        <a:graphic>
          <a:graphicData uri="http://schemas.openxmlformats.org/drawingml/2006/table">
            <a:tbl>
              <a:tblPr/>
              <a:tblGrid>
                <a:gridCol w="787400"/>
                <a:gridCol w="787400"/>
                <a:gridCol w="787400"/>
              </a:tblGrid>
              <a:tr h="304800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p v 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10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0576" y="407389"/>
            <a:ext cx="7772400" cy="1143000"/>
          </a:xfrm>
        </p:spPr>
        <p:txBody>
          <a:bodyPr/>
          <a:lstStyle/>
          <a:p>
            <a:r>
              <a:rPr lang="en-US" altLang="ja-JP" dirty="0" smtClean="0"/>
              <a:t>Compound Propositions</a:t>
            </a:r>
            <a:endParaRPr lang="en-US" altLang="ja-JP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 The negation (NOT) </a:t>
            </a:r>
            <a:r>
              <a:rPr lang="en-US" altLang="ja-JP" dirty="0"/>
              <a:t>of 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Notations: </a:t>
            </a:r>
            <a:r>
              <a:rPr lang="en-US" altLang="ja-JP" dirty="0" smtClean="0"/>
              <a:t>not </a:t>
            </a:r>
            <a:r>
              <a:rPr lang="en-US" altLang="ja-JP" dirty="0"/>
              <a:t>p, </a:t>
            </a:r>
            <a:r>
              <a:rPr lang="en-US" altLang="ja-JP" dirty="0">
                <a:cs typeface="Times New Roman" panose="02020603050405020304" pitchFamily="18" charset="0"/>
              </a:rPr>
              <a:t>¬</a:t>
            </a:r>
            <a:r>
              <a:rPr lang="en-US" altLang="ja-JP" dirty="0"/>
              <a:t>p !</a:t>
            </a:r>
            <a:r>
              <a:rPr lang="en-US" altLang="ja-JP" dirty="0" smtClean="0"/>
              <a:t>p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Examples</a:t>
            </a:r>
            <a:endParaRPr lang="en-US" altLang="ja-JP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P: 1 + 1 = 3 (false)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!p: !(1 + 1 = 3)  </a:t>
            </a:r>
            <a:r>
              <a:rPr lang="en-US" altLang="ja-JP" dirty="0">
                <a:cs typeface="Times New Roman" panose="02020603050405020304" pitchFamily="18" charset="0"/>
              </a:rPr>
              <a:t>≡  1 + 1 ≠ 3 (true</a:t>
            </a:r>
            <a:r>
              <a:rPr lang="en-US" altLang="ja-JP" dirty="0" smtClean="0"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US" altLang="ja-JP" dirty="0" smtClean="0"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cs typeface="Times New Roman" panose="02020603050405020304" pitchFamily="18" charset="0"/>
              </a:rPr>
              <a:t>Exclusive OR (XOR)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cs typeface="Times New Roman" panose="02020603050405020304" pitchFamily="18" charset="0"/>
              </a:rPr>
              <a:t>Notations:  p </a:t>
            </a:r>
            <a:r>
              <a:rPr lang="en-US" altLang="ja-JP" dirty="0" err="1" smtClean="0">
                <a:cs typeface="Times New Roman" panose="02020603050405020304" pitchFamily="18" charset="0"/>
              </a:rPr>
              <a:t>xor</a:t>
            </a:r>
            <a:r>
              <a:rPr lang="en-US" altLang="ja-JP" dirty="0" smtClean="0">
                <a:cs typeface="Times New Roman" panose="02020603050405020304" pitchFamily="18" charset="0"/>
              </a:rPr>
              <a:t> q, </a:t>
            </a:r>
            <a:endParaRPr lang="en-US" altLang="ja-JP" dirty="0"/>
          </a:p>
        </p:txBody>
      </p:sp>
      <p:graphicFrame>
        <p:nvGraphicFramePr>
          <p:cNvPr id="8" name="Group 35"/>
          <p:cNvGraphicFramePr>
            <a:graphicFrameLocks noGrp="1"/>
          </p:cNvGraphicFramePr>
          <p:nvPr>
            <p:extLst/>
          </p:nvPr>
        </p:nvGraphicFramePr>
        <p:xfrm>
          <a:off x="4921626" y="4168582"/>
          <a:ext cx="2111190" cy="1676400"/>
        </p:xfrm>
        <a:graphic>
          <a:graphicData uri="http://schemas.openxmlformats.org/drawingml/2006/table">
            <a:tbl>
              <a:tblPr/>
              <a:tblGrid>
                <a:gridCol w="703730"/>
                <a:gridCol w="703730"/>
                <a:gridCol w="703730"/>
              </a:tblGrid>
              <a:tr h="196327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p  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327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327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327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327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35"/>
          <p:cNvGraphicFramePr>
            <a:graphicFrameLocks noGrp="1"/>
          </p:cNvGraphicFramePr>
          <p:nvPr>
            <p:extLst/>
          </p:nvPr>
        </p:nvGraphicFramePr>
        <p:xfrm>
          <a:off x="5170395" y="2250135"/>
          <a:ext cx="1407460" cy="1005840"/>
        </p:xfrm>
        <a:graphic>
          <a:graphicData uri="http://schemas.openxmlformats.org/drawingml/2006/table">
            <a:tbl>
              <a:tblPr/>
              <a:tblGrid>
                <a:gridCol w="703730"/>
                <a:gridCol w="703730"/>
              </a:tblGrid>
              <a:tr h="196327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!p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327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327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238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15519</TotalTime>
  <Words>1881</Words>
  <Application>Microsoft Office PowerPoint</Application>
  <PresentationFormat>Widescreen</PresentationFormat>
  <Paragraphs>449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ＭＳ Ｐゴシック</vt:lpstr>
      <vt:lpstr>Arial</vt:lpstr>
      <vt:lpstr>Calibri</vt:lpstr>
      <vt:lpstr>Calibri Light</vt:lpstr>
      <vt:lpstr>Times New Roman</vt:lpstr>
      <vt:lpstr>Wingdings</vt:lpstr>
      <vt:lpstr>Retrospect</vt:lpstr>
      <vt:lpstr>CSS 342</vt:lpstr>
      <vt:lpstr>Agenda</vt:lpstr>
      <vt:lpstr>Lab 5:  What to turn in</vt:lpstr>
      <vt:lpstr>Propositional Logic</vt:lpstr>
      <vt:lpstr>Text Book</vt:lpstr>
      <vt:lpstr>Propositions</vt:lpstr>
      <vt:lpstr>Propositions</vt:lpstr>
      <vt:lpstr>Compound propositions</vt:lpstr>
      <vt:lpstr>Compound Propositions</vt:lpstr>
      <vt:lpstr>Binary Expressions in C++</vt:lpstr>
      <vt:lpstr>PowerPoint Presentation</vt:lpstr>
      <vt:lpstr>Precedence of Operators</vt:lpstr>
      <vt:lpstr>Prove the following Boolean equations</vt:lpstr>
      <vt:lpstr>Truth Tables</vt:lpstr>
      <vt:lpstr>Conditional Propositions</vt:lpstr>
      <vt:lpstr>Computer Scientist of the week</vt:lpstr>
      <vt:lpstr>Truth Table of Conditional Propositions</vt:lpstr>
      <vt:lpstr>Course Evaluation</vt:lpstr>
      <vt:lpstr>Class Bell</vt:lpstr>
      <vt:lpstr>If and only if</vt:lpstr>
      <vt:lpstr>In-class problem</vt:lpstr>
      <vt:lpstr>De Morgan’s Laws</vt:lpstr>
      <vt:lpstr>Logical Equivalence</vt:lpstr>
      <vt:lpstr>Logical Equivalence</vt:lpstr>
      <vt:lpstr>¬p v q ≡ p -&gt; q</vt:lpstr>
      <vt:lpstr>Logical Equivalence</vt:lpstr>
      <vt:lpstr>Logical Equivalence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342</dc:title>
  <dc:creator>Bob Dimpsey</dc:creator>
  <cp:lastModifiedBy>robert dimpsey</cp:lastModifiedBy>
  <cp:revision>390</cp:revision>
  <dcterms:created xsi:type="dcterms:W3CDTF">2014-09-04T12:46:47Z</dcterms:created>
  <dcterms:modified xsi:type="dcterms:W3CDTF">2016-12-07T01:19:52Z</dcterms:modified>
</cp:coreProperties>
</file>