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574" r:id="rId4"/>
    <p:sldId id="575" r:id="rId5"/>
    <p:sldId id="581" r:id="rId6"/>
    <p:sldId id="583" r:id="rId7"/>
    <p:sldId id="595" r:id="rId8"/>
    <p:sldId id="614" r:id="rId9"/>
    <p:sldId id="615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hope.edu/~cusack/Notes/Notes/Books/Active%20Introduction%20to%20Discrete%20Mathematics%20and%20Algorithms/ActiveIntroToDiscreteMathAndAlgorithms.2.6.pdf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19. 161208.</a:t>
            </a:r>
          </a:p>
          <a:p>
            <a:r>
              <a:rPr lang="en-US" dirty="0" smtClean="0"/>
              <a:t>CUSACK CHAPT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787" y="4572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If and only if</a:t>
            </a:r>
            <a:endParaRPr lang="en-US" altLang="ja-JP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878105"/>
            <a:ext cx="9144000" cy="5105400"/>
          </a:xfrm>
        </p:spPr>
        <p:txBody>
          <a:bodyPr/>
          <a:lstStyle/>
          <a:p>
            <a:r>
              <a:rPr lang="en-US" altLang="ja-JP" dirty="0"/>
              <a:t>Given two propositions such as p and q,</a:t>
            </a:r>
          </a:p>
          <a:p>
            <a:pPr lvl="1">
              <a:buFontTx/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p if and only if </a:t>
            </a:r>
            <a:r>
              <a:rPr lang="en-US" altLang="ja-JP" dirty="0"/>
              <a:t>q	or 	p </a:t>
            </a:r>
            <a:r>
              <a:rPr lang="en-US" altLang="ja-JP" dirty="0" smtClean="0"/>
              <a:t>&lt;-&gt;</a:t>
            </a:r>
            <a:r>
              <a:rPr lang="en-US" altLang="ja-JP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cs typeface="Times New Roman" panose="02020603050405020304" pitchFamily="18" charset="0"/>
              </a:rPr>
              <a:t>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Called </a:t>
            </a:r>
            <a:r>
              <a:rPr lang="en-US" altLang="ja-JP" dirty="0">
                <a:cs typeface="Times New Roman" panose="02020603050405020304" pitchFamily="18" charset="0"/>
              </a:rPr>
              <a:t>a </a:t>
            </a:r>
            <a:r>
              <a:rPr lang="en-US" altLang="ja-JP" dirty="0" smtClean="0">
                <a:cs typeface="Times New Roman" panose="02020603050405020304" pitchFamily="18" charset="0"/>
              </a:rPr>
              <a:t>bi-conditional </a:t>
            </a:r>
            <a:r>
              <a:rPr lang="en-US" altLang="ja-JP" dirty="0">
                <a:cs typeface="Times New Roman" panose="02020603050405020304" pitchFamily="18" charset="0"/>
              </a:rPr>
              <a:t>proposition.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True when p and q have the same truth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False otherwise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</a:t>
            </a:r>
            <a:r>
              <a:rPr lang="en-US" altLang="ja-JP" dirty="0" err="1" smtClean="0">
                <a:cs typeface="Times New Roman" panose="02020603050405020304" pitchFamily="18" charset="0"/>
              </a:rPr>
              <a:t>iff</a:t>
            </a:r>
            <a:r>
              <a:rPr lang="en-US" altLang="ja-JP" dirty="0" smtClean="0">
                <a:cs typeface="Times New Roman" panose="02020603050405020304" pitchFamily="18" charset="0"/>
              </a:rPr>
              <a:t> q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 Show the truth table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(p &lt;-&gt; q)&lt;-&gt; (q &lt;-&gt; p) 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Let p, q, and r be the </a:t>
            </a:r>
            <a:r>
              <a:rPr lang="en-US" sz="1400" dirty="0" smtClean="0"/>
              <a:t>propositions.</a:t>
            </a:r>
          </a:p>
          <a:p>
            <a:pPr lvl="1"/>
            <a:r>
              <a:rPr lang="en-US" sz="1200" dirty="0" smtClean="0"/>
              <a:t>p</a:t>
            </a:r>
            <a:r>
              <a:rPr lang="en-US" sz="1200" dirty="0"/>
              <a:t>: Grizzly bears have been seen in the </a:t>
            </a:r>
            <a:r>
              <a:rPr lang="en-US" sz="1200" dirty="0" smtClean="0"/>
              <a:t>area.</a:t>
            </a:r>
          </a:p>
          <a:p>
            <a:pPr lvl="1"/>
            <a:r>
              <a:rPr lang="en-US" sz="1400" dirty="0" smtClean="0"/>
              <a:t>q</a:t>
            </a:r>
            <a:r>
              <a:rPr lang="en-US" sz="1400" dirty="0"/>
              <a:t>: Hiking is safe on the </a:t>
            </a:r>
            <a:r>
              <a:rPr lang="en-US" sz="1400" dirty="0" smtClean="0"/>
              <a:t>trail.</a:t>
            </a:r>
          </a:p>
          <a:p>
            <a:pPr lvl="1"/>
            <a:r>
              <a:rPr lang="en-US" sz="1400" dirty="0" smtClean="0"/>
              <a:t>r</a:t>
            </a:r>
            <a:r>
              <a:rPr lang="en-US" sz="1400" dirty="0"/>
              <a:t>: Berries are ripe along the </a:t>
            </a:r>
            <a:r>
              <a:rPr lang="en-US" sz="1400" dirty="0" smtClean="0"/>
              <a:t>trail.</a:t>
            </a:r>
          </a:p>
          <a:p>
            <a:pPr lvl="1"/>
            <a:endParaRPr lang="en-US" sz="1400" dirty="0" smtClean="0"/>
          </a:p>
          <a:p>
            <a:pPr marL="201168" lvl="1" indent="0">
              <a:buNone/>
            </a:pPr>
            <a:r>
              <a:rPr lang="en-US" sz="1400" dirty="0" smtClean="0"/>
              <a:t>Write </a:t>
            </a:r>
            <a:r>
              <a:rPr lang="en-US" sz="1400" dirty="0"/>
              <a:t>these propositions using p, q, and r and logical </a:t>
            </a:r>
            <a:r>
              <a:rPr lang="en-US" sz="1400" dirty="0" smtClean="0"/>
              <a:t>connectives.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Berries </a:t>
            </a:r>
            <a:r>
              <a:rPr lang="en-US" sz="1400" dirty="0"/>
              <a:t>are ripe along the </a:t>
            </a:r>
            <a:r>
              <a:rPr lang="en-US" sz="1400" dirty="0" smtClean="0"/>
              <a:t>trail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grizzly bears have not been seen in the </a:t>
            </a:r>
            <a:r>
              <a:rPr lang="en-US" sz="1400" dirty="0" smtClean="0"/>
              <a:t>area.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Grizzly </a:t>
            </a:r>
            <a:r>
              <a:rPr lang="en-US" sz="1400" dirty="0"/>
              <a:t>bears have not been seen in the area and hiking on the trail is </a:t>
            </a:r>
            <a:r>
              <a:rPr lang="en-US" sz="1400" dirty="0" smtClean="0"/>
              <a:t>safe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berries </a:t>
            </a:r>
            <a:r>
              <a:rPr lang="en-US" sz="1400" dirty="0" smtClean="0"/>
              <a:t>are ripe along the trail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If </a:t>
            </a:r>
            <a:r>
              <a:rPr lang="en-US" sz="1400" dirty="0"/>
              <a:t>berries are ripe along the trail</a:t>
            </a:r>
            <a:r>
              <a:rPr lang="en-US" sz="1400" dirty="0" smtClean="0"/>
              <a:t>, then </a:t>
            </a:r>
            <a:r>
              <a:rPr lang="en-US" sz="1400" dirty="0"/>
              <a:t>hiking is safe if and only if grizzly bears have not </a:t>
            </a:r>
            <a:r>
              <a:rPr lang="en-US" sz="1400" dirty="0" smtClean="0"/>
              <a:t>been seen </a:t>
            </a:r>
            <a:r>
              <a:rPr lang="en-US" sz="1400" dirty="0"/>
              <a:t>in the area</a:t>
            </a:r>
            <a:r>
              <a:rPr lang="en-US" sz="14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It </a:t>
            </a:r>
            <a:r>
              <a:rPr lang="en-US" sz="1400" dirty="0"/>
              <a:t>is not safe to hike on the </a:t>
            </a:r>
            <a:r>
              <a:rPr lang="en-US" sz="1400" dirty="0" smtClean="0"/>
              <a:t>trail; </a:t>
            </a:r>
            <a:r>
              <a:rPr lang="en-US" sz="1400" dirty="0"/>
              <a:t>grizzly bears have not been seen in the area and </a:t>
            </a:r>
            <a:r>
              <a:rPr lang="en-US" sz="1400" dirty="0" smtClean="0"/>
              <a:t>the berries </a:t>
            </a:r>
            <a:r>
              <a:rPr lang="en-US" sz="1400" dirty="0"/>
              <a:t>along the trail are </a:t>
            </a:r>
            <a:r>
              <a:rPr lang="en-US" sz="1400" dirty="0" smtClean="0"/>
              <a:t>ripe.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For </a:t>
            </a:r>
            <a:r>
              <a:rPr lang="en-US" sz="1400" dirty="0"/>
              <a:t>hiking on the trail to be safe, it is necessary but not sufficient that berries not be </a:t>
            </a:r>
            <a:r>
              <a:rPr lang="en-US" sz="1400" dirty="0" smtClean="0"/>
              <a:t>ripe along </a:t>
            </a:r>
            <a:r>
              <a:rPr lang="en-US" sz="1400" dirty="0"/>
              <a:t>the trail and for grizzly bears not to have been seen in the </a:t>
            </a:r>
            <a:r>
              <a:rPr lang="en-US" sz="1400" dirty="0" smtClean="0"/>
              <a:t>area.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Hiking </a:t>
            </a:r>
            <a:r>
              <a:rPr lang="en-US" sz="1400" dirty="0"/>
              <a:t>is not safe on the trail whenever grizzly bears have been seen in the area </a:t>
            </a:r>
            <a:r>
              <a:rPr lang="en-US" sz="1400" dirty="0" smtClean="0"/>
              <a:t>and berries </a:t>
            </a:r>
            <a:r>
              <a:rPr lang="en-US" sz="1400" dirty="0"/>
              <a:t>are ripe along the trail.</a:t>
            </a:r>
          </a:p>
        </p:txBody>
      </p:sp>
    </p:spTree>
    <p:extLst>
      <p:ext uri="{BB962C8B-B14F-4D97-AF65-F5344CB8AC3E}">
        <p14:creationId xmlns:p14="http://schemas.microsoft.com/office/powerpoint/2010/main" val="30533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CSS342: Propositions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9923-E658-4DE4-B106-E8A337BAC121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259" y="497541"/>
            <a:ext cx="7772400" cy="1143000"/>
          </a:xfrm>
        </p:spPr>
        <p:txBody>
          <a:bodyPr/>
          <a:lstStyle/>
          <a:p>
            <a:r>
              <a:rPr lang="en-US" altLang="ja-JP" dirty="0"/>
              <a:t>De Morgan’s Laws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259" y="1869141"/>
            <a:ext cx="7902388" cy="12416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  Show De Morgan’s Law is 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¬(p ^ q)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/>
              <a:t>¬p </a:t>
            </a:r>
            <a:r>
              <a:rPr lang="en-US" altLang="ja-JP" sz="2200" dirty="0"/>
              <a:t>v</a:t>
            </a:r>
            <a:r>
              <a:rPr lang="en-US" altLang="ja-JP" dirty="0"/>
              <a:t> ¬</a:t>
            </a:r>
            <a:r>
              <a:rPr lang="en-US" altLang="ja-JP" dirty="0" smtClean="0"/>
              <a:t>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¬(</a:t>
            </a:r>
            <a:r>
              <a:rPr lang="en-US" altLang="ja-JP" dirty="0"/>
              <a:t>p </a:t>
            </a:r>
            <a:r>
              <a:rPr lang="en-US" altLang="ja-JP" dirty="0" smtClean="0"/>
              <a:t>v </a:t>
            </a:r>
            <a:r>
              <a:rPr lang="en-US" altLang="ja-JP" dirty="0"/>
              <a:t>q)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/>
              <a:t>¬p </a:t>
            </a:r>
            <a:r>
              <a:rPr lang="en-US" altLang="ja-JP" sz="2200" dirty="0"/>
              <a:t>^</a:t>
            </a:r>
            <a:r>
              <a:rPr lang="en-US" altLang="ja-JP" dirty="0"/>
              <a:t> </a:t>
            </a:r>
            <a:r>
              <a:rPr lang="en-US" altLang="ja-JP" dirty="0" smtClean="0"/>
              <a:t>¬q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graphicFrame>
        <p:nvGraphicFramePr>
          <p:cNvPr id="100407" name="Group 55"/>
          <p:cNvGraphicFramePr>
            <a:graphicFrameLocks noGrp="1"/>
          </p:cNvGraphicFramePr>
          <p:nvPr>
            <p:extLst/>
          </p:nvPr>
        </p:nvGraphicFramePr>
        <p:xfrm>
          <a:off x="1331259" y="3339352"/>
          <a:ext cx="8153399" cy="2407025"/>
        </p:xfrm>
        <a:graphic>
          <a:graphicData uri="http://schemas.openxmlformats.org/drawingml/2006/table">
            <a:tbl>
              <a:tblPr/>
              <a:tblGrid>
                <a:gridCol w="1165950"/>
                <a:gridCol w="1162650"/>
                <a:gridCol w="1165950"/>
                <a:gridCol w="1164300"/>
                <a:gridCol w="1165949"/>
                <a:gridCol w="1162651"/>
                <a:gridCol w="1165949"/>
              </a:tblGrid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200" dirty="0" smtClean="0"/>
                        <a:t>^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¬(p ^ q)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v </a:t>
                      </a: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CSS342: Propositions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D85-8DB7-4668-B6F8-4613B811DDE7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918" y="295834"/>
            <a:ext cx="8767482" cy="1277471"/>
          </a:xfrm>
        </p:spPr>
        <p:txBody>
          <a:bodyPr/>
          <a:lstStyle/>
          <a:p>
            <a:r>
              <a:rPr lang="en-US" altLang="ja-JP" dirty="0"/>
              <a:t>Logical Equivalence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447" y="1775012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  If two different compound propositions have the same truth values they are </a:t>
            </a:r>
            <a:r>
              <a:rPr lang="en-US" altLang="ja-JP" sz="2800" dirty="0"/>
              <a:t>called logically equivalent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ja-JP" dirty="0"/>
              <a:t>  </a:t>
            </a:r>
            <a:r>
              <a:rPr lang="en-US" altLang="ja-JP" sz="2800" dirty="0"/>
              <a:t>Show: ¬(p v q) ≡ ¬p ^ ¬q</a:t>
            </a:r>
          </a:p>
        </p:txBody>
      </p:sp>
      <p:graphicFrame>
        <p:nvGraphicFramePr>
          <p:cNvPr id="99391" name="Group 63"/>
          <p:cNvGraphicFramePr>
            <a:graphicFrameLocks noGrp="1"/>
          </p:cNvGraphicFramePr>
          <p:nvPr>
            <p:extLst/>
          </p:nvPr>
        </p:nvGraphicFramePr>
        <p:xfrm>
          <a:off x="1725706" y="3590365"/>
          <a:ext cx="7848600" cy="2286000"/>
        </p:xfrm>
        <a:graphic>
          <a:graphicData uri="http://schemas.openxmlformats.org/drawingml/2006/table">
            <a:tbl>
              <a:tblPr/>
              <a:tblGrid>
                <a:gridCol w="1122363"/>
                <a:gridCol w="1119187"/>
                <a:gridCol w="1122363"/>
                <a:gridCol w="1120775"/>
                <a:gridCol w="1122362"/>
                <a:gridCol w="1119188"/>
                <a:gridCol w="1122362"/>
              </a:tblGrid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(p v 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altLang="ja-JP" sz="1800" dirty="0" smtClean="0"/>
                        <a:t> </a:t>
                      </a:r>
                      <a:r>
                        <a:rPr lang="en-US" altLang="ja-JP" sz="2000" dirty="0" smtClean="0"/>
                        <a:t>^</a:t>
                      </a:r>
                      <a:r>
                        <a:rPr lang="en-US" altLang="ja-JP" sz="1800" dirty="0" smtClean="0"/>
                        <a:t> 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Let p and q be propositions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Some definitions: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tautology if it is always true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contradiction if it is always false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contingency if it can be either true or false depending on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and q are logically equivalent </a:t>
            </a:r>
            <a:r>
              <a:rPr lang="en-US" altLang="ja-JP" dirty="0" err="1" smtClean="0">
                <a:cs typeface="Times New Roman" panose="02020603050405020304" pitchFamily="18" charset="0"/>
              </a:rPr>
              <a:t>iff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p</a:t>
            </a:r>
            <a:r>
              <a:rPr lang="en-US" altLang="ja-JP" dirty="0" smtClean="0">
                <a:cs typeface="Times New Roman" panose="02020603050405020304" pitchFamily="18" charset="0"/>
              </a:rPr>
              <a:t> = 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p</a:t>
            </a:r>
            <a:r>
              <a:rPr lang="en-US" altLang="ja-JP" dirty="0" smtClean="0">
                <a:cs typeface="Times New Roman" panose="02020603050405020304" pitchFamily="18" charset="0"/>
              </a:rPr>
              <a:t> and q have the same truth tables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Also written, </a:t>
            </a:r>
            <a:r>
              <a:rPr lang="en-US" altLang="ja-JP" dirty="0">
                <a:cs typeface="Times New Roman" panose="02020603050405020304" pitchFamily="18" charset="0"/>
              </a:rPr>
              <a:t>q ≡ p 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endParaRPr lang="en-US" altLang="ja-JP" dirty="0" smtClean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Show: </a:t>
            </a:r>
            <a:r>
              <a:rPr lang="en-US" altLang="ja-JP" dirty="0" smtClean="0"/>
              <a:t>¬p </a:t>
            </a:r>
            <a:r>
              <a:rPr lang="en-US" altLang="ja-JP" dirty="0"/>
              <a:t>v </a:t>
            </a:r>
            <a:r>
              <a:rPr lang="en-US" altLang="ja-JP" dirty="0" smtClean="0"/>
              <a:t>q </a:t>
            </a:r>
            <a:r>
              <a:rPr lang="en-US" altLang="ja-JP" dirty="0"/>
              <a:t>≡ </a:t>
            </a:r>
            <a:r>
              <a:rPr lang="en-US" altLang="ja-JP" dirty="0" smtClean="0"/>
              <a:t>p -&gt; q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ja-JP" sz="3600" dirty="0" smtClean="0"/>
              <a:t>¬p v q ≡ p -&gt; q</a:t>
            </a:r>
            <a:endParaRPr lang="en-US" sz="3600" dirty="0"/>
          </a:p>
        </p:txBody>
      </p:sp>
      <p:graphicFrame>
        <p:nvGraphicFramePr>
          <p:cNvPr id="4" name="Group 63"/>
          <p:cNvGraphicFramePr>
            <a:graphicFrameLocks noGrp="1"/>
          </p:cNvGraphicFramePr>
          <p:nvPr>
            <p:extLst/>
          </p:nvPr>
        </p:nvGraphicFramePr>
        <p:xfrm>
          <a:off x="1739561" y="2038653"/>
          <a:ext cx="5603876" cy="2286000"/>
        </p:xfrm>
        <a:graphic>
          <a:graphicData uri="http://schemas.openxmlformats.org/drawingml/2006/table">
            <a:tbl>
              <a:tblPr/>
              <a:tblGrid>
                <a:gridCol w="1122363"/>
                <a:gridCol w="1119187"/>
                <a:gridCol w="1122363"/>
                <a:gridCol w="1120775"/>
                <a:gridCol w="1119188"/>
              </a:tblGrid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-&gt;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cs typeface="Times New Roman" panose="02020603050405020304" pitchFamily="18" charset="0"/>
              </a:rPr>
              <a:t>if p then q ≡ p only if </a:t>
            </a:r>
            <a:r>
              <a:rPr lang="en-US" altLang="ja-JP" dirty="0" smtClean="0">
                <a:cs typeface="Times New Roman" panose="02020603050405020304" pitchFamily="18" charset="0"/>
              </a:rPr>
              <a:t>q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 smtClean="0">
                <a:cs typeface="Times New Roman" panose="02020603050405020304" pitchFamily="18" charset="0"/>
              </a:rPr>
              <a:t>not p or q   all called </a:t>
            </a:r>
            <a:r>
              <a:rPr lang="en-US" altLang="ja-JP" dirty="0">
                <a:cs typeface="Times New Roman" panose="02020603050405020304" pitchFamily="18" charset="0"/>
              </a:rPr>
              <a:t>logically equivalent.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If John takes CSS342, he advances to CSS343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John may take CSS342 only if he advances to CSS343</a:t>
            </a:r>
            <a:r>
              <a:rPr lang="en-US" altLang="ja-JP" dirty="0" smtClean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ja-JP" dirty="0" smtClean="0">
                <a:cs typeface="Times New Roman" panose="02020603050405020304" pitchFamily="18" charset="0"/>
              </a:rPr>
              <a:t>John does not take CSS342 or he advances to CSS343.</a:t>
            </a: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For </a:t>
            </a:r>
            <a:r>
              <a:rPr lang="en-US" dirty="0"/>
              <a:t>each pair of propositions P and Q, </a:t>
            </a:r>
            <a:r>
              <a:rPr lang="en-US" dirty="0" smtClean="0"/>
              <a:t>show </a:t>
            </a:r>
            <a:r>
              <a:rPr lang="en-US" dirty="0"/>
              <a:t>whether or not P ≡ Q.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p, </a:t>
            </a:r>
            <a:r>
              <a:rPr lang="pt-BR" dirty="0" smtClean="0"/>
              <a:t> Q: </a:t>
            </a:r>
            <a:r>
              <a:rPr lang="pt-BR" dirty="0"/>
              <a:t>p </a:t>
            </a:r>
            <a:r>
              <a:rPr lang="pt-BR" dirty="0" smtClean="0"/>
              <a:t>v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P: </a:t>
            </a:r>
            <a:r>
              <a:rPr lang="en-US" dirty="0"/>
              <a:t>p → q, </a:t>
            </a:r>
            <a:r>
              <a:rPr lang="en-US" dirty="0" smtClean="0"/>
              <a:t> Q: ¬p </a:t>
            </a:r>
            <a:r>
              <a:rPr lang="en-US" dirty="0"/>
              <a:t>v</a:t>
            </a:r>
            <a:r>
              <a:rPr lang="en-US" dirty="0" smtClean="0"/>
              <a:t> q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P: </a:t>
            </a:r>
            <a:r>
              <a:rPr lang="en-US" dirty="0"/>
              <a:t>p → q, </a:t>
            </a:r>
            <a:r>
              <a:rPr lang="en-US" dirty="0" smtClean="0"/>
              <a:t> Q: </a:t>
            </a:r>
            <a:r>
              <a:rPr lang="en-US" dirty="0"/>
              <a:t>¬ </a:t>
            </a:r>
            <a:r>
              <a:rPr lang="en-US" dirty="0" smtClean="0"/>
              <a:t>q </a:t>
            </a:r>
            <a:r>
              <a:rPr lang="en-US" dirty="0"/>
              <a:t>→ ¬ </a:t>
            </a:r>
            <a:r>
              <a:rPr lang="en-US" dirty="0" smtClean="0"/>
              <a:t>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(p → q</a:t>
            </a:r>
            <a:r>
              <a:rPr lang="pt-BR" dirty="0" smtClean="0"/>
              <a:t>) ^ </a:t>
            </a:r>
            <a:r>
              <a:rPr lang="pt-BR" dirty="0"/>
              <a:t>(q → r), </a:t>
            </a:r>
            <a:r>
              <a:rPr lang="pt-BR" dirty="0" smtClean="0"/>
              <a:t> Q: </a:t>
            </a:r>
            <a:r>
              <a:rPr lang="pt-BR" dirty="0"/>
              <a:t>p → </a:t>
            </a:r>
            <a:r>
              <a:rPr lang="pt-BR" dirty="0" smtClean="0"/>
              <a:t>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(p → q) → r, </a:t>
            </a:r>
            <a:r>
              <a:rPr lang="pt-BR" dirty="0" smtClean="0"/>
              <a:t>  Q: </a:t>
            </a:r>
            <a:r>
              <a:rPr lang="pt-BR" dirty="0"/>
              <a:t>p → (q → 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Final Exam: 12/15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Program 5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Propositional logic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Final Prep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45092" cy="49350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378" y="830075"/>
            <a:ext cx="4893609" cy="28219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737" y="-1"/>
            <a:ext cx="3422263" cy="49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97280" y="1842247"/>
            <a:ext cx="10840720" cy="3415554"/>
          </a:xfrm>
        </p:spPr>
        <p:txBody>
          <a:bodyPr/>
          <a:lstStyle/>
          <a:p>
            <a:r>
              <a:rPr lang="en-US" dirty="0"/>
              <a:t>An Active Introduction to Discrete Mathematics and Algorithms (version 2.6), Charles Cusack, David Santos, GNU Free Software, 2016: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http://www.cs.hope.edu/~</a:t>
            </a:r>
            <a:r>
              <a:rPr lang="en-US" dirty="0" smtClean="0">
                <a:hlinkClick r:id="rId2"/>
              </a:rPr>
              <a:t>cusack/Notes/Notes/Books/Active%20Introduction%20to%20Discrete%20Mathematics%20and%20Algorithms/ActiveIntroToDiscreteMathAndAlgorithms.2.6.pdf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Chapter 4: Logic.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97280" y="1956951"/>
            <a:ext cx="4937760" cy="400358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Commutative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q = q v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^ q = q ^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Associative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(q v r) = (p v q) v 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</a:t>
            </a:r>
            <a:r>
              <a:rPr lang="en-US" dirty="0" smtClean="0"/>
              <a:t>(q </a:t>
            </a:r>
            <a:r>
              <a:rPr lang="en-US" dirty="0"/>
              <a:t> ^ </a:t>
            </a:r>
            <a:r>
              <a:rPr lang="en-US" dirty="0" smtClean="0"/>
              <a:t>r) = (p </a:t>
            </a:r>
            <a:r>
              <a:rPr lang="en-US" dirty="0"/>
              <a:t> ^ </a:t>
            </a:r>
            <a:r>
              <a:rPr lang="en-US" dirty="0" smtClean="0"/>
              <a:t>q) </a:t>
            </a:r>
            <a:r>
              <a:rPr lang="en-US" dirty="0"/>
              <a:t>^ </a:t>
            </a:r>
            <a:r>
              <a:rPr lang="en-US" dirty="0" smtClean="0"/>
              <a:t>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Distributive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</a:t>
            </a:r>
            <a:r>
              <a:rPr lang="en-US" dirty="0"/>
              <a:t> ^ </a:t>
            </a:r>
            <a:r>
              <a:rPr lang="en-US" dirty="0" smtClean="0"/>
              <a:t>(q v r) = (p</a:t>
            </a:r>
            <a:r>
              <a:rPr lang="en-US" dirty="0"/>
              <a:t> ^ </a:t>
            </a:r>
            <a:r>
              <a:rPr lang="en-US" dirty="0" smtClean="0"/>
              <a:t>q) v (p</a:t>
            </a:r>
            <a:r>
              <a:rPr lang="en-US" dirty="0"/>
              <a:t> ^ </a:t>
            </a:r>
            <a:r>
              <a:rPr lang="en-US" dirty="0" smtClean="0"/>
              <a:t>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 v (q </a:t>
            </a:r>
            <a:r>
              <a:rPr lang="en-US" dirty="0"/>
              <a:t> ^ </a:t>
            </a:r>
            <a:r>
              <a:rPr lang="en-US" dirty="0" smtClean="0"/>
              <a:t>r) = (p v q) </a:t>
            </a:r>
            <a:r>
              <a:rPr lang="en-US" dirty="0"/>
              <a:t>^ </a:t>
            </a:r>
            <a:r>
              <a:rPr lang="en-US" dirty="0" smtClean="0"/>
              <a:t>(p v 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Identity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F =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^ T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T = 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F = </a:t>
            </a:r>
            <a:r>
              <a:rPr lang="en-US" dirty="0" smtClean="0"/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17920" y="1956951"/>
            <a:ext cx="4937760" cy="400358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Complement Law (tautologies)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¬p  = 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¬p  = 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Square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p  =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p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Double Negation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¬(¬p)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Absorption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(p v q) = 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(p ^ q) = p 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0577" y="550277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Theorems for Boolean algebra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987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NOT: 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AND: ^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XOR: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OR:  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Conditional:  →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 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the following 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¬p </a:t>
            </a:r>
            <a:r>
              <a:rPr lang="pt-BR" dirty="0"/>
              <a:t>^</a:t>
            </a:r>
            <a:r>
              <a:rPr lang="pt-BR" dirty="0" smtClean="0"/>
              <a:t> </a:t>
            </a:r>
            <a:r>
              <a:rPr lang="pt-BR" dirty="0"/>
              <a:t>q</a:t>
            </a:r>
            <a:r>
              <a:rPr lang="pt-BR" dirty="0" smtClean="0"/>
              <a:t> v </a:t>
            </a:r>
            <a:r>
              <a:rPr lang="pt-BR" dirty="0"/>
              <a:t>p</a:t>
            </a:r>
            <a:r>
              <a:rPr lang="pt-BR" dirty="0" smtClean="0"/>
              <a:t> </a:t>
            </a:r>
            <a:r>
              <a:rPr lang="pt-BR" dirty="0"/>
              <a:t>^</a:t>
            </a: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</a:t>
            </a:r>
            <a:r>
              <a:rPr lang="pt-BR" dirty="0"/>
              <a:t>q</a:t>
            </a:r>
            <a:r>
              <a:rPr lang="pt-BR" dirty="0" smtClean="0"/>
              <a:t>  =  (¬</a:t>
            </a:r>
            <a:r>
              <a:rPr lang="pt-BR" dirty="0"/>
              <a:t>p</a:t>
            </a:r>
            <a:r>
              <a:rPr lang="pt-BR" dirty="0" smtClean="0"/>
              <a:t> </a:t>
            </a:r>
            <a:r>
              <a:rPr lang="pt-BR" dirty="0"/>
              <a:t>v</a:t>
            </a: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</a:t>
            </a:r>
            <a:r>
              <a:rPr lang="pt-BR" dirty="0"/>
              <a:t>q</a:t>
            </a:r>
            <a:r>
              <a:rPr lang="pt-BR" dirty="0" smtClean="0"/>
              <a:t>) ^  (</a:t>
            </a:r>
            <a:r>
              <a:rPr lang="pt-BR" dirty="0"/>
              <a:t>p</a:t>
            </a:r>
            <a:r>
              <a:rPr lang="pt-BR" dirty="0" smtClean="0"/>
              <a:t> v </a:t>
            </a:r>
            <a:r>
              <a:rPr lang="pt-BR" dirty="0"/>
              <a:t>q</a:t>
            </a:r>
            <a:r>
              <a:rPr lang="pt-B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p </a:t>
            </a:r>
            <a:r>
              <a:rPr lang="pt-BR" dirty="0" smtClean="0"/>
              <a:t>^ </a:t>
            </a:r>
            <a:r>
              <a:rPr lang="pt-BR" dirty="0"/>
              <a:t>q v p ^ q ^ r v p ^ ¬ q = </a:t>
            </a:r>
            <a:r>
              <a:rPr lang="pt-BR" dirty="0" smtClean="0"/>
              <a:t>p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b="1" dirty="0" smtClean="0">
                <a:solidFill>
                  <a:srgbClr val="00B050"/>
                </a:solidFill>
              </a:rPr>
              <a:t>(p ^ q v r ) ^ q = p ^ q ^  ¬r v ¬p ^ q ^ r  v p  ^ q ^ 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787" y="457200"/>
            <a:ext cx="7772400" cy="1143000"/>
          </a:xfrm>
        </p:spPr>
        <p:txBody>
          <a:bodyPr/>
          <a:lstStyle/>
          <a:p>
            <a:r>
              <a:rPr lang="en-US" altLang="ja-JP" dirty="0"/>
              <a:t>Conditional Propositions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878105"/>
            <a:ext cx="9144000" cy="5105400"/>
          </a:xfrm>
        </p:spPr>
        <p:txBody>
          <a:bodyPr/>
          <a:lstStyle/>
          <a:p>
            <a:r>
              <a:rPr lang="en-US" altLang="ja-JP" dirty="0"/>
              <a:t>Given two propositions such as p and q,</a:t>
            </a:r>
          </a:p>
          <a:p>
            <a:pPr lvl="1">
              <a:buFontTx/>
              <a:buNone/>
            </a:pPr>
            <a:r>
              <a:rPr lang="en-US" altLang="ja-JP" dirty="0"/>
              <a:t>	If p then q	or 	p </a:t>
            </a:r>
            <a:r>
              <a:rPr lang="en-US" altLang="ja-JP" dirty="0">
                <a:cs typeface="Times New Roman" panose="02020603050405020304" pitchFamily="18" charset="0"/>
              </a:rPr>
              <a:t>→ q</a:t>
            </a:r>
          </a:p>
          <a:p>
            <a:pPr>
              <a:buFontTx/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is called a conditional proposition.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P:  hypothesis, antecedent, or sufficient condition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Q: conclusion, consequent, or necessary condition</a:t>
            </a: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260" y="685797"/>
            <a:ext cx="9175376" cy="98163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Truth Table of Conditional Propositions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894" y="1770529"/>
            <a:ext cx="8839200" cy="251908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400" dirty="0" smtClean="0"/>
              <a:t>Chair Statement: </a:t>
            </a:r>
            <a:r>
              <a:rPr lang="en-US" altLang="ja-JP" sz="2400" dirty="0"/>
              <a:t>if CSS gets an additional $80,000, it will hire one new faculty member.</a:t>
            </a:r>
          </a:p>
          <a:p>
            <a:r>
              <a:rPr lang="en-US" altLang="ja-JP" sz="2400" dirty="0"/>
              <a:t>P: CSS gets an additional $80,000.</a:t>
            </a:r>
          </a:p>
          <a:p>
            <a:r>
              <a:rPr lang="en-US" altLang="ja-JP" sz="2400" dirty="0"/>
              <a:t>Q: CSS will hire one new faculty member.</a:t>
            </a:r>
          </a:p>
          <a:p>
            <a:r>
              <a:rPr lang="en-US" altLang="ja-JP" sz="2400" dirty="0"/>
              <a:t>If both p and q are true, the chair said a correct statement.</a:t>
            </a:r>
          </a:p>
          <a:p>
            <a:r>
              <a:rPr lang="en-US" altLang="ja-JP" sz="2400" dirty="0"/>
              <a:t>If p is true but q is false, the chair said a wrong statement.</a:t>
            </a:r>
          </a:p>
          <a:p>
            <a:r>
              <a:rPr lang="en-US" altLang="ja-JP" sz="2400" dirty="0"/>
              <a:t>If p is false, the chair is not responsible for his statement. We should regard it as true.</a:t>
            </a:r>
          </a:p>
        </p:txBody>
      </p:sp>
      <p:graphicFrame>
        <p:nvGraphicFramePr>
          <p:cNvPr id="97316" name="Group 36"/>
          <p:cNvGraphicFramePr>
            <a:graphicFrameLocks noGrp="1"/>
          </p:cNvGraphicFramePr>
          <p:nvPr/>
        </p:nvGraphicFramePr>
        <p:xfrm>
          <a:off x="5715000" y="4267201"/>
          <a:ext cx="3733800" cy="1983105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15522</TotalTime>
  <Words>1122</Words>
  <Application>Microsoft Office PowerPoint</Application>
  <PresentationFormat>Widescreen</PresentationFormat>
  <Paragraphs>233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Times New Roman</vt:lpstr>
      <vt:lpstr>Wingdings</vt:lpstr>
      <vt:lpstr>Retrospect</vt:lpstr>
      <vt:lpstr>CSS 342</vt:lpstr>
      <vt:lpstr>Agenda</vt:lpstr>
      <vt:lpstr>Propositional Logic</vt:lpstr>
      <vt:lpstr>Text Book</vt:lpstr>
      <vt:lpstr>PowerPoint Presentation</vt:lpstr>
      <vt:lpstr>Precedence of Operators</vt:lpstr>
      <vt:lpstr>Prove the following Boolean equations</vt:lpstr>
      <vt:lpstr>Conditional Propositions</vt:lpstr>
      <vt:lpstr>Truth Table of Conditional Propositions</vt:lpstr>
      <vt:lpstr>If and only if</vt:lpstr>
      <vt:lpstr>In-class problem</vt:lpstr>
      <vt:lpstr>De Morgan’s Laws</vt:lpstr>
      <vt:lpstr>Logical Equivalence</vt:lpstr>
      <vt:lpstr>Logical Equivalence</vt:lpstr>
      <vt:lpstr>¬p v q ≡ p -&gt; q</vt:lpstr>
      <vt:lpstr>Logical Equivalence</vt:lpstr>
      <vt:lpstr>Logical Equivalence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392</cp:revision>
  <dcterms:created xsi:type="dcterms:W3CDTF">2014-09-04T12:46:47Z</dcterms:created>
  <dcterms:modified xsi:type="dcterms:W3CDTF">2016-12-08T17:20:08Z</dcterms:modified>
</cp:coreProperties>
</file>