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18" r:id="rId3"/>
    <p:sldId id="419" r:id="rId4"/>
    <p:sldId id="420" r:id="rId5"/>
    <p:sldId id="422" r:id="rId6"/>
    <p:sldId id="423" r:id="rId7"/>
    <p:sldId id="442" r:id="rId8"/>
    <p:sldId id="444" r:id="rId9"/>
    <p:sldId id="435" r:id="rId10"/>
    <p:sldId id="425" r:id="rId11"/>
    <p:sldId id="440" r:id="rId12"/>
    <p:sldId id="426" r:id="rId13"/>
    <p:sldId id="427" r:id="rId14"/>
    <p:sldId id="428" r:id="rId15"/>
    <p:sldId id="429" r:id="rId16"/>
    <p:sldId id="415" r:id="rId17"/>
    <p:sldId id="431" r:id="rId18"/>
    <p:sldId id="430" r:id="rId19"/>
    <p:sldId id="439" r:id="rId20"/>
    <p:sldId id="421" r:id="rId21"/>
    <p:sldId id="438" r:id="rId22"/>
    <p:sldId id="417" r:id="rId23"/>
    <p:sldId id="433" r:id="rId24"/>
    <p:sldId id="432" r:id="rId25"/>
    <p:sldId id="443" r:id="rId26"/>
    <p:sldId id="410" r:id="rId27"/>
    <p:sldId id="44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0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err="1" smtClean="0"/>
              <a:t>MidtERm</a:t>
            </a:r>
            <a:r>
              <a:rPr lang="en-US" dirty="0" smtClean="0"/>
              <a:t> REVIEW.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Problem: Operating Overloading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   What is the signature for overloading the == operator?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   Given a class Foo with the assignment operator overloaded, overload the copy constructor.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962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Operating Overloading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  class </a:t>
            </a:r>
            <a:r>
              <a:rPr lang="en-US" sz="1600" dirty="0"/>
              <a:t>Rational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{</a:t>
            </a:r>
          </a:p>
          <a:p>
            <a:r>
              <a:rPr lang="en-US" sz="1600" dirty="0"/>
              <a:t>friend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ostream</a:t>
            </a:r>
            <a:r>
              <a:rPr lang="en-US" sz="1600" dirty="0"/>
              <a:t>&amp; operator&lt;&lt;(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ostream</a:t>
            </a:r>
            <a:r>
              <a:rPr lang="en-US" sz="1600" dirty="0"/>
              <a:t> &amp;</a:t>
            </a:r>
            <a:r>
              <a:rPr lang="en-US" sz="1600" dirty="0" err="1"/>
              <a:t>outStream</a:t>
            </a:r>
            <a:r>
              <a:rPr lang="en-US" sz="1600" dirty="0"/>
              <a:t>, </a:t>
            </a:r>
            <a:r>
              <a:rPr lang="en-US" sz="1600" dirty="0" err="1"/>
              <a:t>const</a:t>
            </a:r>
            <a:r>
              <a:rPr lang="en-US" sz="1600" dirty="0"/>
              <a:t> Rational &amp;rat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friend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istream</a:t>
            </a:r>
            <a:r>
              <a:rPr lang="en-US" sz="1600" dirty="0"/>
              <a:t>&amp; operator&gt;&gt;(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istream</a:t>
            </a:r>
            <a:r>
              <a:rPr lang="en-US" sz="1600" dirty="0"/>
              <a:t> &amp;</a:t>
            </a:r>
            <a:r>
              <a:rPr lang="en-US" sz="1600" dirty="0" err="1"/>
              <a:t>inStream</a:t>
            </a:r>
            <a:r>
              <a:rPr lang="en-US" sz="1600" dirty="0"/>
              <a:t>, Rational &amp;rat);</a:t>
            </a: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public: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</a:t>
            </a:r>
            <a:r>
              <a:rPr lang="en-US" sz="1600" dirty="0"/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a, </a:t>
            </a:r>
            <a:r>
              <a:rPr lang="en-US" sz="1600" dirty="0" err="1"/>
              <a:t>int</a:t>
            </a:r>
            <a:r>
              <a:rPr lang="en-US" sz="1600" dirty="0"/>
              <a:t> b);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getNumerator</a:t>
            </a:r>
            <a:r>
              <a:rPr lang="en-US" sz="1600" dirty="0"/>
              <a:t>()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getDenominator</a:t>
            </a:r>
            <a:r>
              <a:rPr lang="en-US" sz="1600" dirty="0"/>
              <a:t>()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operator*(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operator/(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operator+(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Rational </a:t>
            </a:r>
            <a:r>
              <a:rPr lang="en-US" sz="1600" dirty="0"/>
              <a:t>operator-(</a:t>
            </a:r>
            <a:r>
              <a:rPr lang="en-US" sz="1600" dirty="0" err="1"/>
              <a:t>const</a:t>
            </a:r>
            <a:r>
              <a:rPr lang="en-US" sz="1600" dirty="0"/>
              <a:t> Rational &amp;rat) </a:t>
            </a:r>
            <a:r>
              <a:rPr lang="en-US" sz="1600" dirty="0" err="1"/>
              <a:t>const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    ……….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746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Arrays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512" y="1861776"/>
            <a:ext cx="5881035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Arrays:  reservation and construction of indexed set of objects or built-in types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x=5;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arr1[100]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arr2[3] = {34, 7, 34};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char cArr1[7];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char cArr2[10][5];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arr1[x] = 32;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arr2[0] = arr1[x];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cArr2[3][3] = ‘a’;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Arrays v Pointers (following are equivalent)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  void Foo(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[]) {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   void Foo(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arr</a:t>
            </a:r>
            <a:r>
              <a:rPr lang="en-US" dirty="0" smtClean="0"/>
              <a:t>) { 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04546" y="2580794"/>
            <a:ext cx="55505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 smtClean="0"/>
              <a:t>MyFooClass</a:t>
            </a:r>
            <a:r>
              <a:rPr lang="en-US" dirty="0" smtClean="0"/>
              <a:t>  </a:t>
            </a:r>
            <a:r>
              <a:rPr lang="en-US" dirty="0" err="1" smtClean="0"/>
              <a:t>theFooObj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err="1" smtClean="0"/>
              <a:t>MyFooClass</a:t>
            </a:r>
            <a:r>
              <a:rPr lang="en-US" dirty="0" smtClean="0"/>
              <a:t>  </a:t>
            </a:r>
            <a:r>
              <a:rPr lang="en-US" dirty="0" err="1" smtClean="0"/>
              <a:t>arrFoo</a:t>
            </a:r>
            <a:r>
              <a:rPr lang="en-US" dirty="0" smtClean="0"/>
              <a:t>[200];  //default constructors run</a:t>
            </a:r>
          </a:p>
          <a:p>
            <a:r>
              <a:rPr lang="en-US" dirty="0"/>
              <a:t> </a:t>
            </a:r>
            <a:r>
              <a:rPr lang="en-US" dirty="0" err="1" smtClean="0"/>
              <a:t>MyFooClass</a:t>
            </a:r>
            <a:r>
              <a:rPr lang="en-US" dirty="0" smtClean="0"/>
              <a:t>  *</a:t>
            </a:r>
            <a:r>
              <a:rPr lang="en-US" dirty="0" err="1" smtClean="0"/>
              <a:t>pFoo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pFoo</a:t>
            </a:r>
            <a:r>
              <a:rPr lang="en-US" dirty="0" smtClean="0"/>
              <a:t> = </a:t>
            </a:r>
            <a:r>
              <a:rPr lang="en-US" dirty="0" err="1" smtClean="0"/>
              <a:t>arrFoo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arrFoo</a:t>
            </a:r>
            <a:r>
              <a:rPr lang="en-US" dirty="0" smtClean="0"/>
              <a:t>[54] = </a:t>
            </a:r>
            <a:r>
              <a:rPr lang="en-US" dirty="0" err="1" smtClean="0"/>
              <a:t>theFooObj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pFoo</a:t>
            </a:r>
            <a:r>
              <a:rPr lang="en-US" dirty="0" smtClean="0"/>
              <a:t> = &amp;</a:t>
            </a:r>
            <a:r>
              <a:rPr lang="en-US" dirty="0" err="1" smtClean="0"/>
              <a:t>theFooObj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Time of Constructor Invocation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Automatic Local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Each time block is executed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Static Local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Once –first time it is hit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Global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In order of declaration in translation unit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Typically before main() is entered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600" dirty="0" smtClean="0"/>
              <a:t>Destroyed in reverse order of construction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Dynamic 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new/delete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err="1" smtClean="0"/>
              <a:t>Malloc</a:t>
            </a:r>
            <a:r>
              <a:rPr lang="en-US" sz="2400" dirty="0" smtClean="0"/>
              <a:t>/Free– just memory, not constructor</a:t>
            </a:r>
          </a:p>
          <a:p>
            <a:pPr marL="521208" lvl="1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400" dirty="0" smtClean="0"/>
              <a:t>Array:  one per item w/new</a:t>
            </a:r>
          </a:p>
        </p:txBody>
      </p:sp>
    </p:spTree>
    <p:extLst>
      <p:ext uri="{BB962C8B-B14F-4D97-AF65-F5344CB8AC3E}">
        <p14:creationId xmlns:p14="http://schemas.microsoft.com/office/powerpoint/2010/main" val="23143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Polymorphism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Allows for multiple types to be passed to routine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Works on Function or Class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Syntax:  </a:t>
            </a:r>
            <a:r>
              <a:rPr lang="en-US" sz="2800" b="1" dirty="0" smtClean="0"/>
              <a:t>template &lt;class </a:t>
            </a:r>
            <a:r>
              <a:rPr lang="en-US" sz="2800" b="1" dirty="0" err="1" smtClean="0"/>
              <a:t>ItemType</a:t>
            </a:r>
            <a:r>
              <a:rPr lang="en-US" sz="2800" b="1" dirty="0" smtClean="0"/>
              <a:t>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</a:t>
            </a:r>
            <a:r>
              <a:rPr lang="en-US" sz="2800" b="1" dirty="0" smtClean="0"/>
              <a:t> </a:t>
            </a:r>
            <a:r>
              <a:rPr lang="en-US" sz="2800" dirty="0" err="1" smtClean="0"/>
              <a:t>ItemType</a:t>
            </a:r>
            <a:r>
              <a:rPr lang="en-US" sz="2800" dirty="0" smtClean="0"/>
              <a:t> is the type utilized throughout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Code must be able to handle the types utilized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67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0" y="454269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Dynamic Allocation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49670"/>
            <a:ext cx="8763000" cy="2441329"/>
          </a:xfrm>
        </p:spPr>
        <p:txBody>
          <a:bodyPr/>
          <a:lstStyle/>
          <a:p>
            <a:pPr marL="609600" indent="-609600">
              <a:buSzPct val="80000"/>
              <a:buFontTx/>
              <a:buAutoNum type="arabicPeriod"/>
            </a:pPr>
            <a:r>
              <a:rPr lang="en-US" altLang="ja-JP" dirty="0" smtClean="0"/>
              <a:t>Pointer declaration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*p, *q;</a:t>
            </a:r>
          </a:p>
          <a:p>
            <a:pPr marL="609600" indent="-609600">
              <a:buSzPct val="80000"/>
              <a:buFontTx/>
              <a:buAutoNum type="arabicPeriod"/>
            </a:pPr>
            <a:r>
              <a:rPr lang="en-US" altLang="ja-JP" dirty="0" smtClean="0"/>
              <a:t>Dynamic allocation		p = new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; q = new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;</a:t>
            </a:r>
          </a:p>
          <a:p>
            <a:pPr marL="609600" indent="-609600">
              <a:buSzPct val="80000"/>
              <a:buFontTx/>
              <a:buAutoNum type="arabicPeriod"/>
            </a:pPr>
            <a:r>
              <a:rPr lang="en-US" altLang="ja-JP" dirty="0" err="1" smtClean="0"/>
              <a:t>Deallocation</a:t>
            </a:r>
            <a:r>
              <a:rPr lang="en-US" altLang="ja-JP" dirty="0" smtClean="0"/>
              <a:t>		delete p;</a:t>
            </a:r>
          </a:p>
          <a:p>
            <a:pPr marL="609600" indent="-609600">
              <a:buNone/>
            </a:pPr>
            <a:r>
              <a:rPr lang="en-US" altLang="ja-JP" dirty="0" smtClean="0"/>
              <a:t>					p = NULL;</a:t>
            </a:r>
          </a:p>
          <a:p>
            <a:pPr marL="609600" indent="-609600">
              <a:buSzPct val="80000"/>
              <a:buFontTx/>
              <a:buAutoNum type="arabicPeriod" startAt="4"/>
            </a:pPr>
            <a:r>
              <a:rPr lang="en-US" altLang="ja-JP" dirty="0" smtClean="0"/>
              <a:t>Memory leak		q = new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;</a:t>
            </a: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4648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?</a:t>
            </a:r>
          </a:p>
        </p:txBody>
      </p:sp>
      <p:grpSp>
        <p:nvGrpSpPr>
          <p:cNvPr id="22535" name="Group 5"/>
          <p:cNvGrpSpPr>
            <a:grpSpLocks/>
          </p:cNvGrpSpPr>
          <p:nvPr/>
        </p:nvGrpSpPr>
        <p:grpSpPr bwMode="auto">
          <a:xfrm>
            <a:off x="2209800" y="4038601"/>
            <a:ext cx="457200" cy="1814513"/>
            <a:chOff x="432" y="2688"/>
            <a:chExt cx="288" cy="1143"/>
          </a:xfrm>
        </p:grpSpPr>
        <p:sp>
          <p:nvSpPr>
            <p:cNvPr id="22569" name="Rectangle 6"/>
            <p:cNvSpPr>
              <a:spLocks noChangeArrowheads="1"/>
            </p:cNvSpPr>
            <p:nvPr/>
          </p:nvSpPr>
          <p:spPr bwMode="auto">
            <a:xfrm>
              <a:off x="432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2570" name="Rectangle 7"/>
            <p:cNvSpPr>
              <a:spLocks noChangeArrowheads="1"/>
            </p:cNvSpPr>
            <p:nvPr/>
          </p:nvSpPr>
          <p:spPr bwMode="auto">
            <a:xfrm>
              <a:off x="432" y="33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2571" name="Text Box 8"/>
            <p:cNvSpPr txBox="1">
              <a:spLocks noChangeArrowheads="1"/>
            </p:cNvSpPr>
            <p:nvPr/>
          </p:nvSpPr>
          <p:spPr bwMode="auto">
            <a:xfrm>
              <a:off x="480" y="29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2572" name="Text Box 9"/>
            <p:cNvSpPr txBox="1">
              <a:spLocks noChangeArrowheads="1"/>
            </p:cNvSpPr>
            <p:nvPr/>
          </p:nvSpPr>
          <p:spPr bwMode="auto">
            <a:xfrm>
              <a:off x="480" y="360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</p:grpSp>
      <p:grpSp>
        <p:nvGrpSpPr>
          <p:cNvPr id="22536" name="Group 10"/>
          <p:cNvGrpSpPr>
            <a:grpSpLocks/>
          </p:cNvGrpSpPr>
          <p:nvPr/>
        </p:nvGrpSpPr>
        <p:grpSpPr bwMode="auto">
          <a:xfrm>
            <a:off x="3733800" y="4038601"/>
            <a:ext cx="457200" cy="1814513"/>
            <a:chOff x="432" y="2688"/>
            <a:chExt cx="288" cy="1143"/>
          </a:xfrm>
        </p:grpSpPr>
        <p:sp>
          <p:nvSpPr>
            <p:cNvPr id="22565" name="Rectangle 11"/>
            <p:cNvSpPr>
              <a:spLocks noChangeArrowheads="1"/>
            </p:cNvSpPr>
            <p:nvPr/>
          </p:nvSpPr>
          <p:spPr bwMode="auto">
            <a:xfrm>
              <a:off x="432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66" name="Rectangle 12"/>
            <p:cNvSpPr>
              <a:spLocks noChangeArrowheads="1"/>
            </p:cNvSpPr>
            <p:nvPr/>
          </p:nvSpPr>
          <p:spPr bwMode="auto">
            <a:xfrm>
              <a:off x="432" y="33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67" name="Text Box 13"/>
            <p:cNvSpPr txBox="1">
              <a:spLocks noChangeArrowheads="1"/>
            </p:cNvSpPr>
            <p:nvPr/>
          </p:nvSpPr>
          <p:spPr bwMode="auto">
            <a:xfrm>
              <a:off x="480" y="29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2568" name="Text Box 14"/>
            <p:cNvSpPr txBox="1">
              <a:spLocks noChangeArrowheads="1"/>
            </p:cNvSpPr>
            <p:nvPr/>
          </p:nvSpPr>
          <p:spPr bwMode="auto">
            <a:xfrm>
              <a:off x="480" y="360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</p:grpSp>
      <p:grpSp>
        <p:nvGrpSpPr>
          <p:cNvPr id="22537" name="Group 15"/>
          <p:cNvGrpSpPr>
            <a:grpSpLocks/>
          </p:cNvGrpSpPr>
          <p:nvPr/>
        </p:nvGrpSpPr>
        <p:grpSpPr bwMode="auto">
          <a:xfrm>
            <a:off x="6096000" y="4038601"/>
            <a:ext cx="457200" cy="1814513"/>
            <a:chOff x="432" y="2688"/>
            <a:chExt cx="288" cy="1143"/>
          </a:xfrm>
        </p:grpSpPr>
        <p:sp>
          <p:nvSpPr>
            <p:cNvPr id="22561" name="Rectangle 16"/>
            <p:cNvSpPr>
              <a:spLocks noChangeArrowheads="1"/>
            </p:cNvSpPr>
            <p:nvPr/>
          </p:nvSpPr>
          <p:spPr bwMode="auto">
            <a:xfrm>
              <a:off x="432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62" name="Rectangle 17"/>
            <p:cNvSpPr>
              <a:spLocks noChangeArrowheads="1"/>
            </p:cNvSpPr>
            <p:nvPr/>
          </p:nvSpPr>
          <p:spPr bwMode="auto">
            <a:xfrm>
              <a:off x="432" y="33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63" name="Text Box 18"/>
            <p:cNvSpPr txBox="1">
              <a:spLocks noChangeArrowheads="1"/>
            </p:cNvSpPr>
            <p:nvPr/>
          </p:nvSpPr>
          <p:spPr bwMode="auto">
            <a:xfrm>
              <a:off x="480" y="29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2564" name="Text Box 19"/>
            <p:cNvSpPr txBox="1">
              <a:spLocks noChangeArrowheads="1"/>
            </p:cNvSpPr>
            <p:nvPr/>
          </p:nvSpPr>
          <p:spPr bwMode="auto">
            <a:xfrm>
              <a:off x="480" y="360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</p:grpSp>
      <p:grpSp>
        <p:nvGrpSpPr>
          <p:cNvPr id="22538" name="Group 20"/>
          <p:cNvGrpSpPr>
            <a:grpSpLocks/>
          </p:cNvGrpSpPr>
          <p:nvPr/>
        </p:nvGrpSpPr>
        <p:grpSpPr bwMode="auto">
          <a:xfrm>
            <a:off x="8534400" y="4038601"/>
            <a:ext cx="457200" cy="1814513"/>
            <a:chOff x="432" y="2688"/>
            <a:chExt cx="288" cy="1143"/>
          </a:xfrm>
        </p:grpSpPr>
        <p:sp>
          <p:nvSpPr>
            <p:cNvPr id="22557" name="Rectangle 21"/>
            <p:cNvSpPr>
              <a:spLocks noChangeArrowheads="1"/>
            </p:cNvSpPr>
            <p:nvPr/>
          </p:nvSpPr>
          <p:spPr bwMode="auto">
            <a:xfrm>
              <a:off x="432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58" name="Rectangle 22"/>
            <p:cNvSpPr>
              <a:spLocks noChangeArrowheads="1"/>
            </p:cNvSpPr>
            <p:nvPr/>
          </p:nvSpPr>
          <p:spPr bwMode="auto">
            <a:xfrm>
              <a:off x="432" y="33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59" name="Text Box 23"/>
            <p:cNvSpPr txBox="1">
              <a:spLocks noChangeArrowheads="1"/>
            </p:cNvSpPr>
            <p:nvPr/>
          </p:nvSpPr>
          <p:spPr bwMode="auto">
            <a:xfrm>
              <a:off x="480" y="29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2560" name="Text Box 24"/>
            <p:cNvSpPr txBox="1">
              <a:spLocks noChangeArrowheads="1"/>
            </p:cNvSpPr>
            <p:nvPr/>
          </p:nvSpPr>
          <p:spPr bwMode="auto">
            <a:xfrm>
              <a:off x="480" y="360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</p:grpSp>
      <p:sp>
        <p:nvSpPr>
          <p:cNvPr id="22539" name="Rectangle 25"/>
          <p:cNvSpPr>
            <a:spLocks noChangeArrowheads="1"/>
          </p:cNvSpPr>
          <p:nvPr/>
        </p:nvSpPr>
        <p:spPr bwMode="auto">
          <a:xfrm>
            <a:off x="4648200" y="5029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?</a:t>
            </a:r>
          </a:p>
        </p:txBody>
      </p:sp>
      <p:sp>
        <p:nvSpPr>
          <p:cNvPr id="22540" name="Rectangle 26"/>
          <p:cNvSpPr>
            <a:spLocks noChangeArrowheads="1"/>
          </p:cNvSpPr>
          <p:nvPr/>
        </p:nvSpPr>
        <p:spPr bwMode="auto">
          <a:xfrm>
            <a:off x="7010400" y="5029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?</a:t>
            </a:r>
          </a:p>
        </p:txBody>
      </p:sp>
      <p:sp>
        <p:nvSpPr>
          <p:cNvPr id="22541" name="Rectangle 27"/>
          <p:cNvSpPr>
            <a:spLocks noChangeArrowheads="1"/>
          </p:cNvSpPr>
          <p:nvPr/>
        </p:nvSpPr>
        <p:spPr bwMode="auto">
          <a:xfrm>
            <a:off x="9525000" y="5029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?</a:t>
            </a:r>
          </a:p>
        </p:txBody>
      </p:sp>
      <p:sp>
        <p:nvSpPr>
          <p:cNvPr id="22542" name="Rectangle 28"/>
          <p:cNvSpPr>
            <a:spLocks noChangeArrowheads="1"/>
          </p:cNvSpPr>
          <p:nvPr/>
        </p:nvSpPr>
        <p:spPr bwMode="auto">
          <a:xfrm>
            <a:off x="9525000" y="5638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?</a:t>
            </a:r>
          </a:p>
        </p:txBody>
      </p:sp>
      <p:sp>
        <p:nvSpPr>
          <p:cNvPr id="22543" name="Text Box 29"/>
          <p:cNvSpPr txBox="1">
            <a:spLocks noChangeArrowheads="1"/>
          </p:cNvSpPr>
          <p:nvPr/>
        </p:nvSpPr>
        <p:spPr bwMode="auto">
          <a:xfrm>
            <a:off x="1752600" y="4038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1</a:t>
            </a:r>
          </a:p>
        </p:txBody>
      </p:sp>
      <p:sp>
        <p:nvSpPr>
          <p:cNvPr id="22544" name="Text Box 30"/>
          <p:cNvSpPr txBox="1">
            <a:spLocks noChangeArrowheads="1"/>
          </p:cNvSpPr>
          <p:nvPr/>
        </p:nvSpPr>
        <p:spPr bwMode="auto">
          <a:xfrm>
            <a:off x="3352800" y="4038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2</a:t>
            </a:r>
          </a:p>
        </p:txBody>
      </p:sp>
      <p:sp>
        <p:nvSpPr>
          <p:cNvPr id="22545" name="Text Box 31"/>
          <p:cNvSpPr txBox="1">
            <a:spLocks noChangeArrowheads="1"/>
          </p:cNvSpPr>
          <p:nvPr/>
        </p:nvSpPr>
        <p:spPr bwMode="auto">
          <a:xfrm>
            <a:off x="5715000" y="4038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3</a:t>
            </a:r>
          </a:p>
        </p:txBody>
      </p:sp>
      <p:sp>
        <p:nvSpPr>
          <p:cNvPr id="22546" name="Text Box 32"/>
          <p:cNvSpPr txBox="1">
            <a:spLocks noChangeArrowheads="1"/>
          </p:cNvSpPr>
          <p:nvPr/>
        </p:nvSpPr>
        <p:spPr bwMode="auto">
          <a:xfrm>
            <a:off x="8153400" y="3962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4</a:t>
            </a:r>
          </a:p>
        </p:txBody>
      </p:sp>
      <p:sp>
        <p:nvSpPr>
          <p:cNvPr id="22547" name="Line 33"/>
          <p:cNvSpPr>
            <a:spLocks noChangeShapeType="1"/>
          </p:cNvSpPr>
          <p:nvPr/>
        </p:nvSpPr>
        <p:spPr bwMode="auto">
          <a:xfrm>
            <a:off x="3962400" y="4267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34"/>
          <p:cNvSpPr>
            <a:spLocks noChangeShapeType="1"/>
          </p:cNvSpPr>
          <p:nvPr/>
        </p:nvSpPr>
        <p:spPr bwMode="auto">
          <a:xfrm>
            <a:off x="3962400" y="525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35"/>
          <p:cNvSpPr>
            <a:spLocks noChangeShapeType="1"/>
          </p:cNvSpPr>
          <p:nvPr/>
        </p:nvSpPr>
        <p:spPr bwMode="auto">
          <a:xfrm>
            <a:off x="6324600" y="525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36"/>
          <p:cNvSpPr>
            <a:spLocks noChangeShapeType="1"/>
          </p:cNvSpPr>
          <p:nvPr/>
        </p:nvSpPr>
        <p:spPr bwMode="auto">
          <a:xfrm>
            <a:off x="8839200" y="5257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37"/>
          <p:cNvSpPr>
            <a:spLocks noChangeShapeType="1"/>
          </p:cNvSpPr>
          <p:nvPr/>
        </p:nvSpPr>
        <p:spPr bwMode="auto">
          <a:xfrm>
            <a:off x="6324600" y="4267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38"/>
          <p:cNvSpPr>
            <a:spLocks noChangeShapeType="1"/>
          </p:cNvSpPr>
          <p:nvPr/>
        </p:nvSpPr>
        <p:spPr bwMode="auto">
          <a:xfrm>
            <a:off x="8763000" y="4267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Text Box 39"/>
          <p:cNvSpPr txBox="1">
            <a:spLocks noChangeArrowheads="1"/>
          </p:cNvSpPr>
          <p:nvPr/>
        </p:nvSpPr>
        <p:spPr bwMode="auto">
          <a:xfrm>
            <a:off x="6934200" y="4038601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/>
              <a:t>NULL</a:t>
            </a:r>
          </a:p>
        </p:txBody>
      </p:sp>
      <p:sp>
        <p:nvSpPr>
          <p:cNvPr id="22554" name="Text Box 40"/>
          <p:cNvSpPr txBox="1">
            <a:spLocks noChangeArrowheads="1"/>
          </p:cNvSpPr>
          <p:nvPr/>
        </p:nvSpPr>
        <p:spPr bwMode="auto">
          <a:xfrm>
            <a:off x="9372600" y="4038601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/>
              <a:t>NULL</a:t>
            </a:r>
          </a:p>
        </p:txBody>
      </p:sp>
      <p:sp>
        <p:nvSpPr>
          <p:cNvPr id="22555" name="Text Box 41"/>
          <p:cNvSpPr txBox="1">
            <a:spLocks noChangeArrowheads="1"/>
          </p:cNvSpPr>
          <p:nvPr/>
        </p:nvSpPr>
        <p:spPr bwMode="auto">
          <a:xfrm>
            <a:off x="9372600" y="4724401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</a:rPr>
              <a:t>Leak!</a:t>
            </a:r>
          </a:p>
        </p:txBody>
      </p:sp>
    </p:spTree>
    <p:extLst>
      <p:ext uri="{BB962C8B-B14F-4D97-AF65-F5344CB8AC3E}">
        <p14:creationId xmlns:p14="http://schemas.microsoft.com/office/powerpoint/2010/main" val="1018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Dangling References: common causes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 pointer which is initialized but not set to NULL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Delete or free is called and pointer is not set to NULL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Aliasing of pointers which are not updated in tandem</a:t>
            </a:r>
          </a:p>
        </p:txBody>
      </p:sp>
    </p:spTree>
    <p:extLst>
      <p:ext uri="{BB962C8B-B14F-4D97-AF65-F5344CB8AC3E}">
        <p14:creationId xmlns:p14="http://schemas.microsoft.com/office/powerpoint/2010/main" val="127079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Allocation:  where / when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319" y="1986784"/>
            <a:ext cx="285750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8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646386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Induction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77007" y="1860330"/>
            <a:ext cx="9162393" cy="4159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cs typeface="Times New Roman" panose="02020603050405020304" pitchFamily="18" charset="0"/>
              </a:rPr>
              <a:t>Axiom</a:t>
            </a:r>
            <a:r>
              <a:rPr lang="en-US" altLang="ja-JP" sz="2800" dirty="0">
                <a:cs typeface="Times New Roman" panose="02020603050405020304" pitchFamily="18" charset="0"/>
              </a:rPr>
              <a:t>: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The </a:t>
            </a:r>
            <a:r>
              <a:rPr lang="en-US" altLang="ja-JP" sz="2800" dirty="0">
                <a:cs typeface="Times New Roman" panose="02020603050405020304" pitchFamily="18" charset="0"/>
              </a:rPr>
              <a:t>principle of mathematical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induction</a:t>
            </a:r>
          </a:p>
          <a:p>
            <a:pPr marL="0" indent="0">
              <a:buNone/>
            </a:pPr>
            <a:endParaRPr lang="en-US" altLang="ja-JP" sz="2800" dirty="0">
              <a:cs typeface="Times New Roman" panose="02020603050405020304" pitchFamily="18" charset="0"/>
            </a:endParaRPr>
          </a:p>
          <a:p>
            <a:pPr marL="914400" lvl="1" indent="-457200">
              <a:buNone/>
            </a:pPr>
            <a:r>
              <a:rPr lang="en-US" altLang="ja-JP" sz="2400" dirty="0">
                <a:cs typeface="Times New Roman" panose="02020603050405020304" pitchFamily="18" charset="0"/>
              </a:rPr>
              <a:t>A property P(n) that involves an integer n is true for all n ≥ 0 if </a:t>
            </a:r>
          </a:p>
          <a:p>
            <a:pPr marL="914400" lvl="1" indent="-457200">
              <a:buNone/>
            </a:pPr>
            <a:r>
              <a:rPr lang="en-US" altLang="ja-JP" sz="2400" dirty="0">
                <a:cs typeface="Times New Roman" panose="02020603050405020304" pitchFamily="18" charset="0"/>
              </a:rPr>
              <a:t>the following are true:</a:t>
            </a:r>
          </a:p>
          <a:p>
            <a:pPr marL="914400" lvl="1" indent="-457200">
              <a:buFontTx/>
              <a:buAutoNum type="arabicPeriod"/>
            </a:pPr>
            <a:r>
              <a:rPr lang="en-US" altLang="ja-JP" sz="2400" dirty="0">
                <a:cs typeface="Times New Roman" panose="02020603050405020304" pitchFamily="18" charset="0"/>
              </a:rPr>
              <a:t>P(0) is true.</a:t>
            </a:r>
          </a:p>
          <a:p>
            <a:pPr marL="914400" lvl="1" indent="-457200">
              <a:buFontTx/>
              <a:buAutoNum type="arabicPeriod"/>
            </a:pPr>
            <a:r>
              <a:rPr lang="en-US" altLang="ja-JP" sz="2400" dirty="0">
                <a:cs typeface="Times New Roman" panose="02020603050405020304" pitchFamily="18" charset="0"/>
              </a:rPr>
              <a:t>If P(k) is true for any k ≥ 0, then P(k+1) is true.</a:t>
            </a:r>
          </a:p>
        </p:txBody>
      </p:sp>
    </p:spTree>
    <p:extLst>
      <p:ext uri="{BB962C8B-B14F-4D97-AF65-F5344CB8AC3E}">
        <p14:creationId xmlns:p14="http://schemas.microsoft.com/office/powerpoint/2010/main" val="8095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a formula for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den>
                        </m:f>
                      </m:e>
                    </m:nary>
                  </m:oMath>
                </a14:m>
                <a:endParaRPr lang="en-US" dirty="0" smtClean="0"/>
              </a:p>
              <a:p>
                <a:pPr marL="201168" lvl="1" indent="0">
                  <a:buNone/>
                </a:pPr>
                <a:endParaRPr lang="en-US" dirty="0" smtClean="0"/>
              </a:p>
              <a:p>
                <a:pPr marL="201168" lvl="1" indent="0">
                  <a:buNone/>
                </a:pPr>
                <a:r>
                  <a:rPr lang="en-US" sz="2000" dirty="0" smtClean="0"/>
                  <a:t>by </a:t>
                </a:r>
                <a:r>
                  <a:rPr lang="en-US" sz="2000" dirty="0"/>
                  <a:t>examining the value </a:t>
                </a:r>
                <a:r>
                  <a:rPr lang="en-US" sz="2000" dirty="0" smtClean="0"/>
                  <a:t>of this expression for </a:t>
                </a:r>
                <a:r>
                  <a:rPr lang="en-US" sz="2000" dirty="0"/>
                  <a:t>small values of n. </a:t>
                </a:r>
                <a:endParaRPr lang="en-US" sz="2000" dirty="0" smtClean="0"/>
              </a:p>
              <a:p>
                <a:pPr marL="91440" lvl="1" indent="-91440">
                  <a:spcBef>
                    <a:spcPts val="1200"/>
                  </a:spcBef>
                  <a:spcAft>
                    <a:spcPts val="200"/>
                  </a:spcAft>
                  <a:buSzPct val="100000"/>
                  <a:buFont typeface="Calibri" panose="020F0502020204030204" pitchFamily="34" charset="0"/>
                  <a:buChar char=" "/>
                </a:pPr>
                <a:r>
                  <a:rPr lang="en-US" sz="2000" dirty="0" smtClean="0"/>
                  <a:t> Use </a:t>
                </a:r>
                <a:r>
                  <a:rPr lang="en-US" sz="2000" dirty="0"/>
                  <a:t>mathematical induction to prove your result.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84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Midterm:  </a:t>
            </a:r>
            <a:r>
              <a:rPr lang="en-US" dirty="0" err="1" smtClean="0"/>
              <a:t>Carrano</a:t>
            </a:r>
            <a:r>
              <a:rPr lang="en-US" dirty="0" smtClean="0"/>
              <a:t> Sections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Chapter 1, Data Abstraction :  All except UML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</a:t>
            </a:r>
            <a:r>
              <a:rPr lang="en-US" sz="2400" dirty="0" smtClean="0"/>
              <a:t>C++ Interlude 1:  All, except 1.4, 1.5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Chapter 2, Recursion:  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Chapter 3, Arrays:  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C++ Interlude 2, Pointers/Memory:   All, except 2.4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Chapter 4, Linked lists:  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Chapter 5, Recursion++:  5.3, 5.4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Chapter 7, Stacks:  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Chapter 8/9, Lists:  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Appendix A, C++:  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Appendix D, Software Lifecycle:  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Appendix E, Induction: All</a:t>
            </a:r>
          </a:p>
        </p:txBody>
      </p:sp>
    </p:spTree>
    <p:extLst>
      <p:ext uri="{BB962C8B-B14F-4D97-AF65-F5344CB8AC3E}">
        <p14:creationId xmlns:p14="http://schemas.microsoft.com/office/powerpoint/2010/main" val="11935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order to understand recursion, it helps to understand </a:t>
            </a:r>
            <a:r>
              <a:rPr lang="en-US" dirty="0" smtClean="0"/>
              <a:t>recursion.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order to understand recursion, it helps to understand recursion</a:t>
            </a:r>
          </a:p>
        </p:txBody>
      </p:sp>
    </p:spTree>
    <p:extLst>
      <p:ext uri="{BB962C8B-B14F-4D97-AF65-F5344CB8AC3E}">
        <p14:creationId xmlns:p14="http://schemas.microsoft.com/office/powerpoint/2010/main" val="27427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46577" y="1110313"/>
            <a:ext cx="806026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Catalan number is defined by the following recursive formula: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49" name="Picture 1" descr="C_0 = 1 \quad \mbox{and} \quad C_{n+1}=\sum_{i=0}^{n}C_i\,C_{n-i}\quad\text{for }n\ge 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467" y="1902178"/>
            <a:ext cx="3724275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3955" y="2838487"/>
            <a:ext cx="7449219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recursive function which computes the nth Catalan number.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2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Review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96814"/>
            <a:ext cx="11030648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Can be implemented with call to default constructor and then assignment (may not be most efficient)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Is called in four cases: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MyObj</a:t>
            </a:r>
            <a:r>
              <a:rPr lang="en-US" sz="2400" dirty="0"/>
              <a:t> </a:t>
            </a:r>
            <a:r>
              <a:rPr lang="en-US" sz="2400" dirty="0" smtClean="0"/>
              <a:t>o1(o2)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MyObj</a:t>
            </a:r>
            <a:r>
              <a:rPr lang="en-US" sz="2400" dirty="0" smtClean="0"/>
              <a:t> o1 = o2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Pass by 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Return by Value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5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97280" y="2008682"/>
            <a:ext cx="10155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There is no copy constructor in the Rational </a:t>
            </a:r>
            <a:r>
              <a:rPr lang="en-US" dirty="0" smtClean="0">
                <a:latin typeface="Calibri" panose="020F0502020204030204" pitchFamily="34" charset="0"/>
              </a:rPr>
              <a:t>class we built in class (with </a:t>
            </a:r>
            <a:r>
              <a:rPr lang="en-US" dirty="0" err="1" smtClean="0">
                <a:latin typeface="Calibri" panose="020F0502020204030204" pitchFamily="34" charset="0"/>
              </a:rPr>
              <a:t>int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numerator and denominator data members</a:t>
            </a:r>
            <a:r>
              <a:rPr lang="en-US" dirty="0" smtClean="0">
                <a:latin typeface="Calibri" panose="020F0502020204030204" pitchFamily="34" charset="0"/>
              </a:rPr>
              <a:t>), yet </a:t>
            </a:r>
            <a:r>
              <a:rPr lang="en-US" dirty="0">
                <a:latin typeface="Calibri" panose="020F0502020204030204" pitchFamily="34" charset="0"/>
              </a:rPr>
              <a:t>it works correctly</a:t>
            </a:r>
            <a:r>
              <a:rPr lang="en-US" dirty="0" smtClean="0">
                <a:latin typeface="Calibri" panose="020F0502020204030204" pitchFamily="34" charset="0"/>
              </a:rPr>
              <a:t>,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875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linked list with </a:t>
            </a:r>
            <a:r>
              <a:rPr lang="en-US" altLang="en-US" dirty="0" err="1" smtClean="0"/>
              <a:t>headPtr</a:t>
            </a:r>
            <a:endParaRPr lang="en-US" altLang="en-US" dirty="0" smtClean="0"/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08238" y="5216525"/>
            <a:ext cx="7848600" cy="622300"/>
          </a:xfrm>
        </p:spPr>
        <p:txBody>
          <a:bodyPr/>
          <a:lstStyle/>
          <a:p>
            <a:r>
              <a:rPr lang="en-US" altLang="en-US" smtClean="0"/>
              <a:t>FIGURE 4-3 A head pointer to the first </a:t>
            </a:r>
            <a:br>
              <a:rPr lang="en-US" altLang="en-US" smtClean="0"/>
            </a:br>
            <a:r>
              <a:rPr lang="en-US" altLang="en-US" smtClean="0"/>
              <a:t>of several linked nodes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2614614"/>
            <a:ext cx="77343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709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Insert or move a node in a singly linked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24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>
          <a:xfrm>
            <a:off x="1429660" y="507317"/>
            <a:ext cx="8405813" cy="1143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Array v. Linked List for Stack</a:t>
            </a:r>
          </a:p>
        </p:txBody>
      </p:sp>
      <p:sp>
        <p:nvSpPr>
          <p:cNvPr id="2969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560786" y="2175642"/>
            <a:ext cx="8916714" cy="41489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Arrays easy to use, but have fixed size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Increasing size of dynamically allocated array can waste storage,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Array based implementation good for small bag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 Linked chains do not have fixed size</a:t>
            </a:r>
          </a:p>
        </p:txBody>
      </p:sp>
    </p:spTree>
    <p:extLst>
      <p:ext uri="{BB962C8B-B14F-4D97-AF65-F5344CB8AC3E}">
        <p14:creationId xmlns:p14="http://schemas.microsoft.com/office/powerpoint/2010/main" val="16820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00150" y="1954530"/>
            <a:ext cx="10737850" cy="4370070"/>
          </a:xfrm>
        </p:spPr>
        <p:txBody>
          <a:bodyPr>
            <a:normAutofit/>
          </a:bodyPr>
          <a:lstStyle/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 Do the posted tests / quizzes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Do the Induction problems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Review all slides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Read </a:t>
            </a:r>
            <a:r>
              <a:rPr lang="en-US" sz="1600" dirty="0" err="1" smtClean="0"/>
              <a:t>Carrano</a:t>
            </a:r>
            <a:r>
              <a:rPr lang="en-US" sz="1600" dirty="0" smtClean="0"/>
              <a:t> chapters and do problems in back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Want even more? 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Cusack on Induction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4925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Tenants of OOP/C++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Interface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Encapsulation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C++ fundamentals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Constructors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Operator Overloading:  when/how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Pass by value, ref, </a:t>
            </a:r>
            <a:r>
              <a:rPr lang="en-US" sz="2400" dirty="0" err="1" smtClean="0"/>
              <a:t>const</a:t>
            </a:r>
            <a:r>
              <a:rPr lang="en-US" sz="2400" dirty="0" smtClean="0"/>
              <a:t> ref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Copy Constructors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Assignment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5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Pointers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Dynamic Memory Allocation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heap v. stack usage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Recursion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Induction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Templates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Algorithms:  bubble sort, insertion sort, Binary 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Data structures:  string, vector, stack, array, linked list (single, double)</a:t>
            </a:r>
          </a:p>
        </p:txBody>
      </p:sp>
    </p:spTree>
    <p:extLst>
      <p:ext uri="{BB962C8B-B14F-4D97-AF65-F5344CB8AC3E}">
        <p14:creationId xmlns:p14="http://schemas.microsoft.com/office/powerpoint/2010/main" val="15403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Object Oriented Programming (OOP)?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Abstraction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Encapsulation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Hierarchy</a:t>
            </a:r>
            <a:endParaRPr lang="en-US" sz="2600" dirty="0" smtClean="0"/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65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Interface Design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Simple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Complete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Cohesive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Descriptive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Intuitive 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Minimal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 smtClean="0"/>
              <a:t>No Public Data</a:t>
            </a:r>
          </a:p>
          <a:p>
            <a:pPr marL="228600" indent="-2286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640080" algn="l"/>
              </a:tabLst>
            </a:pPr>
            <a:r>
              <a:rPr lang="en-US" sz="2800" dirty="0"/>
              <a:t>A</a:t>
            </a:r>
            <a:r>
              <a:rPr lang="en-US" sz="2800" dirty="0" smtClean="0"/>
              <a:t>menable to loosely couple </a:t>
            </a:r>
          </a:p>
        </p:txBody>
      </p:sp>
    </p:spTree>
    <p:extLst>
      <p:ext uri="{BB962C8B-B14F-4D97-AF65-F5344CB8AC3E}">
        <p14:creationId xmlns:p14="http://schemas.microsoft.com/office/powerpoint/2010/main" val="40857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an interface to represent a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Call by Value, Reference, and Constant Reference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097280" y="1850890"/>
            <a:ext cx="28431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truct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length;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width;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12270" y="3373188"/>
            <a:ext cx="57082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result;</a:t>
            </a:r>
          </a:p>
          <a:p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Rectangle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 = { 3, 3 };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result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Area(r);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"length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r.length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"width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"Area =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result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897" y="2035556"/>
            <a:ext cx="44116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Area(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Area(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Area(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temp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.length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35;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(temp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6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4210" y="1862130"/>
            <a:ext cx="8089692" cy="4768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Circle the lines of code below would have compiler errors?  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line through those which would have runtime errors?  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 constructors are 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callsed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the code is invoked?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Bird Bird::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TheCoop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(Bird b1,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Bird &amp;b2, Bird &amp;b3)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const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x =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b2.wingSpan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ingSpan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b1.wingSpan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this-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ingSpan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b3.wingSpan;</a:t>
            </a: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Bird b = b2;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b3.wingSpan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ingSpan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b2.wingSpan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b3.wingSpan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b2.wingSpan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 8;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b3.wingSpan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 x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return b;</a:t>
            </a:r>
          </a:p>
          <a:p>
            <a:pPr>
              <a:lnSpc>
                <a:spcPct val="107000"/>
              </a:lnSpc>
            </a:pP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77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13144</TotalTime>
  <Words>1024</Words>
  <Application>Microsoft Office PowerPoint</Application>
  <PresentationFormat>Widescreen</PresentationFormat>
  <Paragraphs>236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Ｐゴシック</vt:lpstr>
      <vt:lpstr>Arial</vt:lpstr>
      <vt:lpstr>Calibri</vt:lpstr>
      <vt:lpstr>Calibri Light</vt:lpstr>
      <vt:lpstr>Cambria Math</vt:lpstr>
      <vt:lpstr>Consolas</vt:lpstr>
      <vt:lpstr>Courier New</vt:lpstr>
      <vt:lpstr>Times New Roman</vt:lpstr>
      <vt:lpstr>Retrospect</vt:lpstr>
      <vt:lpstr>CSS 342</vt:lpstr>
      <vt:lpstr>Midterm:  Carrano Sections Covered</vt:lpstr>
      <vt:lpstr>Midterm topics</vt:lpstr>
      <vt:lpstr>Midterm topics</vt:lpstr>
      <vt:lpstr>Why Object Oriented Programming (OOP)?</vt:lpstr>
      <vt:lpstr>Interface Design</vt:lpstr>
      <vt:lpstr>Problem</vt:lpstr>
      <vt:lpstr>Call by Value, Reference, and Constant Reference</vt:lpstr>
      <vt:lpstr>Problem</vt:lpstr>
      <vt:lpstr>Problem: Operating Overloading</vt:lpstr>
      <vt:lpstr>Operating Overloading</vt:lpstr>
      <vt:lpstr>Arrays </vt:lpstr>
      <vt:lpstr>Time of Constructor Invocation </vt:lpstr>
      <vt:lpstr>Templates</vt:lpstr>
      <vt:lpstr>Dynamic Allocation</vt:lpstr>
      <vt:lpstr>Dangling References: common causes</vt:lpstr>
      <vt:lpstr>Allocation:  where / when</vt:lpstr>
      <vt:lpstr>Induction</vt:lpstr>
      <vt:lpstr>Problem</vt:lpstr>
      <vt:lpstr>PowerPoint Presentation</vt:lpstr>
      <vt:lpstr>PowerPoint Presentation</vt:lpstr>
      <vt:lpstr>Copy Constructor Review</vt:lpstr>
      <vt:lpstr>Problem</vt:lpstr>
      <vt:lpstr>A linked list with headPtr</vt:lpstr>
      <vt:lpstr>Problem</vt:lpstr>
      <vt:lpstr>Array v. Linked List for Stack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255</cp:revision>
  <dcterms:created xsi:type="dcterms:W3CDTF">2014-09-04T12:46:47Z</dcterms:created>
  <dcterms:modified xsi:type="dcterms:W3CDTF">2016-11-02T17:08:51Z</dcterms:modified>
</cp:coreProperties>
</file>