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9" r:id="rId4"/>
    <p:sldId id="260" r:id="rId5"/>
    <p:sldId id="262" r:id="rId6"/>
    <p:sldId id="258" r:id="rId7"/>
    <p:sldId id="270" r:id="rId8"/>
    <p:sldId id="25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2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4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9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7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0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2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6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3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19D2-D449-450F-862E-DE0FB4AE75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13BA-55AD-46F5-AEE8-676DCB7A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1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matters.com/color-and-design/basic-color-theory" TargetMode="External"/><Relationship Id="rId2" Type="http://schemas.openxmlformats.org/officeDocument/2006/relationships/hyperlink" Target="https://color.adob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font.com/" TargetMode="External"/><Relationship Id="rId5" Type="http://schemas.openxmlformats.org/officeDocument/2006/relationships/hyperlink" Target="https://www.google.com/fonts" TargetMode="External"/><Relationship Id="rId4" Type="http://schemas.openxmlformats.org/officeDocument/2006/relationships/hyperlink" Target="http://www.fontspac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dobe.com/download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rif.com/free-graphic-design-software/" TargetMode="External"/><Relationship Id="rId13" Type="http://schemas.openxmlformats.org/officeDocument/2006/relationships/hyperlink" Target="https://www.uwb.edu/learningtech/digital-media/digital-media-services" TargetMode="External"/><Relationship Id="rId3" Type="http://schemas.openxmlformats.org/officeDocument/2006/relationships/hyperlink" Target="https://krita.org/en/" TargetMode="External"/><Relationship Id="rId7" Type="http://schemas.openxmlformats.org/officeDocument/2006/relationships/hyperlink" Target="https://vectr.com/" TargetMode="External"/><Relationship Id="rId12" Type="http://schemas.openxmlformats.org/officeDocument/2006/relationships/hyperlink" Target="http://www.xnormal.net/" TargetMode="External"/><Relationship Id="rId2" Type="http://schemas.openxmlformats.org/officeDocument/2006/relationships/hyperlink" Target="https://www.gimp.org/downloa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kscape.org/en/" TargetMode="External"/><Relationship Id="rId11" Type="http://schemas.openxmlformats.org/officeDocument/2006/relationships/hyperlink" Target="https://www.blender.org/" TargetMode="External"/><Relationship Id="rId5" Type="http://schemas.openxmlformats.org/officeDocument/2006/relationships/hyperlink" Target="https://pixlr.com/" TargetMode="External"/><Relationship Id="rId15" Type="http://schemas.openxmlformats.org/officeDocument/2006/relationships/hyperlink" Target="http://www.bothell.washington.edu/learningtech/digital-media-lab/tutorials" TargetMode="External"/><Relationship Id="rId10" Type="http://schemas.openxmlformats.org/officeDocument/2006/relationships/hyperlink" Target="http://www.autodesk.com/education/free-software/all" TargetMode="External"/><Relationship Id="rId4" Type="http://schemas.openxmlformats.org/officeDocument/2006/relationships/hyperlink" Target="http://www.pixelmator.com/mac/" TargetMode="External"/><Relationship Id="rId9" Type="http://schemas.openxmlformats.org/officeDocument/2006/relationships/hyperlink" Target="http://www.synfig.org/cms/" TargetMode="External"/><Relationship Id="rId14" Type="http://schemas.openxmlformats.org/officeDocument/2006/relationships/hyperlink" Target="https://www.uwb.edu/safety/hour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g.com/news/popular-screen-resolutions-designing-for-al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channel/UCZ0Ma2-wquvZMpN6iWOV30A/videos" TargetMode="External"/><Relationship Id="rId3" Type="http://schemas.openxmlformats.org/officeDocument/2006/relationships/hyperlink" Target="http://www.creativeuncut.com/game-art-galleries.html" TargetMode="External"/><Relationship Id="rId7" Type="http://schemas.openxmlformats.org/officeDocument/2006/relationships/hyperlink" Target="http://wiki.polycount.com/wiki/Gumroad_Tutorial_List" TargetMode="External"/><Relationship Id="rId2" Type="http://schemas.openxmlformats.org/officeDocument/2006/relationships/hyperlink" Target="https://www.pinteres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ubebrush.co/" TargetMode="External"/><Relationship Id="rId5" Type="http://schemas.openxmlformats.org/officeDocument/2006/relationships/hyperlink" Target="https://www.behance.net/" TargetMode="External"/><Relationship Id="rId4" Type="http://schemas.openxmlformats.org/officeDocument/2006/relationships/hyperlink" Target="https://www.artstation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key-x.com/" TargetMode="External"/><Relationship Id="rId2" Type="http://schemas.openxmlformats.org/officeDocument/2006/relationships/hyperlink" Target="https://www.codeandweb.com/texturepack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wopple.com/zwoptex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otericsoftware.com/" TargetMode="External"/><Relationship Id="rId2" Type="http://schemas.openxmlformats.org/officeDocument/2006/relationships/hyperlink" Target="https://www.assetstore.unity3d.com/en/#!/content/580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s-ig.net/scriptpng" TargetMode="External"/><Relationship Id="rId2" Type="http://schemas.openxmlformats.org/officeDocument/2006/relationships/hyperlink" Target="https://pngquan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HXzzHElFPk" TargetMode="External"/><Relationship Id="rId5" Type="http://schemas.openxmlformats.org/officeDocument/2006/relationships/hyperlink" Target="https://www.youtube.com/watch?v=2TUvmlGoDrw" TargetMode="External"/><Relationship Id="rId4" Type="http://schemas.openxmlformats.org/officeDocument/2006/relationships/hyperlink" Target="https://pngquant.org/PNGoo.0.1.1.zi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bosquid.com/" TargetMode="External"/><Relationship Id="rId2" Type="http://schemas.openxmlformats.org/officeDocument/2006/relationships/hyperlink" Target="https://www.textur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setstore.unity3d.com/en/#!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/>
              <a:t>So You Want to Not Suck at Art </a:t>
            </a:r>
            <a:r>
              <a:rPr lang="en-US" cap="small" dirty="0" smtClean="0"/>
              <a:t>Implementation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7920"/>
            <a:ext cx="9144000" cy="124399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cap="small" dirty="0"/>
              <a:t>Nathan </a:t>
            </a:r>
            <a:r>
              <a:rPr lang="en-US" sz="2800" cap="small" dirty="0" smtClean="0"/>
              <a:t>Evers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Art Lead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Digital Future Lab</a:t>
            </a:r>
            <a:endParaRPr lang="en-US" dirty="0"/>
          </a:p>
        </p:txBody>
      </p:sp>
      <p:pic>
        <p:nvPicPr>
          <p:cNvPr id="2050" name="Picture 2" descr="C:\Users\Nathan Evers\Pictures\DFL Logo 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5150" y="5593503"/>
            <a:ext cx="1123950" cy="96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7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Tips and Best Practices </a:t>
            </a:r>
            <a:r>
              <a:rPr lang="en-US" cap="small" dirty="0" smtClean="0"/>
              <a:t>Vol. II 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1674" cy="480159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Color saturation:</a:t>
            </a:r>
          </a:p>
          <a:p>
            <a:pPr lvl="1"/>
            <a:r>
              <a:rPr lang="en-US" sz="2000" dirty="0" err="1"/>
              <a:t>Devs</a:t>
            </a:r>
            <a:r>
              <a:rPr lang="en-US" sz="2000" dirty="0"/>
              <a:t>: Tone down saturation of primary colors</a:t>
            </a:r>
          </a:p>
          <a:p>
            <a:pPr lvl="1"/>
            <a:r>
              <a:rPr lang="en-US" sz="2000" dirty="0"/>
              <a:t>Artists: Increase color </a:t>
            </a:r>
            <a:r>
              <a:rPr lang="en-US" sz="2000" dirty="0" smtClean="0"/>
              <a:t>saturation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Don’t be perfect! It’s far easier and faster to create, review, trash, and redraw than to obsessively tinker for an hour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Know your limitations.</a:t>
            </a:r>
          </a:p>
          <a:p>
            <a:pPr lvl="1"/>
            <a:r>
              <a:rPr lang="en-US" sz="2000" dirty="0">
                <a:solidFill>
                  <a:srgbClr val="FF00FF"/>
                </a:solidFill>
              </a:rPr>
              <a:t>Can’t draw? Embrace that with an intentionally “non-artsy” style.</a:t>
            </a:r>
          </a:p>
          <a:p>
            <a:pPr lvl="1"/>
            <a:r>
              <a:rPr lang="en-US" sz="2000" dirty="0"/>
              <a:t>Or, make the best damn squares and circles and triangles you possibly can</a:t>
            </a:r>
            <a:r>
              <a:rPr lang="en-US" sz="2000" dirty="0" smtClean="0"/>
              <a:t>.</a:t>
            </a:r>
          </a:p>
          <a:p>
            <a:pPr lvl="2"/>
            <a:r>
              <a:rPr lang="en-US" sz="1600" dirty="0" smtClean="0"/>
              <a:t>Throw some </a:t>
            </a:r>
            <a:r>
              <a:rPr lang="en-US" sz="1600" dirty="0" err="1" smtClean="0"/>
              <a:t>googly</a:t>
            </a:r>
            <a:r>
              <a:rPr lang="en-US" sz="1600" dirty="0" smtClean="0"/>
              <a:t> eyes and gradients on it!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9874" y="1825625"/>
            <a:ext cx="5283926" cy="48015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Color must be intentional, particularly for user interaction and comprehension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Be deliberate and consistent. Pick a style that works and stick with it.</a:t>
            </a:r>
          </a:p>
          <a:p>
            <a:pPr lvl="2"/>
            <a:r>
              <a:rPr lang="en-US" dirty="0"/>
              <a:t>No one cares if it looks weird as long as it’s </a:t>
            </a:r>
            <a:r>
              <a:rPr lang="en-US" u="sng" dirty="0"/>
              <a:t>supposed to</a:t>
            </a:r>
            <a:r>
              <a:rPr lang="en-US" dirty="0"/>
              <a:t> look weird</a:t>
            </a:r>
            <a:r>
              <a:rPr lang="en-US" dirty="0" smtClean="0"/>
              <a:t>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Use a color palette (</a:t>
            </a:r>
            <a:r>
              <a:rPr lang="en-US" dirty="0">
                <a:hlinkClick r:id="rId2"/>
              </a:rPr>
              <a:t>Kuler)</a:t>
            </a:r>
            <a:r>
              <a:rPr lang="en-US" dirty="0"/>
              <a:t> and stick with those complimentary and contrasting colors.</a:t>
            </a:r>
          </a:p>
          <a:p>
            <a:pPr lvl="2"/>
            <a:r>
              <a:rPr lang="en-US" dirty="0"/>
              <a:t>Review basic </a:t>
            </a:r>
            <a:r>
              <a:rPr lang="en-US" dirty="0">
                <a:hlinkClick r:id="rId3"/>
              </a:rPr>
              <a:t>color theory</a:t>
            </a:r>
            <a:r>
              <a:rPr lang="en-US" dirty="0" smtClean="0"/>
              <a:t>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>
                <a:hlinkClick r:id="rId4"/>
              </a:rPr>
              <a:t>FontSpace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Google Fonts</a:t>
            </a:r>
            <a:r>
              <a:rPr lang="en-US" dirty="0"/>
              <a:t>, or </a:t>
            </a:r>
            <a:r>
              <a:rPr lang="en-US" dirty="0">
                <a:hlinkClick r:id="rId6"/>
              </a:rPr>
              <a:t>DaFont</a:t>
            </a:r>
            <a:r>
              <a:rPr lang="en-US" dirty="0"/>
              <a:t> for free fonts.</a:t>
            </a:r>
          </a:p>
          <a:p>
            <a:pPr lvl="2"/>
            <a:r>
              <a:rPr lang="en-US" dirty="0"/>
              <a:t>Pick thematically relevant fonts.</a:t>
            </a:r>
          </a:p>
          <a:p>
            <a:pPr lvl="2"/>
            <a:r>
              <a:rPr lang="en-US" dirty="0">
                <a:solidFill>
                  <a:srgbClr val="FF00FF"/>
                </a:solidFill>
              </a:rPr>
              <a:t>No more than two or three different fonts</a:t>
            </a:r>
            <a:r>
              <a:rPr lang="en-US" dirty="0"/>
              <a:t> in the entire game.</a:t>
            </a:r>
          </a:p>
          <a:p>
            <a:pPr lvl="3"/>
            <a:r>
              <a:rPr lang="en-US" dirty="0"/>
              <a:t>When possible, use </a:t>
            </a:r>
            <a:r>
              <a:rPr lang="en-US" u="sng" dirty="0"/>
              <a:t>one</a:t>
            </a:r>
            <a:r>
              <a:rPr lang="en-US" dirty="0"/>
              <a:t> font with regular, black, light, bold styles.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Tips and Best Practices </a:t>
            </a:r>
            <a:r>
              <a:rPr lang="en-US" cap="small" dirty="0" smtClean="0"/>
              <a:t>Vol. III 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801598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Photoshop:</a:t>
            </a:r>
          </a:p>
          <a:p>
            <a:pPr lvl="1"/>
            <a:r>
              <a:rPr lang="en-US" sz="2000" dirty="0"/>
              <a:t>Use layer styles and avoid filters or image adjustments when possible</a:t>
            </a:r>
            <a:r>
              <a:rPr lang="en-US" sz="2000" dirty="0" smtClean="0"/>
              <a:t>.</a:t>
            </a:r>
          </a:p>
          <a:p>
            <a:pPr lvl="2"/>
            <a:r>
              <a:rPr lang="en-US" sz="1600" dirty="0" smtClean="0"/>
              <a:t>Right-click a layer and turn it into a “Smart Object” to preserve the origina</a:t>
            </a:r>
            <a:r>
              <a:rPr lang="en-US" sz="1600" dirty="0" smtClean="0"/>
              <a:t>l asset when applying changes.</a:t>
            </a:r>
            <a:endParaRPr lang="en-US" sz="1600" dirty="0"/>
          </a:p>
          <a:p>
            <a:pPr lvl="1"/>
            <a:r>
              <a:rPr lang="en-US" sz="2000" dirty="0" smtClean="0">
                <a:solidFill>
                  <a:srgbClr val="FF00FF"/>
                </a:solidFill>
              </a:rPr>
              <a:t>”Non-destructive</a:t>
            </a:r>
            <a:r>
              <a:rPr lang="en-US" sz="2000" dirty="0">
                <a:solidFill>
                  <a:srgbClr val="FF00FF"/>
                </a:solidFill>
              </a:rPr>
              <a:t>” art practices </a:t>
            </a:r>
            <a:r>
              <a:rPr lang="en-US" sz="2000" dirty="0"/>
              <a:t>are perfect for not having to redo or lose work after making an adjustment you can’t </a:t>
            </a:r>
            <a:r>
              <a:rPr lang="en-US" sz="2000" dirty="0" smtClean="0"/>
              <a:t>revert</a:t>
            </a:r>
            <a:r>
              <a:rPr lang="en-US" sz="2000" dirty="0"/>
              <a:t>!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For assets with multiple variations:</a:t>
            </a:r>
          </a:p>
          <a:p>
            <a:pPr lvl="1"/>
            <a:r>
              <a:rPr lang="en-US" sz="2000" dirty="0"/>
              <a:t>Create assets in </a:t>
            </a:r>
            <a:r>
              <a:rPr lang="en-US" sz="2000" dirty="0">
                <a:solidFill>
                  <a:srgbClr val="FF00FF"/>
                </a:solidFill>
              </a:rPr>
              <a:t>grayscale</a:t>
            </a:r>
            <a:r>
              <a:rPr lang="en-US" sz="2000" dirty="0"/>
              <a:t> or completely desaturated so you can tint them in-engine.</a:t>
            </a:r>
          </a:p>
          <a:p>
            <a:pPr lvl="1"/>
            <a:r>
              <a:rPr lang="en-US" sz="2000" dirty="0"/>
              <a:t>Also useful for buttons and their hover, static, and pressed states</a:t>
            </a:r>
            <a:r>
              <a:rPr lang="en-US" sz="2000" dirty="0" smtClean="0"/>
              <a:t>.</a:t>
            </a:r>
          </a:p>
          <a:p>
            <a:pPr lvl="1"/>
            <a:endParaRPr lang="en-US" sz="2000" dirty="0"/>
          </a:p>
          <a:p>
            <a:r>
              <a:rPr lang="en-US" sz="2400" dirty="0" smtClean="0">
                <a:solidFill>
                  <a:srgbClr val="FF00FF"/>
                </a:solidFill>
              </a:rPr>
              <a:t>Generate text in Unity </a:t>
            </a:r>
            <a:r>
              <a:rPr lang="en-US" sz="2400" dirty="0" smtClean="0"/>
              <a:t>when possible so you just have to create a single set of containers for buttons or menu items.</a:t>
            </a:r>
          </a:p>
          <a:p>
            <a:pPr lvl="1"/>
            <a:r>
              <a:rPr lang="en-US" sz="2000" dirty="0" smtClean="0"/>
              <a:t>Make them look super fancy by applying: inner shadows, double-strokes, and subtle gradients. 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8400" y="1825625"/>
            <a:ext cx="5257800" cy="48015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Use Discord, Slack, or other project management software to stay in communication with your artist and team members!</a:t>
            </a:r>
          </a:p>
          <a:p>
            <a:pPr lvl="1"/>
            <a:r>
              <a:rPr lang="en-US" sz="2000" dirty="0" smtClean="0"/>
              <a:t>Keep daily tabs on each other’s progress, especially if you’re outsourcing art support.</a:t>
            </a:r>
          </a:p>
          <a:p>
            <a:endParaRPr lang="en-US" sz="2400" dirty="0"/>
          </a:p>
          <a:p>
            <a:r>
              <a:rPr lang="en-US" sz="2400" dirty="0" smtClean="0"/>
              <a:t>Store assets in a shared online space like Google Drive, </a:t>
            </a:r>
            <a:r>
              <a:rPr lang="en-US" sz="2400" dirty="0" err="1" smtClean="0"/>
              <a:t>OneDrive</a:t>
            </a:r>
            <a:r>
              <a:rPr lang="en-US" sz="2400" dirty="0" smtClean="0"/>
              <a:t>, or </a:t>
            </a:r>
            <a:r>
              <a:rPr lang="en-US" sz="2400" dirty="0" err="1" smtClean="0"/>
              <a:t>Dropbox</a:t>
            </a:r>
            <a:r>
              <a:rPr lang="en-US" sz="2400" dirty="0" smtClean="0"/>
              <a:t>! </a:t>
            </a:r>
          </a:p>
          <a:p>
            <a:endParaRPr lang="en-US" sz="2400" dirty="0"/>
          </a:p>
          <a:p>
            <a:r>
              <a:rPr lang="en-US" sz="2400" dirty="0" smtClean="0"/>
              <a:t>When in doubt, Google it!</a:t>
            </a:r>
          </a:p>
          <a:p>
            <a:pPr lvl="1"/>
            <a:r>
              <a:rPr lang="en-US" sz="1600" dirty="0" smtClean="0"/>
              <a:t>How do I _______?</a:t>
            </a:r>
          </a:p>
          <a:p>
            <a:pPr lvl="1"/>
            <a:r>
              <a:rPr lang="en-US" sz="1600" dirty="0" smtClean="0"/>
              <a:t>What is _______ error?</a:t>
            </a:r>
          </a:p>
          <a:p>
            <a:pPr lvl="1"/>
            <a:r>
              <a:rPr lang="en-US" sz="1600" dirty="0" smtClean="0"/>
              <a:t>Why did I think game </a:t>
            </a:r>
            <a:r>
              <a:rPr lang="en-US" sz="1600" dirty="0" err="1" smtClean="0"/>
              <a:t>dev</a:t>
            </a:r>
            <a:r>
              <a:rPr lang="en-US" sz="1600" dirty="0" smtClean="0"/>
              <a:t> was a good life choice?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441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/>
              <a:t>Questions!?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Thanks for listening, and go </a:t>
            </a:r>
            <a:r>
              <a:rPr lang="en-US" dirty="0" smtClean="0"/>
              <a:t>forth </a:t>
            </a:r>
            <a:r>
              <a:rPr lang="en-US" dirty="0"/>
              <a:t>and art your hearts away!</a:t>
            </a:r>
          </a:p>
          <a:p>
            <a:r>
              <a:rPr lang="en-US" dirty="0"/>
              <a:t>Any further inquiries: nevers@uw.edu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53626" y="638175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#ILearnedStuffToday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8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What to Use and Where to Begin?</a:t>
            </a:r>
            <a:endParaRPr lang="en-US" cap="small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935187"/>
            <a:ext cx="5237747" cy="210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Adobe Creative Suite:</a:t>
            </a:r>
          </a:p>
          <a:p>
            <a:pPr lvl="1"/>
            <a:r>
              <a:rPr lang="en-US" dirty="0"/>
              <a:t>Photoshop </a:t>
            </a:r>
            <a:r>
              <a:rPr lang="en-US" sz="1800" dirty="0"/>
              <a:t>(bitmap)</a:t>
            </a:r>
          </a:p>
          <a:p>
            <a:pPr lvl="1"/>
            <a:r>
              <a:rPr lang="en-US" dirty="0" smtClean="0"/>
              <a:t>Illustrator </a:t>
            </a:r>
            <a:r>
              <a:rPr lang="en-US" sz="1800" dirty="0"/>
              <a:t>(vector)</a:t>
            </a:r>
          </a:p>
          <a:p>
            <a:pPr lvl="1"/>
            <a:r>
              <a:rPr lang="en-US" dirty="0"/>
              <a:t>Animate </a:t>
            </a:r>
            <a:r>
              <a:rPr lang="en-US" sz="1800" dirty="0"/>
              <a:t>(vector)</a:t>
            </a:r>
          </a:p>
          <a:p>
            <a:pPr lvl="2"/>
            <a:r>
              <a:rPr lang="en-US" dirty="0"/>
              <a:t>Previously known as </a:t>
            </a:r>
            <a:r>
              <a:rPr lang="en-US" dirty="0" smtClean="0"/>
              <a:t>Flash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19825" y="3935186"/>
            <a:ext cx="5246269" cy="210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Get </a:t>
            </a:r>
            <a:r>
              <a:rPr lang="en-US" dirty="0"/>
              <a:t>a 30-day </a:t>
            </a:r>
            <a:r>
              <a:rPr lang="en-US" dirty="0">
                <a:hlinkClick r:id="rId2"/>
              </a:rPr>
              <a:t>free trial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Photoshop 	</a:t>
            </a:r>
            <a:r>
              <a:rPr lang="en-US" dirty="0" smtClean="0"/>
              <a:t>	$</a:t>
            </a:r>
            <a:r>
              <a:rPr lang="en-US" dirty="0"/>
              <a:t>10/month</a:t>
            </a:r>
          </a:p>
          <a:p>
            <a:pPr lvl="1"/>
            <a:r>
              <a:rPr lang="en-US" dirty="0"/>
              <a:t>Single App 	</a:t>
            </a:r>
            <a:r>
              <a:rPr lang="en-US" dirty="0" smtClean="0"/>
              <a:t>	$</a:t>
            </a:r>
            <a:r>
              <a:rPr lang="en-US" dirty="0"/>
              <a:t>20/month</a:t>
            </a:r>
          </a:p>
          <a:p>
            <a:pPr lvl="1"/>
            <a:r>
              <a:rPr lang="en-US" dirty="0"/>
              <a:t>Full Subscription	</a:t>
            </a:r>
            <a:r>
              <a:rPr lang="en-US" dirty="0" smtClean="0"/>
              <a:t>	$50/month</a:t>
            </a:r>
          </a:p>
        </p:txBody>
      </p:sp>
      <p:pic>
        <p:nvPicPr>
          <p:cNvPr id="1026" name="Picture 2" descr="C:\Users\Nathan Evers\Desktop\Adobe_Animate_CC_2015_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93" y="178820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athan Evers\Desktop\Photoshop_CC_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150" y="1792627"/>
            <a:ext cx="1785938" cy="175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athan Evers\Desktop\Adobe_Illustrator_CC_icon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481" y="1823299"/>
            <a:ext cx="1677244" cy="164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2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cap="small" dirty="0" smtClean="0"/>
              <a:t>But I’m A Student and Things Cost Money (Ugh!)</a:t>
            </a:r>
            <a:endParaRPr lang="en-US" cap="small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97090" y="1825625"/>
            <a:ext cx="5277854" cy="4778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Free Alternatives:</a:t>
            </a:r>
          </a:p>
          <a:p>
            <a:pPr lvl="1"/>
            <a:r>
              <a:rPr lang="en-US" dirty="0" smtClean="0">
                <a:hlinkClick r:id="rId2"/>
              </a:rPr>
              <a:t>Gimp</a:t>
            </a:r>
            <a:r>
              <a:rPr lang="en-US" sz="2000" dirty="0" smtClean="0"/>
              <a:t> </a:t>
            </a:r>
            <a:r>
              <a:rPr lang="en-US" sz="1800" dirty="0" smtClean="0"/>
              <a:t>(Photoshop)</a:t>
            </a:r>
          </a:p>
          <a:p>
            <a:pPr lvl="1"/>
            <a:r>
              <a:rPr lang="en-US" dirty="0" smtClean="0">
                <a:hlinkClick r:id="rId3"/>
              </a:rPr>
              <a:t>Krita </a:t>
            </a:r>
            <a:r>
              <a:rPr lang="en-US" sz="1800" dirty="0" smtClean="0"/>
              <a:t>(Photoshop)</a:t>
            </a:r>
            <a:endParaRPr lang="en-US" sz="1400" dirty="0" smtClean="0"/>
          </a:p>
          <a:p>
            <a:pPr lvl="1"/>
            <a:r>
              <a:rPr lang="en-US" dirty="0" err="1" smtClean="0">
                <a:hlinkClick r:id="rId4"/>
              </a:rPr>
              <a:t>Pixelmator</a:t>
            </a:r>
            <a:r>
              <a:rPr lang="en-US" sz="2000" dirty="0" smtClean="0"/>
              <a:t> </a:t>
            </a:r>
            <a:r>
              <a:rPr lang="en-US" sz="1800" dirty="0" smtClean="0"/>
              <a:t>(Photoshop, Mac-only)</a:t>
            </a:r>
          </a:p>
          <a:p>
            <a:pPr lvl="1"/>
            <a:r>
              <a:rPr lang="en-US" dirty="0" smtClean="0">
                <a:hlinkClick r:id="rId5"/>
              </a:rPr>
              <a:t>Pixlr.com</a:t>
            </a:r>
            <a:r>
              <a:rPr lang="en-US" sz="2000" dirty="0" smtClean="0"/>
              <a:t> </a:t>
            </a:r>
            <a:r>
              <a:rPr lang="en-US" sz="1800" dirty="0" smtClean="0"/>
              <a:t>(Photoshop, web client)</a:t>
            </a:r>
          </a:p>
          <a:p>
            <a:pPr lvl="1"/>
            <a:r>
              <a:rPr lang="en-US" dirty="0" err="1" smtClean="0">
                <a:hlinkClick r:id="rId6"/>
              </a:rPr>
              <a:t>Inkscape</a:t>
            </a:r>
            <a:r>
              <a:rPr lang="en-US" sz="2000" dirty="0" smtClean="0"/>
              <a:t> </a:t>
            </a:r>
            <a:r>
              <a:rPr lang="en-US" sz="1800" dirty="0" smtClean="0"/>
              <a:t>(Illustrator)</a:t>
            </a:r>
          </a:p>
          <a:p>
            <a:pPr lvl="1"/>
            <a:r>
              <a:rPr lang="en-US" dirty="0" smtClean="0">
                <a:hlinkClick r:id="rId7"/>
              </a:rPr>
              <a:t>Vectr</a:t>
            </a:r>
            <a:r>
              <a:rPr lang="en-US" sz="1800" dirty="0" smtClean="0"/>
              <a:t> (Illustrator, web client)</a:t>
            </a:r>
          </a:p>
          <a:p>
            <a:pPr lvl="1"/>
            <a:r>
              <a:rPr lang="en-US" dirty="0" err="1" smtClean="0">
                <a:hlinkClick r:id="rId8"/>
              </a:rPr>
              <a:t>DrawPlus</a:t>
            </a:r>
            <a:r>
              <a:rPr lang="en-US" sz="2000" dirty="0" smtClean="0"/>
              <a:t> </a:t>
            </a:r>
            <a:r>
              <a:rPr lang="en-US" sz="1800" dirty="0" smtClean="0"/>
              <a:t>(Illustrator)</a:t>
            </a:r>
          </a:p>
          <a:p>
            <a:pPr lvl="1"/>
            <a:r>
              <a:rPr lang="en-US" dirty="0" err="1" smtClean="0">
                <a:hlinkClick r:id="rId9"/>
              </a:rPr>
              <a:t>Synfig</a:t>
            </a:r>
            <a:r>
              <a:rPr lang="en-US" dirty="0" smtClean="0">
                <a:hlinkClick r:id="rId9"/>
              </a:rPr>
              <a:t> Studio</a:t>
            </a:r>
            <a:r>
              <a:rPr lang="en-US" dirty="0" smtClean="0"/>
              <a:t> </a:t>
            </a:r>
            <a:r>
              <a:rPr lang="en-US" sz="1800" dirty="0" smtClean="0"/>
              <a:t>(Animate)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Interested in 3D?</a:t>
            </a:r>
          </a:p>
          <a:p>
            <a:pPr lvl="1"/>
            <a:r>
              <a:rPr lang="en-US" sz="1800" dirty="0" smtClean="0">
                <a:hlinkClick r:id="rId10"/>
              </a:rPr>
              <a:t>Autodesk</a:t>
            </a:r>
            <a:r>
              <a:rPr lang="en-US" sz="1800" dirty="0" smtClean="0"/>
              <a:t> is free for students! </a:t>
            </a:r>
          </a:p>
          <a:p>
            <a:pPr lvl="1"/>
            <a:r>
              <a:rPr lang="en-US" sz="1800" dirty="0" smtClean="0">
                <a:hlinkClick r:id="rId11"/>
              </a:rPr>
              <a:t>Blender</a:t>
            </a:r>
            <a:r>
              <a:rPr lang="en-US" sz="1800" dirty="0" smtClean="0"/>
              <a:t> (3D modeling)</a:t>
            </a:r>
          </a:p>
          <a:p>
            <a:pPr lvl="1"/>
            <a:r>
              <a:rPr lang="en-US" sz="2000" dirty="0" smtClean="0">
                <a:hlinkClick r:id="rId12"/>
              </a:rPr>
              <a:t>xNormal</a:t>
            </a:r>
            <a:r>
              <a:rPr lang="en-US" sz="1800" dirty="0" smtClean="0">
                <a:hlinkClick r:id="rId12"/>
              </a:rPr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normals</a:t>
            </a:r>
            <a:r>
              <a:rPr lang="en-US" sz="1800" dirty="0" smtClean="0"/>
              <a:t>, ambient occlusion, displacement maps)</a:t>
            </a:r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62675" y="1825624"/>
            <a:ext cx="5237747" cy="4778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UWB </a:t>
            </a:r>
            <a:r>
              <a:rPr lang="en-US" sz="2400" dirty="0" smtClean="0">
                <a:hlinkClick r:id="rId13"/>
              </a:rPr>
              <a:t>Open Learning Lab </a:t>
            </a:r>
            <a:r>
              <a:rPr lang="en-US" sz="2400" dirty="0" smtClean="0"/>
              <a:t>(UW2-140)</a:t>
            </a:r>
          </a:p>
          <a:p>
            <a:pPr lvl="1"/>
            <a:r>
              <a:rPr lang="en-US" sz="2000" dirty="0" smtClean="0"/>
              <a:t>Open during UW2 </a:t>
            </a:r>
            <a:r>
              <a:rPr lang="en-US" sz="2000" dirty="0" smtClean="0">
                <a:hlinkClick r:id="rId14"/>
              </a:rPr>
              <a:t>building hours</a:t>
            </a:r>
            <a:endParaRPr lang="en-US" sz="2000" dirty="0" smtClean="0"/>
          </a:p>
          <a:p>
            <a:pPr lvl="2"/>
            <a:r>
              <a:rPr lang="en-US" sz="1600" dirty="0" smtClean="0"/>
              <a:t>M-TH 6:30AM - Midnight</a:t>
            </a:r>
          </a:p>
          <a:p>
            <a:pPr lvl="2"/>
            <a:r>
              <a:rPr lang="en-US" sz="1600" dirty="0" smtClean="0"/>
              <a:t>Friday 6:30AM - 8:00PM</a:t>
            </a:r>
          </a:p>
          <a:p>
            <a:pPr lvl="2"/>
            <a:r>
              <a:rPr lang="en-US" sz="1600" dirty="0" smtClean="0"/>
              <a:t>Saturday 8:00AM - 8:00PM</a:t>
            </a:r>
          </a:p>
          <a:p>
            <a:pPr lvl="2"/>
            <a:r>
              <a:rPr lang="en-US" sz="1600" dirty="0" smtClean="0"/>
              <a:t>Sunday 12:00PM – 8:00PM</a:t>
            </a:r>
          </a:p>
          <a:p>
            <a:pPr lvl="1"/>
            <a:r>
              <a:rPr lang="en-US" sz="2000" dirty="0" smtClean="0"/>
              <a:t>Pre-loaded with Creative Cloud apps for free student use</a:t>
            </a:r>
          </a:p>
          <a:p>
            <a:pPr lvl="1"/>
            <a:r>
              <a:rPr lang="en-US" sz="2000" dirty="0" smtClean="0"/>
              <a:t>On-site tutoring!</a:t>
            </a:r>
          </a:p>
          <a:p>
            <a:pPr lvl="2"/>
            <a:r>
              <a:rPr lang="en-US" sz="1600" dirty="0" smtClean="0"/>
              <a:t>Audacity, Photoshop, Premiere Pro</a:t>
            </a:r>
          </a:p>
          <a:p>
            <a:pPr lvl="2"/>
            <a:r>
              <a:rPr lang="en-US" sz="1600" dirty="0">
                <a:hlinkClick r:id="rId15"/>
              </a:rPr>
              <a:t>Tutorial </a:t>
            </a:r>
            <a:r>
              <a:rPr lang="en-US" sz="1600" dirty="0" smtClean="0">
                <a:hlinkClick r:id="rId15"/>
              </a:rPr>
              <a:t>Repository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51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Before Starting Your Art Journey </a:t>
            </a:r>
            <a:r>
              <a:rPr lang="en-US" cap="small" dirty="0" smtClean="0"/>
              <a:t>Pt. 1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1674" cy="4801598"/>
          </a:xfrm>
        </p:spPr>
        <p:txBody>
          <a:bodyPr>
            <a:normAutofit/>
          </a:bodyPr>
          <a:lstStyle/>
          <a:p>
            <a:r>
              <a:rPr lang="en-US" sz="2400" dirty="0"/>
              <a:t>Establish </a:t>
            </a:r>
            <a:r>
              <a:rPr lang="en-US" sz="2400" dirty="0">
                <a:solidFill>
                  <a:srgbClr val="FF00FF"/>
                </a:solidFill>
              </a:rPr>
              <a:t>target platform</a:t>
            </a:r>
            <a:r>
              <a:rPr lang="en-US" sz="2400" dirty="0"/>
              <a:t> and stick to </a:t>
            </a:r>
            <a:r>
              <a:rPr lang="en-US" sz="2400" u="sng" dirty="0"/>
              <a:t>ONE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Redoing UI assets for different resolutions or aspect ratios is a pain, especially if created in a bitmap editor.</a:t>
            </a:r>
          </a:p>
          <a:p>
            <a:pPr lvl="1"/>
            <a:r>
              <a:rPr lang="en-US" sz="2000" dirty="0"/>
              <a:t>Backgrounds and general layout/sizing is going to be quite different between aspect ratios, and requires intentional planning for everything to “work.”</a:t>
            </a:r>
          </a:p>
          <a:p>
            <a:pPr lvl="2"/>
            <a:r>
              <a:rPr lang="en-US" sz="1600" dirty="0"/>
              <a:t>iPad, iPhone and PC user interfaces are </a:t>
            </a:r>
            <a:r>
              <a:rPr lang="en-US" sz="1600" b="1" dirty="0" smtClean="0">
                <a:solidFill>
                  <a:srgbClr val="FF0000"/>
                </a:solidFill>
              </a:rPr>
              <a:t>NOT</a:t>
            </a:r>
            <a:r>
              <a:rPr lang="en-US" sz="1600" dirty="0" smtClean="0"/>
              <a:t> interchangeable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Backgrounds in 4:3 and 16:9 can be quite different, as well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 smtClean="0">
                <a:hlinkClick r:id="rId2"/>
              </a:rPr>
              <a:t>Phone and Tablet resolution chart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9874" y="1825625"/>
            <a:ext cx="5283926" cy="4801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Figure out </a:t>
            </a:r>
            <a:r>
              <a:rPr lang="en-US" dirty="0">
                <a:solidFill>
                  <a:srgbClr val="FF00FF"/>
                </a:solidFill>
              </a:rPr>
              <a:t>target resolution </a:t>
            </a:r>
            <a:r>
              <a:rPr lang="en-US" dirty="0"/>
              <a:t>and create </a:t>
            </a:r>
            <a:r>
              <a:rPr lang="en-US" u="sng" dirty="0"/>
              <a:t>all art </a:t>
            </a:r>
            <a:r>
              <a:rPr lang="en-US" dirty="0"/>
              <a:t>with that in mind.</a:t>
            </a:r>
          </a:p>
          <a:p>
            <a:pPr lvl="2"/>
            <a:r>
              <a:rPr lang="en-US" dirty="0"/>
              <a:t>1080p or 720p?</a:t>
            </a:r>
          </a:p>
          <a:p>
            <a:pPr lvl="2"/>
            <a:r>
              <a:rPr lang="en-US" dirty="0"/>
              <a:t>4:3 aspect ratio or 16:9 aspect ratio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Mac support? Plan for 16:10!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Targeting multiple platforms:</a:t>
            </a:r>
          </a:p>
          <a:p>
            <a:pPr lvl="2"/>
            <a:r>
              <a:rPr lang="en-US" dirty="0"/>
              <a:t>Figure out the largest resolution you’re willing to support and build all assets with that in mind.</a:t>
            </a:r>
          </a:p>
          <a:p>
            <a:pPr lvl="2"/>
            <a:r>
              <a:rPr lang="en-US" dirty="0"/>
              <a:t>Easier to reduce than to blow up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7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Before Starting Your Art Journey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1674" cy="4801598"/>
          </a:xfrm>
        </p:spPr>
        <p:txBody>
          <a:bodyPr>
            <a:normAutofit/>
          </a:bodyPr>
          <a:lstStyle/>
          <a:p>
            <a:r>
              <a:rPr lang="en-US" sz="2400" dirty="0"/>
              <a:t>Create an </a:t>
            </a:r>
            <a:r>
              <a:rPr lang="en-US" sz="2400" dirty="0">
                <a:solidFill>
                  <a:srgbClr val="FF00FF"/>
                </a:solidFill>
              </a:rPr>
              <a:t>art reference folder</a:t>
            </a:r>
            <a:r>
              <a:rPr lang="en-US" sz="2400" dirty="0"/>
              <a:t> for all aspects of your game:</a:t>
            </a:r>
          </a:p>
          <a:p>
            <a:pPr lvl="1"/>
            <a:r>
              <a:rPr lang="en-US" sz="2100" dirty="0"/>
              <a:t>User interfaces, buttons, menus</a:t>
            </a:r>
          </a:p>
          <a:p>
            <a:pPr lvl="1"/>
            <a:r>
              <a:rPr lang="en-US" sz="2100" dirty="0"/>
              <a:t>Art style references, color palates, genre examples</a:t>
            </a:r>
          </a:p>
          <a:p>
            <a:pPr lvl="1"/>
            <a:r>
              <a:rPr lang="en-US" sz="2100" dirty="0"/>
              <a:t>It helps to establish a stylistic goal beforehand as a benchmark.</a:t>
            </a:r>
          </a:p>
          <a:p>
            <a:pPr lvl="1"/>
            <a:r>
              <a:rPr lang="en-US" sz="2100" dirty="0"/>
              <a:t>It also helps to have something to look at when “artist’s block” occurs. </a:t>
            </a:r>
          </a:p>
          <a:p>
            <a:pPr lvl="1"/>
            <a:endParaRPr lang="en-US" sz="2100" dirty="0"/>
          </a:p>
          <a:p>
            <a:endParaRPr lang="en-US" sz="25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9873" y="1825625"/>
            <a:ext cx="5693501" cy="4965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Where to gather resources:</a:t>
            </a:r>
          </a:p>
          <a:p>
            <a:pPr lvl="2"/>
            <a:r>
              <a:rPr lang="en-US" dirty="0" smtClean="0">
                <a:hlinkClick r:id="rId2"/>
              </a:rPr>
              <a:t>Pinterest</a:t>
            </a:r>
            <a:endParaRPr lang="en-US" dirty="0"/>
          </a:p>
          <a:p>
            <a:pPr lvl="2"/>
            <a:r>
              <a:rPr lang="en-US" dirty="0"/>
              <a:t>Shutterstock</a:t>
            </a:r>
          </a:p>
          <a:p>
            <a:pPr lvl="2"/>
            <a:r>
              <a:rPr lang="en-US" dirty="0"/>
              <a:t>Take </a:t>
            </a:r>
            <a:r>
              <a:rPr lang="en-US" dirty="0" err="1"/>
              <a:t>screencaps</a:t>
            </a:r>
            <a:r>
              <a:rPr lang="en-US" dirty="0"/>
              <a:t> from games that inspire you or that you think represents “good” UI or art design choices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Mobile apps are a good start!</a:t>
            </a:r>
            <a:endParaRPr lang="en-US" dirty="0"/>
          </a:p>
          <a:p>
            <a:pPr lvl="2"/>
            <a:r>
              <a:rPr lang="en-US" dirty="0"/>
              <a:t>Video game </a:t>
            </a:r>
            <a:r>
              <a:rPr lang="en-US" dirty="0">
                <a:hlinkClick r:id="rId3"/>
              </a:rPr>
              <a:t>concept art </a:t>
            </a:r>
            <a:r>
              <a:rPr lang="en-US" dirty="0" smtClean="0">
                <a:hlinkClick r:id="rId3"/>
              </a:rPr>
              <a:t>galleries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Artstation</a:t>
            </a:r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Behance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Tutorials:</a:t>
            </a:r>
          </a:p>
          <a:p>
            <a:pPr lvl="2"/>
            <a:r>
              <a:rPr lang="en-US" dirty="0" smtClean="0">
                <a:hlinkClick r:id="rId6"/>
              </a:rPr>
              <a:t>Cubebrush</a:t>
            </a:r>
            <a:endParaRPr lang="en-US" dirty="0" smtClean="0"/>
          </a:p>
          <a:p>
            <a:pPr lvl="2"/>
            <a:r>
              <a:rPr lang="en-US" dirty="0" smtClean="0">
                <a:hlinkClick r:id="rId7"/>
              </a:rPr>
              <a:t>Gumroad</a:t>
            </a:r>
            <a:r>
              <a:rPr lang="en-US" dirty="0" smtClean="0"/>
              <a:t> (Tutorial List)</a:t>
            </a:r>
          </a:p>
          <a:p>
            <a:pPr lvl="2"/>
            <a:r>
              <a:rPr lang="en-US" dirty="0" smtClean="0">
                <a:hlinkClick r:id="rId8"/>
              </a:rPr>
              <a:t>RND Fantasy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50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We Want to Animate Everything!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1674" cy="4801598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>
                <a:hlinkClick r:id="rId2"/>
              </a:rPr>
              <a:t>Texture Packer</a:t>
            </a:r>
            <a:endParaRPr lang="en-US" sz="2600" dirty="0"/>
          </a:p>
          <a:p>
            <a:pPr lvl="1"/>
            <a:r>
              <a:rPr lang="en-US" dirty="0"/>
              <a:t>Sprite sheet creation (from individual PNG files)</a:t>
            </a:r>
          </a:p>
          <a:p>
            <a:pPr lvl="1"/>
            <a:r>
              <a:rPr lang="en-US" dirty="0"/>
              <a:t>Compression and sheet packing control</a:t>
            </a:r>
          </a:p>
          <a:p>
            <a:pPr lvl="1"/>
            <a:r>
              <a:rPr lang="en-US" dirty="0"/>
              <a:t>Can target multiple platforms/engines</a:t>
            </a:r>
          </a:p>
          <a:p>
            <a:pPr lvl="1"/>
            <a:r>
              <a:rPr lang="en-US" dirty="0"/>
              <a:t>Multi-pack (</a:t>
            </a:r>
            <a:r>
              <a:rPr lang="en-US" dirty="0" err="1"/>
              <a:t>atlasing</a:t>
            </a:r>
            <a:r>
              <a:rPr lang="en-US" dirty="0"/>
              <a:t>), data file generated with pointers for each sprite and animation</a:t>
            </a:r>
          </a:p>
          <a:p>
            <a:pPr lvl="2"/>
            <a:r>
              <a:rPr lang="en-US" sz="2100" dirty="0" err="1"/>
              <a:t>Atlasing</a:t>
            </a:r>
            <a:r>
              <a:rPr lang="en-US" sz="2100" dirty="0"/>
              <a:t> reduces draw calls, improving performance</a:t>
            </a:r>
          </a:p>
          <a:p>
            <a:pPr marL="914400" lvl="2" indent="0">
              <a:buNone/>
            </a:pPr>
            <a:endParaRPr lang="en-US" sz="1700" dirty="0"/>
          </a:p>
          <a:p>
            <a:r>
              <a:rPr lang="en-US" sz="2600" dirty="0"/>
              <a:t>Adobe Animate</a:t>
            </a:r>
          </a:p>
          <a:p>
            <a:pPr lvl="1"/>
            <a:r>
              <a:rPr lang="en-US" dirty="0"/>
              <a:t>Has built-in sprite sheet and atlas generation, but with less overall control.</a:t>
            </a:r>
          </a:p>
          <a:p>
            <a:pPr lvl="2"/>
            <a:endParaRPr lang="en-US" dirty="0"/>
          </a:p>
          <a:p>
            <a:r>
              <a:rPr lang="en-US" sz="2600" dirty="0"/>
              <a:t>Free Alternatives:</a:t>
            </a:r>
          </a:p>
          <a:p>
            <a:pPr lvl="1"/>
            <a:r>
              <a:rPr lang="en-US" dirty="0">
                <a:hlinkClick r:id="rId3"/>
              </a:rPr>
              <a:t>Monkey X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Zwoptex</a:t>
            </a:r>
            <a:endParaRPr lang="en-US" dirty="0"/>
          </a:p>
          <a:p>
            <a:pPr lvl="2"/>
            <a:endParaRPr lang="en-US" sz="17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9873" y="1825625"/>
            <a:ext cx="5807802" cy="4965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Sprite sheet and animation tips:</a:t>
            </a:r>
          </a:p>
          <a:p>
            <a:pPr lvl="2"/>
            <a:r>
              <a:rPr lang="en-US" sz="1900" dirty="0"/>
              <a:t>Determine frame rate and stick with it </a:t>
            </a:r>
            <a:r>
              <a:rPr lang="en-US" sz="1800" dirty="0" smtClean="0"/>
              <a:t>(60 fps, 30 </a:t>
            </a:r>
            <a:r>
              <a:rPr lang="en-US" sz="1800" dirty="0"/>
              <a:t>fps, 24 </a:t>
            </a:r>
            <a:r>
              <a:rPr lang="en-US" sz="1800" dirty="0" smtClean="0"/>
              <a:t>fps).</a:t>
            </a:r>
            <a:endParaRPr lang="en-US" sz="1800" dirty="0"/>
          </a:p>
          <a:p>
            <a:pPr lvl="3"/>
            <a:r>
              <a:rPr lang="en-US" sz="1700" dirty="0"/>
              <a:t>Use as a marker for quarter second, half-second, full-second animations.</a:t>
            </a:r>
          </a:p>
          <a:p>
            <a:pPr lvl="2"/>
            <a:r>
              <a:rPr lang="en-US" dirty="0"/>
              <a:t>Keep sheets </a:t>
            </a:r>
            <a:r>
              <a:rPr lang="en-US" dirty="0">
                <a:solidFill>
                  <a:srgbClr val="FF00FF"/>
                </a:solidFill>
              </a:rPr>
              <a:t>squared and at a power of two</a:t>
            </a:r>
            <a:r>
              <a:rPr lang="en-US" dirty="0"/>
              <a:t> </a:t>
            </a:r>
            <a:r>
              <a:rPr lang="en-US" sz="1800" dirty="0"/>
              <a:t>(512x512, 1024x1024, 2048x2048)</a:t>
            </a:r>
          </a:p>
          <a:p>
            <a:pPr lvl="3"/>
            <a:r>
              <a:rPr lang="en-US" sz="1700" dirty="0"/>
              <a:t>Frames with </a:t>
            </a:r>
            <a:r>
              <a:rPr lang="en-US" sz="1700" dirty="0" err="1"/>
              <a:t>PoT</a:t>
            </a:r>
            <a:r>
              <a:rPr lang="en-US" sz="1700" dirty="0"/>
              <a:t> padding can make splicing and implementation much easier. Use Photoshop scripts/actions to increase canvas size of individual PNG frames before using a sprite sheet app.</a:t>
            </a:r>
          </a:p>
          <a:p>
            <a:pPr lvl="2"/>
            <a:r>
              <a:rPr lang="en-US" dirty="0"/>
              <a:t>Be efficient and mindful about what can be accomplished via code and what </a:t>
            </a:r>
            <a:r>
              <a:rPr lang="en-US" u="sng" dirty="0"/>
              <a:t>needs</a:t>
            </a:r>
            <a:r>
              <a:rPr lang="en-US" dirty="0"/>
              <a:t> an animation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Scaling, movement (translation), color correction, etc.</a:t>
            </a:r>
          </a:p>
          <a:p>
            <a:pPr lvl="3"/>
            <a:r>
              <a:rPr lang="en-US" dirty="0" smtClean="0"/>
              <a:t>Check </a:t>
            </a:r>
            <a:r>
              <a:rPr lang="en-US" dirty="0" smtClean="0">
                <a:solidFill>
                  <a:srgbClr val="FF00FF"/>
                </a:solidFill>
              </a:rPr>
              <a:t>Unity Asset Store</a:t>
            </a:r>
            <a:r>
              <a:rPr lang="en-US" dirty="0" smtClean="0"/>
              <a:t> for easy solutions!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We Want to Animate Everything</a:t>
            </a:r>
            <a:r>
              <a:rPr lang="en-US" cap="small" dirty="0" smtClean="0"/>
              <a:t>! (Mini Slide)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44175" cy="4801598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It’s probably best to try animating everything IN Unity using </a:t>
            </a:r>
            <a:r>
              <a:rPr lang="en-US" sz="2600" dirty="0" smtClean="0">
                <a:hlinkClick r:id="rId2"/>
              </a:rPr>
              <a:t>Spline Editor</a:t>
            </a:r>
            <a:r>
              <a:rPr lang="en-US" sz="2600" dirty="0" smtClean="0"/>
              <a:t>. </a:t>
            </a:r>
          </a:p>
          <a:p>
            <a:pPr lvl="2"/>
            <a:r>
              <a:rPr lang="en-US" dirty="0" smtClean="0"/>
              <a:t>Check out </a:t>
            </a:r>
            <a:r>
              <a:rPr lang="en-US" dirty="0" smtClean="0">
                <a:hlinkClick r:id="rId3"/>
              </a:rPr>
              <a:t>Spine 2D </a:t>
            </a:r>
            <a:r>
              <a:rPr lang="en-US" dirty="0" smtClean="0"/>
              <a:t>as an alternate animation software.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Compress to Impress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1674" cy="480159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Recommended free apps:</a:t>
            </a:r>
          </a:p>
          <a:p>
            <a:pPr lvl="1"/>
            <a:r>
              <a:rPr lang="en-US" sz="2000" dirty="0">
                <a:hlinkClick r:id="rId2"/>
              </a:rPr>
              <a:t>pngquant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ScriptPNG</a:t>
            </a:r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PNGoo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Reduce the overall weight and size of your game by keeping art assets (.PNGs) at an </a:t>
            </a:r>
            <a:r>
              <a:rPr lang="en-US" sz="2400" dirty="0">
                <a:solidFill>
                  <a:srgbClr val="FF00FF"/>
                </a:solidFill>
              </a:rPr>
              <a:t>8-bit depth compression</a:t>
            </a:r>
            <a:r>
              <a:rPr lang="en-US" sz="2400" dirty="0"/>
              <a:t>, improving load times.</a:t>
            </a:r>
          </a:p>
          <a:p>
            <a:endParaRPr lang="en-US" sz="2400" dirty="0"/>
          </a:p>
          <a:p>
            <a:r>
              <a:rPr lang="en-US" sz="2400" dirty="0"/>
              <a:t>Target these compressions:</a:t>
            </a:r>
          </a:p>
          <a:p>
            <a:pPr lvl="1"/>
            <a:r>
              <a:rPr lang="en-US" sz="2000" dirty="0"/>
              <a:t>PVRTC4</a:t>
            </a:r>
          </a:p>
          <a:p>
            <a:pPr lvl="1"/>
            <a:r>
              <a:rPr lang="en-US" sz="2000" dirty="0"/>
              <a:t>RGBA 8888 (for alpha)</a:t>
            </a:r>
          </a:p>
          <a:p>
            <a:pPr lvl="1"/>
            <a:r>
              <a:rPr lang="en-US" sz="2000" dirty="0"/>
              <a:t>RGB 8888 (no alpha)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9874" y="1825625"/>
            <a:ext cx="5283926" cy="48015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Compression tips:</a:t>
            </a:r>
          </a:p>
          <a:p>
            <a:pPr lvl="2"/>
            <a:r>
              <a:rPr lang="en-US" dirty="0"/>
              <a:t>Avoid dithering</a:t>
            </a:r>
          </a:p>
          <a:p>
            <a:pPr lvl="2"/>
            <a:r>
              <a:rPr lang="en-US" dirty="0"/>
              <a:t>Avoid heavy use of gradients, limit them unless absolutely necessary, and play around with compression settings until artifacting disappears.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More info on compression:</a:t>
            </a:r>
          </a:p>
          <a:p>
            <a:pPr lvl="2"/>
            <a:r>
              <a:rPr lang="en-US" dirty="0">
                <a:hlinkClick r:id="rId5"/>
              </a:rPr>
              <a:t>Smaller PNG files</a:t>
            </a:r>
            <a:endParaRPr lang="en-US" dirty="0"/>
          </a:p>
          <a:p>
            <a:pPr lvl="2"/>
            <a:r>
              <a:rPr lang="en-US" dirty="0">
                <a:hlinkClick r:id="rId6"/>
              </a:rPr>
              <a:t>Going further with game art </a:t>
            </a:r>
            <a:r>
              <a:rPr lang="en-US" dirty="0" smtClean="0">
                <a:hlinkClick r:id="rId6"/>
              </a:rPr>
              <a:t>compression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rgbClr val="FF00FF"/>
                </a:solidFill>
              </a:rPr>
              <a:t>packing tags</a:t>
            </a:r>
            <a:r>
              <a:rPr lang="en-US" dirty="0" smtClean="0"/>
              <a:t> in Unity!</a:t>
            </a:r>
          </a:p>
          <a:p>
            <a:pPr lvl="2"/>
            <a:r>
              <a:rPr lang="en-US" dirty="0" smtClean="0"/>
              <a:t>Organize by scene or asset “type”</a:t>
            </a:r>
          </a:p>
          <a:p>
            <a:pPr lvl="3"/>
            <a:r>
              <a:rPr lang="en-US" dirty="0" smtClean="0"/>
              <a:t>UI, sprite, background, 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Tips and Best Practices </a:t>
            </a:r>
            <a:r>
              <a:rPr lang="en-US" cap="small" dirty="0" smtClean="0"/>
              <a:t>Vol. </a:t>
            </a:r>
            <a:r>
              <a:rPr lang="en-US" cap="small" dirty="0"/>
              <a:t>1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72475" cy="480159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FF00FF"/>
                </a:solidFill>
              </a:rPr>
              <a:t>Naming conventions and organization </a:t>
            </a:r>
            <a:r>
              <a:rPr lang="en-US" sz="2400" dirty="0"/>
              <a:t>are paramount to your success!</a:t>
            </a:r>
          </a:p>
          <a:p>
            <a:pPr lvl="1"/>
            <a:r>
              <a:rPr lang="en-US" sz="2000" dirty="0"/>
              <a:t>Saves time finding what you’re looking for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Compartmentalizes the “parts” of your game:</a:t>
            </a:r>
          </a:p>
          <a:p>
            <a:pPr lvl="2"/>
            <a:r>
              <a:rPr lang="en-US" sz="1700" dirty="0"/>
              <a:t>UI and Menus</a:t>
            </a:r>
          </a:p>
          <a:p>
            <a:pPr lvl="2"/>
            <a:r>
              <a:rPr lang="en-US" sz="1700" dirty="0"/>
              <a:t>Player Characters</a:t>
            </a:r>
          </a:p>
          <a:p>
            <a:pPr lvl="2"/>
            <a:r>
              <a:rPr lang="en-US" sz="1700" dirty="0"/>
              <a:t>NPCs</a:t>
            </a:r>
          </a:p>
          <a:p>
            <a:pPr lvl="2"/>
            <a:r>
              <a:rPr lang="en-US" sz="1700" dirty="0"/>
              <a:t>Background Assets</a:t>
            </a:r>
          </a:p>
          <a:p>
            <a:pPr lvl="2"/>
            <a:r>
              <a:rPr lang="en-US" sz="1700" dirty="0"/>
              <a:t>Objects and </a:t>
            </a:r>
            <a:r>
              <a:rPr lang="en-US" sz="1700" dirty="0" err="1" smtClean="0"/>
              <a:t>Interactables</a:t>
            </a:r>
            <a:endParaRPr lang="en-US" sz="1700" dirty="0"/>
          </a:p>
          <a:p>
            <a:pPr lvl="1"/>
            <a:r>
              <a:rPr lang="en-US" sz="2100" b="1" dirty="0" smtClean="0">
                <a:solidFill>
                  <a:srgbClr val="FF0000"/>
                </a:solidFill>
              </a:rPr>
              <a:t>DON’T</a:t>
            </a:r>
            <a:r>
              <a:rPr lang="en-US" sz="2100" b="1" dirty="0" smtClean="0"/>
              <a:t> </a:t>
            </a:r>
            <a:r>
              <a:rPr lang="en-US" sz="2100" dirty="0"/>
              <a:t>just throw every sprite and asset into </a:t>
            </a:r>
            <a:r>
              <a:rPr lang="en-US" sz="2100" b="1" dirty="0" smtClean="0">
                <a:solidFill>
                  <a:srgbClr val="FF0000"/>
                </a:solidFill>
              </a:rPr>
              <a:t>ONE</a:t>
            </a:r>
            <a:r>
              <a:rPr lang="en-US" sz="2100" dirty="0" smtClean="0"/>
              <a:t> </a:t>
            </a:r>
            <a:r>
              <a:rPr lang="en-US" sz="2100" dirty="0"/>
              <a:t>main library </a:t>
            </a:r>
            <a:r>
              <a:rPr lang="en-US" sz="2100" dirty="0" smtClean="0"/>
              <a:t>folder</a:t>
            </a:r>
            <a:endParaRPr lang="en-US" sz="2100" dirty="0"/>
          </a:p>
          <a:p>
            <a:pPr lvl="1"/>
            <a:r>
              <a:rPr lang="en-US" sz="2100" dirty="0">
                <a:solidFill>
                  <a:srgbClr val="FF00FF"/>
                </a:solidFill>
              </a:rPr>
              <a:t>Name all layers in working files</a:t>
            </a:r>
            <a:r>
              <a:rPr lang="en-US" sz="2100" dirty="0"/>
              <a:t> (.PSD, .FLA, .AI, etc.) so other artists or team members can navigate them without wasting time</a:t>
            </a:r>
            <a:r>
              <a:rPr lang="en-US" sz="2100" dirty="0" smtClean="0"/>
              <a:t>.</a:t>
            </a:r>
          </a:p>
          <a:p>
            <a:pPr marL="457200" lvl="1" indent="0">
              <a:buNone/>
            </a:pPr>
            <a:endParaRPr lang="en-US" sz="2100" dirty="0" smtClean="0"/>
          </a:p>
          <a:p>
            <a:r>
              <a:rPr lang="en-US" sz="2400" dirty="0"/>
              <a:t>No artists? No problem!</a:t>
            </a:r>
            <a:endParaRPr lang="en-US" sz="2400" dirty="0">
              <a:hlinkClick r:id="rId2"/>
            </a:endParaRPr>
          </a:p>
          <a:p>
            <a:pPr lvl="1"/>
            <a:r>
              <a:rPr lang="en-US" sz="2000" dirty="0">
                <a:hlinkClick r:id="rId2"/>
              </a:rPr>
              <a:t>Textures.com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Turbosquid</a:t>
            </a:r>
            <a:r>
              <a:rPr lang="en-US" sz="2000" dirty="0"/>
              <a:t> </a:t>
            </a:r>
            <a:r>
              <a:rPr lang="en-US" sz="1600" dirty="0"/>
              <a:t>(3D models)</a:t>
            </a:r>
          </a:p>
          <a:p>
            <a:pPr lvl="1"/>
            <a:r>
              <a:rPr lang="en-US" sz="2000" dirty="0">
                <a:hlinkClick r:id="rId4"/>
              </a:rPr>
              <a:t>Unity Asset Store </a:t>
            </a:r>
            <a:r>
              <a:rPr lang="en-US" sz="1600" dirty="0"/>
              <a:t>(UI, </a:t>
            </a:r>
            <a:r>
              <a:rPr lang="en-US" sz="1600" dirty="0" err="1"/>
              <a:t>shaders</a:t>
            </a:r>
            <a:r>
              <a:rPr lang="en-US" sz="1600" dirty="0"/>
              <a:t>, </a:t>
            </a:r>
            <a:r>
              <a:rPr lang="en-US" sz="1600" dirty="0" smtClean="0"/>
              <a:t>particles, models, plugins)</a:t>
            </a:r>
            <a:endParaRPr lang="en-US" sz="1600" dirty="0"/>
          </a:p>
          <a:p>
            <a:pPr lvl="1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3255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1334</Words>
  <Application>Microsoft Office PowerPoint</Application>
  <PresentationFormat>Custom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 You Want to Not Suck at Art Implementation</vt:lpstr>
      <vt:lpstr>What to Use and Where to Begin?</vt:lpstr>
      <vt:lpstr>But I’m A Student and Things Cost Money (Ugh!)</vt:lpstr>
      <vt:lpstr>Before Starting Your Art Journey Pt. 1</vt:lpstr>
      <vt:lpstr>Before Starting Your Art Journey Pt. 2</vt:lpstr>
      <vt:lpstr>We Want to Animate Everything!</vt:lpstr>
      <vt:lpstr>We Want to Animate Everything! (Mini Slide)</vt:lpstr>
      <vt:lpstr>Compress to Impress</vt:lpstr>
      <vt:lpstr>Tips and Best Practices Vol. 1</vt:lpstr>
      <vt:lpstr>Tips and Best Practices Vol. II </vt:lpstr>
      <vt:lpstr>Tips and Best Practices Vol. III </vt:lpstr>
      <vt:lpstr>Questions!?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Not Suck at Art Implementation</dc:title>
  <dc:creator>Nathan Evers</dc:creator>
  <cp:lastModifiedBy>Nathan Evers</cp:lastModifiedBy>
  <cp:revision>36</cp:revision>
  <dcterms:created xsi:type="dcterms:W3CDTF">2016-04-29T17:56:38Z</dcterms:created>
  <dcterms:modified xsi:type="dcterms:W3CDTF">2017-04-20T22:16:52Z</dcterms:modified>
</cp:coreProperties>
</file>