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3" r:id="rId1"/>
  </p:sldMasterIdLst>
  <p:notesMasterIdLst>
    <p:notesMasterId r:id="rId26"/>
  </p:notesMasterIdLst>
  <p:handoutMasterIdLst>
    <p:handoutMasterId r:id="rId27"/>
  </p:handoutMasterIdLst>
  <p:sldIdLst>
    <p:sldId id="623" r:id="rId2"/>
    <p:sldId id="699" r:id="rId3"/>
    <p:sldId id="700" r:id="rId4"/>
    <p:sldId id="701" r:id="rId5"/>
    <p:sldId id="702" r:id="rId6"/>
    <p:sldId id="703" r:id="rId7"/>
    <p:sldId id="687" r:id="rId8"/>
    <p:sldId id="685" r:id="rId9"/>
    <p:sldId id="686" r:id="rId10"/>
    <p:sldId id="692" r:id="rId11"/>
    <p:sldId id="693" r:id="rId12"/>
    <p:sldId id="743" r:id="rId13"/>
    <p:sldId id="741" r:id="rId14"/>
    <p:sldId id="706" r:id="rId15"/>
    <p:sldId id="744" r:id="rId16"/>
    <p:sldId id="747" r:id="rId17"/>
    <p:sldId id="746" r:id="rId18"/>
    <p:sldId id="697" r:id="rId19"/>
    <p:sldId id="710" r:id="rId20"/>
    <p:sldId id="711" r:id="rId21"/>
    <p:sldId id="748" r:id="rId22"/>
    <p:sldId id="714" r:id="rId23"/>
    <p:sldId id="713" r:id="rId24"/>
    <p:sldId id="749" r:id="rId25"/>
  </p:sldIdLst>
  <p:sldSz cx="9144000" cy="6858000" type="screen4x3"/>
  <p:notesSz cx="7315200" cy="96012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2A8487"/>
    <a:srgbClr val="1C5A61"/>
    <a:srgbClr val="0C6D9C"/>
    <a:srgbClr val="FF0000"/>
    <a:srgbClr val="CC3300"/>
    <a:srgbClr val="F5F5F5"/>
    <a:srgbClr val="F4F4F4"/>
    <a:srgbClr val="F2F2F2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54" autoAdjust="0"/>
    <p:restoredTop sz="94541" autoAdjust="0"/>
  </p:normalViewPr>
  <p:slideViewPr>
    <p:cSldViewPr>
      <p:cViewPr>
        <p:scale>
          <a:sx n="100" d="100"/>
          <a:sy n="100" d="100"/>
        </p:scale>
        <p:origin x="-1716" y="-762"/>
      </p:cViewPr>
      <p:guideLst>
        <p:guide orient="horz" pos="2160"/>
        <p:guide pos="27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840" y="-66"/>
      </p:cViewPr>
      <p:guideLst>
        <p:guide orient="horz" pos="3025"/>
        <p:guide pos="2305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emf"/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2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wmf"/><Relationship Id="rId1" Type="http://schemas.openxmlformats.org/officeDocument/2006/relationships/image" Target="../media/image1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3138" y="4560888"/>
            <a:ext cx="5367337" cy="431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100437" tIns="50221" rIns="100437" bIns="502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notes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789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8413" y="728663"/>
            <a:ext cx="4781550" cy="35845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69900"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38213"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408113"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76425"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3688" y="152400"/>
            <a:ext cx="2085975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52400"/>
            <a:ext cx="6110288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804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11163" y="1143000"/>
            <a:ext cx="83185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163" y="3810000"/>
            <a:ext cx="83185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804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11163" y="1143000"/>
            <a:ext cx="408305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6613" y="1143000"/>
            <a:ext cx="408305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6613" y="3810000"/>
            <a:ext cx="408305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804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11163" y="1143000"/>
            <a:ext cx="8318500" cy="51816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318500" cy="5181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163" y="1143000"/>
            <a:ext cx="408305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143000"/>
            <a:ext cx="408305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82804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1163" y="1143000"/>
            <a:ext cx="8318500" cy="5181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 Third Level</a:t>
            </a:r>
          </a:p>
        </p:txBody>
      </p:sp>
      <p:grpSp>
        <p:nvGrpSpPr>
          <p:cNvPr id="8196" name="Group 22"/>
          <p:cNvGrpSpPr>
            <a:grpSpLocks/>
          </p:cNvGrpSpPr>
          <p:nvPr userDrawn="1"/>
        </p:nvGrpSpPr>
        <p:grpSpPr bwMode="auto">
          <a:xfrm>
            <a:off x="381000" y="6400800"/>
            <a:ext cx="8382000" cy="304800"/>
            <a:chOff x="288" y="3408"/>
            <a:chExt cx="5280" cy="192"/>
          </a:xfrm>
        </p:grpSpPr>
        <p:sp>
          <p:nvSpPr>
            <p:cNvPr id="1047" name="Rectangle 23"/>
            <p:cNvSpPr>
              <a:spLocks noChangeArrowheads="1"/>
            </p:cNvSpPr>
            <p:nvPr/>
          </p:nvSpPr>
          <p:spPr bwMode="auto">
            <a:xfrm>
              <a:off x="288" y="3408"/>
              <a:ext cx="5280" cy="19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8" name="Rectangle 24"/>
            <p:cNvSpPr>
              <a:spLocks noChangeArrowheads="1"/>
            </p:cNvSpPr>
            <p:nvPr/>
          </p:nvSpPr>
          <p:spPr bwMode="auto">
            <a:xfrm>
              <a:off x="288" y="3408"/>
              <a:ext cx="5269" cy="16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>
                <a:lnSpc>
                  <a:spcPts val="2000"/>
                </a:lnSpc>
                <a:defRPr/>
              </a:pPr>
              <a:r>
                <a:rPr lang="en-US" sz="1200" b="0" dirty="0"/>
                <a:t>  Jeff Howbert    		       Introduction to Machine Learning       	      Winter 2012               </a:t>
              </a:r>
              <a:fld id="{631FD619-C4DC-4D6F-90E4-57AA181FB40D}" type="slidenum">
                <a:rPr lang="en-US" sz="1200" b="0"/>
                <a:pPr>
                  <a:lnSpc>
                    <a:spcPts val="2000"/>
                  </a:lnSpc>
                  <a:defRPr/>
                </a:pPr>
                <a:t>‹#›</a:t>
              </a:fld>
              <a:r>
                <a:rPr lang="en-US" sz="1200" b="0" dirty="0"/>
                <a:t> </a:t>
              </a:r>
            </a:p>
          </p:txBody>
        </p:sp>
      </p:grpSp>
      <p:pic>
        <p:nvPicPr>
          <p:cNvPr id="8197" name="Picture 27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81000" y="825500"/>
            <a:ext cx="83058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p:txStyles>
    <p:titleStyle>
      <a:lvl1pPr algn="ctr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2pPr>
      <a:lvl3pPr algn="ctr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3pPr>
      <a:lvl4pPr algn="ctr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4pPr>
      <a:lvl5pPr algn="ctr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5pPr>
      <a:lvl6pPr marL="4572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6pPr>
      <a:lvl7pPr marL="9144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7pPr>
      <a:lvl8pPr marL="13716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8pPr>
      <a:lvl9pPr marL="18288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9pPr>
    </p:titleStyle>
    <p:bodyStyle>
      <a:lvl1pPr marL="292100" indent="-292100" algn="l" rtl="0" eaLnBrk="0" fontAlgn="base" hangingPunct="0">
        <a:spcBef>
          <a:spcPct val="10000"/>
        </a:spcBef>
        <a:spcAft>
          <a:spcPts val="400"/>
        </a:spcAft>
        <a:buClr>
          <a:srgbClr val="0C7B9C"/>
        </a:buClr>
        <a:buSzPct val="75000"/>
        <a:buFont typeface="Monotype Sort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800100" indent="-342900" algn="l" rtl="0" eaLnBrk="0" fontAlgn="base" hangingPunct="0">
        <a:spcBef>
          <a:spcPct val="10000"/>
        </a:spcBef>
        <a:spcAft>
          <a:spcPts val="400"/>
        </a:spcAft>
        <a:buClr>
          <a:srgbClr val="0C7B9C"/>
        </a:buClr>
        <a:buSzPct val="100000"/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914400" algn="l" rtl="0" eaLnBrk="0" fontAlgn="base" hangingPunct="0">
        <a:spcBef>
          <a:spcPct val="10000"/>
        </a:spcBef>
        <a:spcAft>
          <a:spcPts val="400"/>
        </a:spcAft>
        <a:buClr>
          <a:srgbClr val="0C7B9C"/>
        </a:buClr>
        <a:buSzPct val="70000"/>
        <a:buFont typeface="Wingdings" pitchFamily="2" charset="2"/>
        <a:buChar char="u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Times New Roman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9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18.png"/><Relationship Id="rId4" Type="http://schemas.openxmlformats.org/officeDocument/2006/relationships/oleObject" Target="../embeddings/oleObject11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oleObject" Target="../embeddings/oleObject18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2"/>
          <p:cNvSpPr>
            <a:spLocks noGrp="1"/>
          </p:cNvSpPr>
          <p:nvPr>
            <p:ph type="title"/>
          </p:nvPr>
        </p:nvSpPr>
        <p:spPr>
          <a:xfrm>
            <a:off x="381000" y="2362200"/>
            <a:ext cx="8280400" cy="1676400"/>
          </a:xfrm>
        </p:spPr>
        <p:txBody>
          <a:bodyPr/>
          <a:lstStyle/>
          <a:p>
            <a:r>
              <a:rPr lang="en-US" dirty="0" smtClean="0"/>
              <a:t>Classification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Neural Networks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44500" y="5867400"/>
            <a:ext cx="8318500" cy="533400"/>
          </a:xfrm>
        </p:spPr>
        <p:txBody>
          <a:bodyPr/>
          <a:lstStyle/>
          <a:p>
            <a:pPr algn="ctr">
              <a:buNone/>
            </a:pPr>
            <a:r>
              <a:rPr lang="en-US" sz="2000" dirty="0" smtClean="0"/>
              <a:t>Example: decision </a:t>
            </a:r>
            <a:r>
              <a:rPr lang="en-US" sz="2000" dirty="0" smtClean="0"/>
              <a:t>surface for Boolean function on preceding slides</a:t>
            </a:r>
            <a:endParaRPr lang="en-US" sz="2000" dirty="0"/>
          </a:p>
        </p:txBody>
      </p:sp>
      <p:pic>
        <p:nvPicPr>
          <p:cNvPr id="874498" name="Picture 2"/>
          <p:cNvPicPr>
            <a:picLocks noChangeAspect="1" noChangeArrowheads="1"/>
          </p:cNvPicPr>
          <p:nvPr/>
        </p:nvPicPr>
        <p:blipFill>
          <a:blip r:embed="rId2" cstate="print"/>
          <a:srcRect b="14301"/>
          <a:stretch>
            <a:fillRect/>
          </a:stretch>
        </p:blipFill>
        <p:spPr bwMode="auto">
          <a:xfrm>
            <a:off x="1433513" y="2514600"/>
            <a:ext cx="6275387" cy="329917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Perceptron</a:t>
            </a:r>
            <a:r>
              <a:rPr lang="en-US" dirty="0" smtClean="0"/>
              <a:t> decision boundary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77846" y="1143000"/>
            <a:ext cx="58897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0" dirty="0" err="1" smtClean="0"/>
              <a:t>Perceptron</a:t>
            </a:r>
            <a:r>
              <a:rPr lang="en-US" sz="2400" b="0" dirty="0" smtClean="0"/>
              <a:t> decision boundaries are </a:t>
            </a:r>
            <a:r>
              <a:rPr lang="en-US" sz="2400" b="0" dirty="0" smtClean="0">
                <a:solidFill>
                  <a:srgbClr val="FF0000"/>
                </a:solidFill>
              </a:rPr>
              <a:t>linear</a:t>
            </a:r>
          </a:p>
          <a:p>
            <a:pPr algn="ctr"/>
            <a:r>
              <a:rPr lang="en-US" sz="2400" b="0" dirty="0" smtClean="0"/>
              <a:t>(</a:t>
            </a:r>
            <a:r>
              <a:rPr lang="en-US" sz="2400" b="0" dirty="0" err="1" smtClean="0"/>
              <a:t>hyperplanes</a:t>
            </a:r>
            <a:r>
              <a:rPr lang="en-US" sz="2400" b="0" dirty="0" smtClean="0"/>
              <a:t> in higher dimensions)</a:t>
            </a:r>
            <a:endParaRPr lang="en-US" sz="2400" b="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5522" name="Picture 2"/>
          <p:cNvPicPr>
            <a:picLocks noChangeAspect="1" noChangeArrowheads="1"/>
          </p:cNvPicPr>
          <p:nvPr/>
        </p:nvPicPr>
        <p:blipFill>
          <a:blip r:embed="rId2" cstate="print"/>
          <a:srcRect t="4807" b="14420"/>
          <a:stretch>
            <a:fillRect/>
          </a:stretch>
        </p:blipFill>
        <p:spPr bwMode="auto">
          <a:xfrm>
            <a:off x="1398587" y="3240701"/>
            <a:ext cx="7440613" cy="30838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Can model any function where positive and negative examples are linearly separable</a:t>
            </a:r>
          </a:p>
          <a:p>
            <a:pPr lvl="1"/>
            <a:r>
              <a:rPr lang="en-US" sz="2000" dirty="0" smtClean="0"/>
              <a:t>Examples: Boolean AND, OR, NAND, NOR</a:t>
            </a:r>
          </a:p>
          <a:p>
            <a:r>
              <a:rPr lang="en-US" sz="2400" dirty="0" smtClean="0"/>
              <a:t>Cannot (fully) model functions which are not linearly separable.</a:t>
            </a:r>
          </a:p>
          <a:p>
            <a:pPr lvl="1"/>
            <a:r>
              <a:rPr lang="en-US" sz="2000" dirty="0" smtClean="0"/>
              <a:t>Example: Boolean XOR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Expressiveness of </a:t>
            </a:r>
            <a:r>
              <a:rPr lang="en-US" dirty="0" err="1" smtClean="0"/>
              <a:t>perceptrons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 bwMode="auto">
          <a:xfrm flipV="1">
            <a:off x="4343400" y="3733800"/>
            <a:ext cx="3810000" cy="16764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44500" y="1371600"/>
            <a:ext cx="8318500" cy="3733800"/>
          </a:xfrm>
        </p:spPr>
        <p:txBody>
          <a:bodyPr/>
          <a:lstStyle/>
          <a:p>
            <a:pPr marL="457200" indent="-457200">
              <a:buSzPct val="100000"/>
              <a:buFont typeface="+mj-lt"/>
              <a:buAutoNum type="arabicPeriod"/>
            </a:pPr>
            <a:r>
              <a:rPr lang="en-US" dirty="0" smtClean="0"/>
              <a:t>Initialize weights with random values.</a:t>
            </a:r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en-US" dirty="0" smtClean="0"/>
              <a:t>Do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dirty="0" smtClean="0"/>
              <a:t>Apply </a:t>
            </a:r>
            <a:r>
              <a:rPr lang="en-US" dirty="0" err="1" smtClean="0"/>
              <a:t>perceptron</a:t>
            </a:r>
            <a:r>
              <a:rPr lang="en-US" dirty="0" smtClean="0"/>
              <a:t> to each training example.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dirty="0" smtClean="0"/>
              <a:t>If example is misclassified, modify weights.</a:t>
            </a:r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en-US" dirty="0" smtClean="0"/>
              <a:t>Until all examples are correctly classified, or process has converged.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Perceptron</a:t>
            </a:r>
            <a:r>
              <a:rPr lang="en-US" dirty="0" smtClean="0"/>
              <a:t> training process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066800"/>
            <a:ext cx="8318500" cy="5181600"/>
          </a:xfrm>
        </p:spPr>
        <p:txBody>
          <a:bodyPr/>
          <a:lstStyle/>
          <a:p>
            <a:r>
              <a:rPr lang="en-US" dirty="0" smtClean="0"/>
              <a:t>Two rules for modifying weights during training:</a:t>
            </a:r>
          </a:p>
          <a:p>
            <a:pPr lvl="1"/>
            <a:r>
              <a:rPr lang="en-US" dirty="0" err="1" smtClean="0"/>
              <a:t>Perceptron</a:t>
            </a:r>
            <a:r>
              <a:rPr lang="en-US" dirty="0" smtClean="0"/>
              <a:t> training rule</a:t>
            </a:r>
          </a:p>
          <a:p>
            <a:pPr lvl="2"/>
            <a:r>
              <a:rPr lang="en-US" dirty="0" smtClean="0"/>
              <a:t> train on </a:t>
            </a:r>
            <a:r>
              <a:rPr lang="en-US" dirty="0" err="1" smtClean="0"/>
              <a:t>thresholded</a:t>
            </a:r>
            <a:r>
              <a:rPr lang="en-US" dirty="0" smtClean="0"/>
              <a:t> outputs</a:t>
            </a:r>
          </a:p>
          <a:p>
            <a:pPr lvl="2"/>
            <a:r>
              <a:rPr lang="en-US" dirty="0" smtClean="0"/>
              <a:t> driven by </a:t>
            </a:r>
            <a:r>
              <a:rPr lang="en-US" i="1" dirty="0" smtClean="0"/>
              <a:t>binary</a:t>
            </a:r>
            <a:r>
              <a:rPr lang="en-US" dirty="0" smtClean="0"/>
              <a:t> differences between correct and predicted outputs</a:t>
            </a:r>
          </a:p>
          <a:p>
            <a:pPr lvl="2"/>
            <a:r>
              <a:rPr lang="en-US" dirty="0" smtClean="0"/>
              <a:t> modify weights with incremental updates</a:t>
            </a:r>
          </a:p>
          <a:p>
            <a:pPr lvl="1"/>
            <a:r>
              <a:rPr lang="en-US" dirty="0" smtClean="0"/>
              <a:t>Delta rule</a:t>
            </a:r>
          </a:p>
          <a:p>
            <a:pPr lvl="2"/>
            <a:r>
              <a:rPr lang="en-US" dirty="0" smtClean="0"/>
              <a:t> train on </a:t>
            </a:r>
            <a:r>
              <a:rPr lang="en-US" dirty="0" err="1" smtClean="0"/>
              <a:t>unthresholded</a:t>
            </a:r>
            <a:r>
              <a:rPr lang="en-US" dirty="0" smtClean="0"/>
              <a:t> outputs</a:t>
            </a:r>
          </a:p>
          <a:p>
            <a:pPr lvl="2"/>
            <a:r>
              <a:rPr lang="en-US" dirty="0" smtClean="0"/>
              <a:t> driven by </a:t>
            </a:r>
            <a:r>
              <a:rPr lang="en-US" i="1" dirty="0" smtClean="0"/>
              <a:t>continuous</a:t>
            </a:r>
            <a:r>
              <a:rPr lang="en-US" dirty="0" smtClean="0"/>
              <a:t> differences between correct and predicted outputs</a:t>
            </a:r>
          </a:p>
          <a:p>
            <a:pPr lvl="2"/>
            <a:r>
              <a:rPr lang="en-US" dirty="0" smtClean="0"/>
              <a:t> modify weights via gradient descent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Perceptron</a:t>
            </a:r>
            <a:r>
              <a:rPr lang="en-US" dirty="0" smtClean="0"/>
              <a:t> training process</a:t>
            </a:r>
            <a:endParaRPr lang="en-US" dirty="0"/>
          </a:p>
        </p:txBody>
      </p:sp>
      <p:pic>
        <p:nvPicPr>
          <p:cNvPr id="12390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7181850" y="1276351"/>
            <a:ext cx="45720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7181850" y="3486151"/>
            <a:ext cx="45720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ounded Rectangle 8"/>
          <p:cNvSpPr/>
          <p:nvPr/>
        </p:nvSpPr>
        <p:spPr bwMode="auto">
          <a:xfrm>
            <a:off x="7315200" y="1905000"/>
            <a:ext cx="1066800" cy="609600"/>
          </a:xfrm>
          <a:prstGeom prst="roundRect">
            <a:avLst/>
          </a:prstGeom>
          <a:solidFill>
            <a:schemeClr val="accent1">
              <a:alpha val="21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6324600" y="4114800"/>
            <a:ext cx="990600" cy="609600"/>
          </a:xfrm>
          <a:prstGeom prst="roundRect">
            <a:avLst/>
          </a:prstGeom>
          <a:solidFill>
            <a:schemeClr val="accent1">
              <a:alpha val="21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SzPct val="100000"/>
              <a:buFont typeface="+mj-lt"/>
              <a:buAutoNum type="arabicPeriod"/>
            </a:pPr>
            <a:r>
              <a:rPr lang="en-US" sz="2400" dirty="0" smtClean="0"/>
              <a:t>Initialize weights with random values.</a:t>
            </a:r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en-US" sz="2400" dirty="0" smtClean="0"/>
              <a:t>Do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2400" dirty="0" smtClean="0"/>
              <a:t>Apply </a:t>
            </a:r>
            <a:r>
              <a:rPr lang="en-US" sz="2400" dirty="0" err="1" smtClean="0"/>
              <a:t>perceptron</a:t>
            </a:r>
            <a:r>
              <a:rPr lang="en-US" sz="2400" dirty="0" smtClean="0"/>
              <a:t> to each training sample </a:t>
            </a:r>
            <a:r>
              <a:rPr lang="en-US" sz="2400" i="1" dirty="0" err="1" smtClean="0"/>
              <a:t>i</a:t>
            </a:r>
            <a:r>
              <a:rPr lang="en-US" sz="2400" dirty="0" smtClean="0"/>
              <a:t>.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2400" dirty="0" smtClean="0">
                <a:solidFill>
                  <a:srgbClr val="FF0000"/>
                </a:solidFill>
              </a:rPr>
              <a:t>If sample </a:t>
            </a:r>
            <a:r>
              <a:rPr lang="en-US" sz="2400" i="1" dirty="0" err="1" smtClean="0">
                <a:solidFill>
                  <a:srgbClr val="FF0000"/>
                </a:solidFill>
              </a:rPr>
              <a:t>i</a:t>
            </a:r>
            <a:r>
              <a:rPr lang="en-US" sz="2400" dirty="0" smtClean="0">
                <a:solidFill>
                  <a:srgbClr val="FF0000"/>
                </a:solidFill>
              </a:rPr>
              <a:t> is misclassified, modify all weights </a:t>
            </a:r>
            <a:r>
              <a:rPr lang="en-US" sz="2400" i="1" dirty="0" smtClean="0">
                <a:solidFill>
                  <a:srgbClr val="FF0000"/>
                </a:solidFill>
              </a:rPr>
              <a:t>j</a:t>
            </a:r>
            <a:r>
              <a:rPr lang="en-US" sz="2400" dirty="0" smtClean="0">
                <a:solidFill>
                  <a:srgbClr val="FF0000"/>
                </a:solidFill>
              </a:rPr>
              <a:t>.</a:t>
            </a:r>
          </a:p>
          <a:p>
            <a:pPr marL="457200" indent="-457200">
              <a:buSzPct val="100000"/>
              <a:buFont typeface="+mj-lt"/>
              <a:buAutoNum type="arabicPeriod"/>
            </a:pPr>
            <a:endParaRPr lang="en-US" sz="2400" dirty="0" smtClean="0"/>
          </a:p>
          <a:p>
            <a:pPr marL="457200" indent="-457200">
              <a:buSzPct val="100000"/>
              <a:buFont typeface="+mj-lt"/>
              <a:buAutoNum type="arabicPeriod"/>
            </a:pPr>
            <a:endParaRPr lang="en-US" sz="2400" dirty="0" smtClean="0"/>
          </a:p>
          <a:p>
            <a:pPr marL="457200" indent="-457200">
              <a:buSzPct val="100000"/>
              <a:buFont typeface="+mj-lt"/>
              <a:buAutoNum type="arabicPeriod"/>
            </a:pPr>
            <a:endParaRPr lang="en-US" sz="2400" dirty="0" smtClean="0"/>
          </a:p>
          <a:p>
            <a:pPr marL="457200" indent="-457200">
              <a:buSzPct val="100000"/>
              <a:buFont typeface="+mj-lt"/>
              <a:buAutoNum type="arabicPeriod"/>
            </a:pPr>
            <a:endParaRPr lang="en-US" sz="2400" dirty="0" smtClean="0"/>
          </a:p>
          <a:p>
            <a:pPr marL="457200" indent="-457200">
              <a:buSzPct val="100000"/>
              <a:buFont typeface="+mj-lt"/>
              <a:buAutoNum type="arabicPeriod"/>
            </a:pPr>
            <a:endParaRPr lang="en-US" sz="2400" dirty="0" smtClean="0"/>
          </a:p>
          <a:p>
            <a:pPr marL="457200" indent="-457200">
              <a:buSzPct val="100000"/>
              <a:buFont typeface="+mj-lt"/>
              <a:buAutoNum type="arabicPeriod"/>
            </a:pPr>
            <a:endParaRPr lang="en-US" sz="2400" dirty="0" smtClean="0"/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en-US" sz="2400" dirty="0" smtClean="0"/>
              <a:t>Until all samples are correctly classified.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Perceptron</a:t>
            </a:r>
            <a:r>
              <a:rPr lang="en-US" dirty="0" smtClean="0"/>
              <a:t> training rule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600200" y="3078162"/>
          <a:ext cx="5715000" cy="2408238"/>
        </p:xfrm>
        <a:graphic>
          <a:graphicData uri="http://schemas.openxmlformats.org/presentationml/2006/ole">
            <p:oleObj spid="_x0000_s122881" name="Equation" r:id="rId3" imgW="2844720" imgH="1155600" progId="Equation.3">
              <p:embed/>
            </p:oleObj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4400" lvl="1" indent="-457200">
              <a:buFont typeface="+mj-lt"/>
              <a:buAutoNum type="alphaLcPeriod"/>
            </a:pPr>
            <a:r>
              <a:rPr lang="en-US" sz="2400" dirty="0" smtClean="0">
                <a:solidFill>
                  <a:srgbClr val="FF0000"/>
                </a:solidFill>
              </a:rPr>
              <a:t>If sample </a:t>
            </a:r>
            <a:r>
              <a:rPr lang="en-US" sz="2400" i="1" dirty="0" err="1" smtClean="0">
                <a:solidFill>
                  <a:srgbClr val="FF0000"/>
                </a:solidFill>
              </a:rPr>
              <a:t>i</a:t>
            </a:r>
            <a:r>
              <a:rPr lang="en-US" sz="2400" dirty="0" smtClean="0">
                <a:solidFill>
                  <a:srgbClr val="FF0000"/>
                </a:solidFill>
              </a:rPr>
              <a:t> is misclassified, modify all weights </a:t>
            </a:r>
            <a:r>
              <a:rPr lang="en-US" sz="2400" i="1" dirty="0" smtClean="0">
                <a:solidFill>
                  <a:srgbClr val="FF0000"/>
                </a:solidFill>
              </a:rPr>
              <a:t>j</a:t>
            </a:r>
            <a:r>
              <a:rPr lang="en-US" sz="2400" dirty="0" smtClean="0">
                <a:solidFill>
                  <a:srgbClr val="FF0000"/>
                </a:solidFill>
              </a:rPr>
              <a:t>.</a:t>
            </a:r>
          </a:p>
          <a:p>
            <a:pPr marL="457200" indent="-457200">
              <a:buSzPct val="100000"/>
              <a:buFont typeface="+mj-lt"/>
              <a:buAutoNum type="arabicPeriod"/>
            </a:pPr>
            <a:endParaRPr lang="en-US" sz="2400" dirty="0" smtClean="0"/>
          </a:p>
          <a:p>
            <a:pPr marL="457200" indent="-457200">
              <a:buSzPct val="100000"/>
              <a:buFont typeface="+mj-lt"/>
              <a:buAutoNum type="arabicPeriod"/>
            </a:pPr>
            <a:endParaRPr lang="en-US" sz="2400" dirty="0" smtClean="0"/>
          </a:p>
          <a:p>
            <a:pPr marL="457200" indent="-457200">
              <a:buSzPct val="100000"/>
              <a:buFont typeface="+mj-lt"/>
              <a:buAutoNum type="arabicPeriod"/>
            </a:pPr>
            <a:endParaRPr lang="en-US" sz="2400" dirty="0" smtClean="0"/>
          </a:p>
          <a:p>
            <a:pPr marL="457200" indent="-457200">
              <a:buSzPct val="100000"/>
              <a:buFont typeface="+mj-lt"/>
              <a:buAutoNum type="arabicPeriod"/>
            </a:pPr>
            <a:endParaRPr lang="en-US" sz="2400" dirty="0" smtClean="0"/>
          </a:p>
          <a:p>
            <a:pPr marL="457200" indent="-457200">
              <a:buSzPct val="100000"/>
              <a:buFont typeface="+mj-lt"/>
              <a:buAutoNum type="arabicPeriod"/>
            </a:pPr>
            <a:endParaRPr lang="en-US" sz="2400" dirty="0" smtClean="0"/>
          </a:p>
          <a:p>
            <a:pPr marL="457200" indent="-457200">
              <a:buSzPct val="100000"/>
              <a:buNone/>
            </a:pPr>
            <a:r>
              <a:rPr lang="en-US" sz="2400" dirty="0" smtClean="0"/>
              <a:t>Examples:</a:t>
            </a:r>
          </a:p>
          <a:p>
            <a:pPr marL="965200" lvl="1" indent="-457200"/>
            <a:endParaRPr lang="en-US" sz="24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Perceptron</a:t>
            </a:r>
            <a:r>
              <a:rPr lang="en-US" dirty="0" smtClean="0"/>
              <a:t> training rule</a:t>
            </a:r>
            <a:endParaRPr lang="en-US" dirty="0"/>
          </a:p>
        </p:txBody>
      </p:sp>
      <p:graphicFrame>
        <p:nvGraphicFramePr>
          <p:cNvPr id="137219" name="Object 3"/>
          <p:cNvGraphicFramePr>
            <a:graphicFrameLocks noChangeAspect="1"/>
          </p:cNvGraphicFramePr>
          <p:nvPr/>
        </p:nvGraphicFramePr>
        <p:xfrm>
          <a:off x="866775" y="4291013"/>
          <a:ext cx="7834313" cy="2011362"/>
        </p:xfrm>
        <a:graphic>
          <a:graphicData uri="http://schemas.openxmlformats.org/presentationml/2006/ole">
            <p:oleObj spid="_x0000_s137219" name="Equation" r:id="rId3" imgW="3759120" imgH="965160" progId="Equation.3">
              <p:embed/>
            </p:oleObj>
          </a:graphicData>
        </a:graphic>
      </p:graphicFrame>
      <p:graphicFrame>
        <p:nvGraphicFramePr>
          <p:cNvPr id="137221" name="Object 5"/>
          <p:cNvGraphicFramePr>
            <a:graphicFrameLocks noChangeAspect="1"/>
          </p:cNvGraphicFramePr>
          <p:nvPr/>
        </p:nvGraphicFramePr>
        <p:xfrm>
          <a:off x="1990725" y="1630362"/>
          <a:ext cx="5781675" cy="2408238"/>
        </p:xfrm>
        <a:graphic>
          <a:graphicData uri="http://schemas.openxmlformats.org/presentationml/2006/ole">
            <p:oleObj spid="_x0000_s137221" name="Equation" r:id="rId4" imgW="2844720" imgH="1155600" progId="Equation.3">
              <p:embed/>
            </p:oleObj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65" name="Object 3"/>
          <p:cNvGraphicFramePr>
            <a:graphicFrameLocks noChangeAspect="1"/>
          </p:cNvGraphicFramePr>
          <p:nvPr/>
        </p:nvGraphicFramePr>
        <p:xfrm>
          <a:off x="3505200" y="2514600"/>
          <a:ext cx="6019800" cy="2668587"/>
        </p:xfrm>
        <a:graphic>
          <a:graphicData uri="http://schemas.openxmlformats.org/presentationml/2006/ole">
            <p:oleObj spid="_x0000_s143365" name="Visio" r:id="rId3" imgW="9049994" imgH="4012389" progId="Visio.Drawing.11">
              <p:embed/>
            </p:oleObj>
          </a:graphicData>
        </a:graphic>
      </p:graphicFrame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</a:t>
            </a:r>
            <a:r>
              <a:rPr lang="en-US" dirty="0" smtClean="0"/>
              <a:t>xample of processing one sample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Perceptron</a:t>
            </a:r>
            <a:r>
              <a:rPr lang="en-US" dirty="0" smtClean="0"/>
              <a:t> training rule</a:t>
            </a:r>
            <a:endParaRPr lang="en-US" dirty="0"/>
          </a:p>
        </p:txBody>
      </p:sp>
      <p:graphicFrame>
        <p:nvGraphicFramePr>
          <p:cNvPr id="143361" name="Object 3"/>
          <p:cNvGraphicFramePr>
            <a:graphicFrameLocks noChangeAspect="1"/>
          </p:cNvGraphicFramePr>
          <p:nvPr/>
        </p:nvGraphicFramePr>
        <p:xfrm>
          <a:off x="-2133600" y="2512580"/>
          <a:ext cx="6019800" cy="2669020"/>
        </p:xfrm>
        <a:graphic>
          <a:graphicData uri="http://schemas.openxmlformats.org/presentationml/2006/ole">
            <p:oleObj spid="_x0000_s143361" name="Visio" r:id="rId4" imgW="9049994" imgH="4012389" progId="Visio.Drawing.11">
              <p:embed/>
            </p:oleObj>
          </a:graphicData>
        </a:graphic>
      </p:graphicFrame>
      <p:pic>
        <p:nvPicPr>
          <p:cNvPr id="143362" name="Picture 2"/>
          <p:cNvPicPr>
            <a:picLocks noChangeAspect="1" noChangeArrowheads="1"/>
          </p:cNvPicPr>
          <p:nvPr/>
        </p:nvPicPr>
        <p:blipFill>
          <a:blip r:embed="rId5" cstate="print"/>
          <a:srcRect b="57030"/>
          <a:stretch>
            <a:fillRect/>
          </a:stretch>
        </p:blipFill>
        <p:spPr bwMode="auto">
          <a:xfrm>
            <a:off x="6553200" y="1082481"/>
            <a:ext cx="2209800" cy="746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3525838" y="2133600"/>
          <a:ext cx="2112962" cy="2535237"/>
        </p:xfrm>
        <a:graphic>
          <a:graphicData uri="http://schemas.openxmlformats.org/presentationml/2006/ole">
            <p:oleObj spid="_x0000_s143363" name="Equation" r:id="rId6" imgW="1143000" imgH="1371600" progId="Equation.3">
              <p:embed/>
            </p:oleObj>
          </a:graphicData>
        </a:graphic>
      </p:graphicFrame>
      <p:sp>
        <p:nvSpPr>
          <p:cNvPr id="9" name="Right Arrow 8"/>
          <p:cNvSpPr/>
          <p:nvPr/>
        </p:nvSpPr>
        <p:spPr bwMode="auto">
          <a:xfrm>
            <a:off x="3429000" y="2438400"/>
            <a:ext cx="2438400" cy="3276600"/>
          </a:xfrm>
          <a:prstGeom prst="rightArrow">
            <a:avLst>
              <a:gd name="adj1" fmla="val 50000"/>
              <a:gd name="adj2" fmla="val 28113"/>
            </a:avLst>
          </a:prstGeom>
          <a:solidFill>
            <a:schemeClr val="accent2">
              <a:lumMod val="40000"/>
              <a:lumOff val="60000"/>
              <a:alpha val="32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143000"/>
            <a:ext cx="7696200" cy="5181600"/>
          </a:xfrm>
        </p:spPr>
        <p:txBody>
          <a:bodyPr/>
          <a:lstStyle/>
          <a:p>
            <a:r>
              <a:rPr lang="en-US" dirty="0" smtClean="0"/>
              <a:t>Based on squared error function for weight vector:</a:t>
            </a:r>
          </a:p>
          <a:p>
            <a:endParaRPr lang="en-US" dirty="0" smtClean="0"/>
          </a:p>
          <a:p>
            <a:endParaRPr lang="en-US" dirty="0" smtClean="0"/>
          </a:p>
          <a:p>
            <a:pPr lvl="1">
              <a:buNone/>
            </a:pPr>
            <a:r>
              <a:rPr lang="en-US" sz="2400" dirty="0" smtClean="0"/>
              <a:t>	Note that error is difference between correct output and </a:t>
            </a:r>
            <a:r>
              <a:rPr lang="en-US" sz="2400" u="sng" dirty="0" err="1" smtClean="0"/>
              <a:t>unthresholded</a:t>
            </a:r>
            <a:r>
              <a:rPr lang="en-US" sz="2400" dirty="0" smtClean="0"/>
              <a:t> sum of inputs, a continuous quantity (rather than </a:t>
            </a:r>
            <a:r>
              <a:rPr lang="en-US" sz="2400" i="1" dirty="0" smtClean="0"/>
              <a:t>binary</a:t>
            </a:r>
            <a:r>
              <a:rPr lang="en-US" sz="2400" dirty="0" smtClean="0"/>
              <a:t> difference between correct output and </a:t>
            </a:r>
            <a:r>
              <a:rPr lang="en-US" sz="2400" dirty="0" err="1" smtClean="0"/>
              <a:t>thresholded</a:t>
            </a:r>
            <a:r>
              <a:rPr lang="en-US" sz="2400" dirty="0" smtClean="0"/>
              <a:t> output). </a:t>
            </a:r>
          </a:p>
          <a:p>
            <a:endParaRPr lang="en-US" dirty="0" smtClean="0"/>
          </a:p>
          <a:p>
            <a:r>
              <a:rPr lang="en-US" dirty="0" smtClean="0"/>
              <a:t>Weights are modified by descending gradient of error function.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Delta training rule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785937" y="2057400"/>
          <a:ext cx="5681663" cy="914400"/>
        </p:xfrm>
        <a:graphic>
          <a:graphicData uri="http://schemas.openxmlformats.org/presentationml/2006/ole">
            <p:oleObj spid="_x0000_s139266" name="Equation" r:id="rId3" imgW="2603160" imgH="419040" progId="Equation.3">
              <p:embed/>
            </p:oleObj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96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6250" y="1279525"/>
            <a:ext cx="5649913" cy="4587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Squared error function for weight vector w</a:t>
            </a:r>
            <a:endParaRPr lang="en-US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Gradient of error function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209800" y="1143000"/>
          <a:ext cx="4648200" cy="4890014"/>
        </p:xfrm>
        <a:graphic>
          <a:graphicData uri="http://schemas.openxmlformats.org/presentationml/2006/ole">
            <p:oleObj spid="_x0000_s141314" name="Equation" r:id="rId3" imgW="2197080" imgH="2311200" progId="Equation.3">
              <p:embed/>
            </p:oleObj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Neural networks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Topics</a:t>
            </a:r>
          </a:p>
          <a:p>
            <a:pPr lvl="1"/>
            <a:r>
              <a:rPr lang="en-US" dirty="0" err="1" smtClean="0"/>
              <a:t>Perceptrons</a:t>
            </a:r>
            <a:endParaRPr lang="en-US" dirty="0" smtClean="0"/>
          </a:p>
          <a:p>
            <a:pPr lvl="2"/>
            <a:r>
              <a:rPr lang="en-US" dirty="0" smtClean="0"/>
              <a:t> structure</a:t>
            </a:r>
          </a:p>
          <a:p>
            <a:pPr lvl="2"/>
            <a:r>
              <a:rPr lang="en-US" dirty="0" smtClean="0"/>
              <a:t> training</a:t>
            </a:r>
          </a:p>
          <a:p>
            <a:pPr lvl="2"/>
            <a:r>
              <a:rPr lang="en-US" dirty="0" smtClean="0"/>
              <a:t> expressiveness</a:t>
            </a:r>
          </a:p>
          <a:p>
            <a:pPr lvl="1"/>
            <a:r>
              <a:rPr lang="en-US" dirty="0" smtClean="0"/>
              <a:t>Multilayer networks</a:t>
            </a:r>
          </a:p>
          <a:p>
            <a:pPr lvl="2"/>
            <a:r>
              <a:rPr lang="en-US" dirty="0" smtClean="0"/>
              <a:t> possible structures</a:t>
            </a:r>
          </a:p>
          <a:p>
            <a:pPr lvl="3"/>
            <a:r>
              <a:rPr lang="en-US" dirty="0" smtClean="0">
                <a:latin typeface="+mn-lt"/>
              </a:rPr>
              <a:t>activation functions</a:t>
            </a:r>
          </a:p>
          <a:p>
            <a:pPr lvl="2"/>
            <a:r>
              <a:rPr lang="en-US" dirty="0" smtClean="0"/>
              <a:t> training with gradient descent and </a:t>
            </a:r>
            <a:r>
              <a:rPr lang="en-US" dirty="0" err="1" smtClean="0"/>
              <a:t>backpropagation</a:t>
            </a:r>
            <a:endParaRPr lang="en-US" dirty="0" smtClean="0"/>
          </a:p>
          <a:p>
            <a:pPr lvl="2"/>
            <a:r>
              <a:rPr lang="en-US" dirty="0" smtClean="0"/>
              <a:t> expressiveness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0290" name="Object 2"/>
          <p:cNvGraphicFramePr>
            <a:graphicFrameLocks noChangeAspect="1"/>
          </p:cNvGraphicFramePr>
          <p:nvPr/>
        </p:nvGraphicFramePr>
        <p:xfrm>
          <a:off x="2281238" y="1177924"/>
          <a:ext cx="4625975" cy="5070476"/>
        </p:xfrm>
        <a:graphic>
          <a:graphicData uri="http://schemas.openxmlformats.org/presentationml/2006/ole">
            <p:oleObj spid="_x0000_s140290" name="Equation" r:id="rId3" imgW="2120760" imgH="2323800" progId="Equation.3">
              <p:embed/>
            </p:oleObj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Gradient of squared error function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2339" name="Object 3"/>
          <p:cNvGraphicFramePr>
            <a:graphicFrameLocks noChangeAspect="1"/>
          </p:cNvGraphicFramePr>
          <p:nvPr/>
        </p:nvGraphicFramePr>
        <p:xfrm>
          <a:off x="1600200" y="2971800"/>
          <a:ext cx="7019925" cy="2408237"/>
        </p:xfrm>
        <a:graphic>
          <a:graphicData uri="http://schemas.openxmlformats.org/presentationml/2006/ole">
            <p:oleObj spid="_x0000_s142339" name="Equation" r:id="rId3" imgW="3454200" imgH="1155600" progId="Equation.3">
              <p:embed/>
            </p:oleObj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1000" y="990600"/>
            <a:ext cx="8318500" cy="5181600"/>
          </a:xfrm>
        </p:spPr>
        <p:txBody>
          <a:bodyPr/>
          <a:lstStyle/>
          <a:p>
            <a:pPr marL="457200" indent="-457200">
              <a:buSzPct val="100000"/>
              <a:buFont typeface="+mj-lt"/>
              <a:buAutoNum type="arabicPeriod"/>
            </a:pPr>
            <a:r>
              <a:rPr lang="en-US" sz="2400" dirty="0" smtClean="0"/>
              <a:t>Initialize weights with random values.</a:t>
            </a:r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en-US" sz="2400" dirty="0" smtClean="0"/>
              <a:t>Do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2400" dirty="0" smtClean="0"/>
              <a:t>Apply </a:t>
            </a:r>
            <a:r>
              <a:rPr lang="en-US" sz="2400" dirty="0" err="1" smtClean="0"/>
              <a:t>perceptron</a:t>
            </a:r>
            <a:r>
              <a:rPr lang="en-US" sz="2400" dirty="0" smtClean="0"/>
              <a:t> to each training sample </a:t>
            </a:r>
            <a:r>
              <a:rPr lang="en-US" sz="2400" i="1" dirty="0" err="1" smtClean="0"/>
              <a:t>i</a:t>
            </a:r>
            <a:r>
              <a:rPr lang="en-US" sz="2400" dirty="0" smtClean="0"/>
              <a:t>.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2400" dirty="0" smtClean="0">
                <a:solidFill>
                  <a:srgbClr val="FF0000"/>
                </a:solidFill>
              </a:rPr>
              <a:t>If sample </a:t>
            </a:r>
            <a:r>
              <a:rPr lang="en-US" sz="2400" i="1" dirty="0" err="1" smtClean="0">
                <a:solidFill>
                  <a:srgbClr val="FF0000"/>
                </a:solidFill>
              </a:rPr>
              <a:t>i</a:t>
            </a:r>
            <a:r>
              <a:rPr lang="en-US" sz="2400" dirty="0" smtClean="0">
                <a:solidFill>
                  <a:srgbClr val="FF0000"/>
                </a:solidFill>
              </a:rPr>
              <a:t> is misclassified, modify all weights </a:t>
            </a:r>
            <a:r>
              <a:rPr lang="en-US" sz="2400" i="1" dirty="0" smtClean="0">
                <a:solidFill>
                  <a:srgbClr val="FF0000"/>
                </a:solidFill>
              </a:rPr>
              <a:t>j</a:t>
            </a:r>
            <a:r>
              <a:rPr lang="en-US" sz="2400" dirty="0" smtClean="0">
                <a:solidFill>
                  <a:srgbClr val="FF0000"/>
                </a:solidFill>
              </a:rPr>
              <a:t>.</a:t>
            </a:r>
          </a:p>
          <a:p>
            <a:pPr marL="457200" indent="-457200">
              <a:buSzPct val="100000"/>
              <a:buFont typeface="+mj-lt"/>
              <a:buAutoNum type="arabicPeriod"/>
            </a:pPr>
            <a:endParaRPr lang="en-US" sz="2400" dirty="0" smtClean="0"/>
          </a:p>
          <a:p>
            <a:pPr marL="457200" indent="-457200">
              <a:buSzPct val="100000"/>
              <a:buFont typeface="+mj-lt"/>
              <a:buAutoNum type="arabicPeriod"/>
            </a:pPr>
            <a:endParaRPr lang="en-US" sz="2400" dirty="0" smtClean="0"/>
          </a:p>
          <a:p>
            <a:pPr marL="457200" indent="-457200">
              <a:buSzPct val="100000"/>
              <a:buFont typeface="+mj-lt"/>
              <a:buAutoNum type="arabicPeriod"/>
            </a:pPr>
            <a:endParaRPr lang="en-US" sz="2400" dirty="0" smtClean="0"/>
          </a:p>
          <a:p>
            <a:pPr marL="457200" indent="-457200">
              <a:buSzPct val="100000"/>
              <a:buFont typeface="+mj-lt"/>
              <a:buAutoNum type="arabicPeriod"/>
            </a:pPr>
            <a:endParaRPr lang="en-US" sz="2400" dirty="0" smtClean="0"/>
          </a:p>
          <a:p>
            <a:pPr marL="457200" indent="-457200">
              <a:buSzPct val="100000"/>
              <a:buFont typeface="+mj-lt"/>
              <a:buAutoNum type="arabicPeriod"/>
            </a:pPr>
            <a:endParaRPr lang="en-US" sz="2400" dirty="0" smtClean="0"/>
          </a:p>
          <a:p>
            <a:pPr marL="457200" indent="-457200">
              <a:buSzPct val="100000"/>
              <a:buFont typeface="+mj-lt"/>
              <a:buAutoNum type="arabicPeriod"/>
            </a:pPr>
            <a:endParaRPr lang="en-US" sz="2400" dirty="0" smtClean="0"/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en-US" sz="2400" dirty="0" smtClean="0"/>
              <a:t>Until all samples are correctly classified, or process converges.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Delta training rule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2209800" y="4495800"/>
            <a:ext cx="1752600" cy="304800"/>
          </a:xfrm>
          <a:prstGeom prst="rect">
            <a:avLst/>
          </a:prstGeom>
          <a:solidFill>
            <a:schemeClr val="tx2">
              <a:lumMod val="40000"/>
              <a:lumOff val="60000"/>
              <a:alpha val="3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6324600" y="4495800"/>
            <a:ext cx="1447800" cy="304800"/>
          </a:xfrm>
          <a:prstGeom prst="rect">
            <a:avLst/>
          </a:prstGeom>
          <a:solidFill>
            <a:schemeClr val="tx2">
              <a:lumMod val="40000"/>
              <a:lumOff val="60000"/>
              <a:alpha val="3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Gradient descent: batch vs. incremental</a:t>
            </a:r>
            <a:endParaRPr lang="en-US" sz="3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143000"/>
            <a:ext cx="8382000" cy="5181600"/>
          </a:xfrm>
        </p:spPr>
        <p:txBody>
          <a:bodyPr/>
          <a:lstStyle/>
          <a:p>
            <a:r>
              <a:rPr lang="en-US" dirty="0" smtClean="0"/>
              <a:t>Incremental mode </a:t>
            </a:r>
            <a:r>
              <a:rPr lang="en-US" sz="2400" dirty="0" smtClean="0"/>
              <a:t>(illustrated on preceding slides)</a:t>
            </a:r>
            <a:endParaRPr lang="en-US" dirty="0" smtClean="0"/>
          </a:p>
          <a:p>
            <a:pPr lvl="1"/>
            <a:r>
              <a:rPr lang="en-US" sz="2400" dirty="0" smtClean="0"/>
              <a:t>Compute error and weight updates for a single sample.</a:t>
            </a:r>
          </a:p>
          <a:p>
            <a:pPr lvl="1"/>
            <a:r>
              <a:rPr lang="en-US" sz="2400" dirty="0" smtClean="0"/>
              <a:t>Apply updates to weights before processing next sample.</a:t>
            </a:r>
          </a:p>
          <a:p>
            <a:endParaRPr lang="en-US" dirty="0" smtClean="0"/>
          </a:p>
          <a:p>
            <a:r>
              <a:rPr lang="en-US" dirty="0" smtClean="0"/>
              <a:t>Batch mode</a:t>
            </a:r>
          </a:p>
          <a:p>
            <a:pPr lvl="1"/>
            <a:r>
              <a:rPr lang="en-US" sz="2400" dirty="0" smtClean="0"/>
              <a:t>Compute errors and weight updates for a block of samples (maybe all samples).</a:t>
            </a:r>
          </a:p>
          <a:p>
            <a:pPr lvl="1"/>
            <a:r>
              <a:rPr lang="en-US" sz="2400" dirty="0" smtClean="0"/>
              <a:t>Apply all updates simultaneously to weights.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Perceptron</a:t>
            </a:r>
            <a:r>
              <a:rPr lang="en-US" dirty="0" smtClean="0"/>
              <a:t> training rule vs. delta rule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 smtClean="0"/>
              <a:t>Perceptron</a:t>
            </a:r>
            <a:r>
              <a:rPr lang="en-US" sz="2400" dirty="0" smtClean="0"/>
              <a:t> training rule guaranteed to correctly classify all training samples if:</a:t>
            </a:r>
          </a:p>
          <a:p>
            <a:pPr lvl="1"/>
            <a:r>
              <a:rPr lang="en-US" sz="2400" dirty="0" smtClean="0"/>
              <a:t>Samples are linearly separable.</a:t>
            </a:r>
          </a:p>
          <a:p>
            <a:pPr lvl="1"/>
            <a:r>
              <a:rPr lang="en-US" sz="2400" dirty="0" smtClean="0"/>
              <a:t>Learning rate </a:t>
            </a:r>
            <a:r>
              <a:rPr lang="en-US" sz="2400" i="1" dirty="0" smtClean="0">
                <a:sym typeface="Symbol"/>
              </a:rPr>
              <a:t></a:t>
            </a:r>
            <a:r>
              <a:rPr lang="en-US" sz="2400" dirty="0" smtClean="0">
                <a:sym typeface="Symbol"/>
              </a:rPr>
              <a:t> is sufficiently small.</a:t>
            </a:r>
          </a:p>
          <a:p>
            <a:endParaRPr lang="en-US" sz="2400" dirty="0" smtClean="0">
              <a:sym typeface="Symbol"/>
            </a:endParaRPr>
          </a:p>
          <a:p>
            <a:r>
              <a:rPr lang="en-US" sz="2400" dirty="0" smtClean="0">
                <a:sym typeface="Symbol"/>
              </a:rPr>
              <a:t>Delta rule uses gradient descent.  Guaranteed to converge to hypothesis with minimum squared error if:</a:t>
            </a:r>
          </a:p>
          <a:p>
            <a:pPr lvl="1"/>
            <a:r>
              <a:rPr lang="en-US" sz="2400" dirty="0" smtClean="0"/>
              <a:t>Learning rate </a:t>
            </a:r>
            <a:r>
              <a:rPr lang="en-US" sz="2400" i="1" dirty="0" smtClean="0">
                <a:sym typeface="Symbol"/>
              </a:rPr>
              <a:t></a:t>
            </a:r>
            <a:r>
              <a:rPr lang="en-US" sz="2400" dirty="0" smtClean="0">
                <a:sym typeface="Symbol"/>
              </a:rPr>
              <a:t> is sufficiently small.</a:t>
            </a:r>
          </a:p>
          <a:p>
            <a:pPr lvl="1">
              <a:buNone/>
            </a:pPr>
            <a:r>
              <a:rPr lang="en-US" sz="2400" dirty="0" smtClean="0"/>
              <a:t>Even when:</a:t>
            </a:r>
          </a:p>
          <a:p>
            <a:pPr lvl="1"/>
            <a:r>
              <a:rPr lang="en-US" sz="2400" dirty="0" smtClean="0"/>
              <a:t>Training data contains noise.</a:t>
            </a:r>
          </a:p>
          <a:p>
            <a:pPr lvl="1"/>
            <a:r>
              <a:rPr lang="en-US" sz="2400" dirty="0" smtClean="0"/>
              <a:t>Training data not linearly separable.</a:t>
            </a:r>
            <a:endParaRPr lang="en-US" sz="24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Equivalence of </a:t>
            </a:r>
            <a:r>
              <a:rPr lang="en-US" sz="2800" dirty="0" err="1" smtClean="0"/>
              <a:t>perceptron</a:t>
            </a:r>
            <a:r>
              <a:rPr lang="en-US" sz="2800" dirty="0" smtClean="0"/>
              <a:t> and linear models</a:t>
            </a:r>
            <a:endParaRPr lang="en-US" sz="2800" dirty="0"/>
          </a:p>
        </p:txBody>
      </p:sp>
      <p:graphicFrame>
        <p:nvGraphicFramePr>
          <p:cNvPr id="150531" name="Object 3"/>
          <p:cNvGraphicFramePr>
            <a:graphicFrameLocks noChangeAspect="1"/>
          </p:cNvGraphicFramePr>
          <p:nvPr/>
        </p:nvGraphicFramePr>
        <p:xfrm>
          <a:off x="-1600200" y="1270710"/>
          <a:ext cx="6019800" cy="3532206"/>
        </p:xfrm>
        <a:graphic>
          <a:graphicData uri="http://schemas.openxmlformats.org/presentationml/2006/ole">
            <p:oleObj spid="_x0000_s150531" name="Visio" r:id="rId3" imgW="9311753" imgH="5201055" progId="Visio.Drawing.11">
              <p:embed/>
            </p:oleObj>
          </a:graphicData>
        </a:graphic>
      </p:graphicFrame>
      <p:graphicFrame>
        <p:nvGraphicFramePr>
          <p:cNvPr id="150532" name="Object 4"/>
          <p:cNvGraphicFramePr>
            <a:graphicFrameLocks noChangeAspect="1"/>
          </p:cNvGraphicFramePr>
          <p:nvPr/>
        </p:nvGraphicFramePr>
        <p:xfrm>
          <a:off x="1016224" y="4343400"/>
          <a:ext cx="2260376" cy="720016"/>
        </p:xfrm>
        <a:graphic>
          <a:graphicData uri="http://schemas.openxmlformats.org/presentationml/2006/ole">
            <p:oleObj spid="_x0000_s150532" name="Equation" r:id="rId4" imgW="1117440" imgH="355320" progId="Equation.3">
              <p:embed/>
            </p:oleObj>
          </a:graphicData>
        </a:graphic>
      </p:graphicFrame>
      <p:pic>
        <p:nvPicPr>
          <p:cNvPr id="15053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1066800"/>
            <a:ext cx="4248150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053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29200" y="5029200"/>
            <a:ext cx="3657600" cy="1317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083622" y="2667000"/>
            <a:ext cx="5645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ym typeface="Symbol"/>
              </a:rPr>
              <a:t></a:t>
            </a:r>
            <a:endParaRPr lang="en-US" sz="5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Connectionist models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Consider humans:</a:t>
            </a:r>
          </a:p>
          <a:p>
            <a:pPr lvl="1"/>
            <a:r>
              <a:rPr lang="en-US" dirty="0" smtClean="0"/>
              <a:t>Neuron switching time ~ 0.001 second</a:t>
            </a:r>
          </a:p>
          <a:p>
            <a:pPr lvl="1"/>
            <a:r>
              <a:rPr lang="en-US" dirty="0" smtClean="0"/>
              <a:t>Number of neurons ~ 10</a:t>
            </a:r>
            <a:r>
              <a:rPr lang="en-US" baseline="30000" dirty="0" smtClean="0"/>
              <a:t>10</a:t>
            </a:r>
          </a:p>
          <a:p>
            <a:pPr lvl="1"/>
            <a:r>
              <a:rPr lang="en-US" dirty="0" smtClean="0"/>
              <a:t>Connections per neuron ~ 10</a:t>
            </a:r>
            <a:r>
              <a:rPr lang="en-US" baseline="30000" dirty="0" smtClean="0"/>
              <a:t>4-5</a:t>
            </a:r>
          </a:p>
          <a:p>
            <a:pPr lvl="1"/>
            <a:r>
              <a:rPr lang="en-US" dirty="0" smtClean="0"/>
              <a:t>Scene recognition time ~ 0.1 second</a:t>
            </a:r>
          </a:p>
          <a:p>
            <a:pPr lvl="1"/>
            <a:r>
              <a:rPr lang="en-US" dirty="0" smtClean="0"/>
              <a:t>100 inference steps doesn’t seem like enough</a:t>
            </a:r>
          </a:p>
          <a:p>
            <a:pPr lvl="1"/>
            <a:endParaRPr lang="en-US" dirty="0" smtClean="0"/>
          </a:p>
          <a:p>
            <a:pPr lvl="1">
              <a:buNone/>
            </a:pPr>
            <a:r>
              <a:rPr lang="en-US" b="1" dirty="0" smtClean="0">
                <a:sym typeface="Symbol"/>
              </a:rPr>
              <a:t></a:t>
            </a:r>
            <a:r>
              <a:rPr lang="en-US" dirty="0" smtClean="0">
                <a:sym typeface="Symbol"/>
              </a:rPr>
              <a:t> </a:t>
            </a:r>
            <a:r>
              <a:rPr lang="en-US" dirty="0" smtClean="0"/>
              <a:t>Massively parallel computation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Neural networks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600200"/>
            <a:ext cx="8318500" cy="3581400"/>
          </a:xfrm>
        </p:spPr>
        <p:txBody>
          <a:bodyPr/>
          <a:lstStyle/>
          <a:p>
            <a:r>
              <a:rPr lang="en-US" dirty="0" smtClean="0"/>
              <a:t>Properties:</a:t>
            </a:r>
          </a:p>
          <a:p>
            <a:pPr lvl="1"/>
            <a:r>
              <a:rPr lang="en-US" dirty="0" smtClean="0"/>
              <a:t>Many neuron-like threshold switching units</a:t>
            </a:r>
          </a:p>
          <a:p>
            <a:pPr lvl="1"/>
            <a:r>
              <a:rPr lang="en-US" dirty="0" smtClean="0"/>
              <a:t>Many weighted interconnections among units</a:t>
            </a:r>
          </a:p>
          <a:p>
            <a:pPr lvl="1"/>
            <a:r>
              <a:rPr lang="en-US" dirty="0" smtClean="0"/>
              <a:t>Highly parallel, distributed process</a:t>
            </a:r>
          </a:p>
          <a:p>
            <a:pPr lvl="1"/>
            <a:r>
              <a:rPr lang="en-US" dirty="0" smtClean="0"/>
              <a:t>Emphasis on tuning weights automatically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t:\unix\homes\gws\pedrod\ppt\image5.jpg"/>
          <p:cNvPicPr>
            <a:picLocks noChangeAspect="1" noChangeArrowheads="1"/>
          </p:cNvPicPr>
          <p:nvPr/>
        </p:nvPicPr>
        <p:blipFill>
          <a:blip r:embed="rId2" cstate="print"/>
          <a:srcRect r="7273" b="9412"/>
          <a:stretch>
            <a:fillRect/>
          </a:stretch>
        </p:blipFill>
        <p:spPr bwMode="auto">
          <a:xfrm>
            <a:off x="4267200" y="2423255"/>
            <a:ext cx="4663357" cy="3520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Neural network application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ALVINN: An Autonomous Land Vehicle In a Neural Network</a:t>
            </a:r>
          </a:p>
          <a:p>
            <a:pPr>
              <a:buNone/>
            </a:pPr>
            <a:r>
              <a:rPr lang="en-US" sz="2000" b="1" dirty="0" smtClean="0"/>
              <a:t>(Carnegie Mellon University Robotics Institute, 1989-1997)</a:t>
            </a:r>
            <a:endParaRPr lang="en-US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2538948"/>
            <a:ext cx="4038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ALVINN is a perception system which learns to control the NAVLAB vehicles by watching a person drive. ALVINN's architecture consists of a single hidden layer back-propagation network. The input layer of the network is a 30x32 unit two dimensional "retina" which receives input from the vehicles video camera. Each input unit is fully connected to a layer of five hidden units which are in turn fully connected to a layer of 30 output units. The output layer is a linear representation of the direction the vehicle should travel in order to keep the vehicle on the road.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:\unix\homes\gws\pedrod\ppt\image6.jpg"/>
          <p:cNvPicPr>
            <a:picLocks noChangeAspect="1" noChangeArrowheads="1"/>
          </p:cNvPicPr>
          <p:nvPr/>
        </p:nvPicPr>
        <p:blipFill>
          <a:blip r:embed="rId2" cstate="print"/>
          <a:srcRect t="10588" b="11765"/>
          <a:stretch>
            <a:fillRect/>
          </a:stretch>
        </p:blipFill>
        <p:spPr bwMode="auto">
          <a:xfrm>
            <a:off x="0" y="990600"/>
            <a:ext cx="9144000" cy="532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80400" cy="533400"/>
          </a:xfrm>
        </p:spPr>
        <p:txBody>
          <a:bodyPr/>
          <a:lstStyle/>
          <a:p>
            <a:r>
              <a:rPr lang="en-US" dirty="0" smtClean="0"/>
              <a:t>Neural network application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562600" y="1715869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ALVINN drives 70 mph on highways!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9333" name="Object 3"/>
          <p:cNvGraphicFramePr>
            <a:graphicFrameLocks noChangeAspect="1"/>
          </p:cNvGraphicFramePr>
          <p:nvPr/>
        </p:nvGraphicFramePr>
        <p:xfrm>
          <a:off x="2590800" y="1000125"/>
          <a:ext cx="6477000" cy="3800475"/>
        </p:xfrm>
        <a:graphic>
          <a:graphicData uri="http://schemas.openxmlformats.org/presentationml/2006/ole">
            <p:oleObj spid="_x0000_s99333" name="Visio" r:id="rId3" imgW="9311753" imgH="5201055" progId="Visio.Drawing.11">
              <p:embed/>
            </p:oleObj>
          </a:graphicData>
        </a:graphic>
      </p:graphicFrame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Perceptron</a:t>
            </a:r>
            <a:r>
              <a:rPr lang="en-US" dirty="0" smtClean="0"/>
              <a:t> structure</a:t>
            </a:r>
          </a:p>
        </p:txBody>
      </p:sp>
      <p:sp>
        <p:nvSpPr>
          <p:cNvPr id="18438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 dirty="0" smtClean="0"/>
              <a:t>Model is an assembly of nodes connected by weighted links</a:t>
            </a:r>
          </a:p>
          <a:p>
            <a:endParaRPr lang="en-US" sz="2400" dirty="0" smtClean="0"/>
          </a:p>
          <a:p>
            <a:r>
              <a:rPr lang="en-US" sz="2400" dirty="0" smtClean="0"/>
              <a:t>Output node sums up its input values according to the weights of their links</a:t>
            </a:r>
          </a:p>
          <a:p>
            <a:endParaRPr lang="en-US" sz="2400" dirty="0" smtClean="0"/>
          </a:p>
          <a:p>
            <a:r>
              <a:rPr lang="en-US" sz="2400" dirty="0" smtClean="0"/>
              <a:t>Output node sum then compared against some threshold </a:t>
            </a:r>
            <a:r>
              <a:rPr lang="en-US" sz="2400" i="1" dirty="0" smtClean="0"/>
              <a:t>t</a:t>
            </a:r>
          </a:p>
        </p:txBody>
      </p:sp>
      <p:graphicFrame>
        <p:nvGraphicFramePr>
          <p:cNvPr id="18436" name="Object 7"/>
          <p:cNvGraphicFramePr>
            <a:graphicFrameLocks noChangeAspect="1"/>
          </p:cNvGraphicFramePr>
          <p:nvPr/>
        </p:nvGraphicFramePr>
        <p:xfrm>
          <a:off x="4953000" y="5321300"/>
          <a:ext cx="2846387" cy="774700"/>
        </p:xfrm>
        <a:graphic>
          <a:graphicData uri="http://schemas.openxmlformats.org/presentationml/2006/ole">
            <p:oleObj spid="_x0000_s99332" name="Equation" r:id="rId4" imgW="1307880" imgH="355320" progId="Equation.3">
              <p:embed/>
            </p:oleObj>
          </a:graphicData>
        </a:graphic>
      </p:graphicFrame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7646987" y="4572000"/>
            <a:ext cx="60960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0" dirty="0"/>
              <a:t>or</a:t>
            </a:r>
          </a:p>
        </p:txBody>
      </p:sp>
      <p:graphicFrame>
        <p:nvGraphicFramePr>
          <p:cNvPr id="99334" name="Object 7"/>
          <p:cNvGraphicFramePr>
            <a:graphicFrameLocks noChangeAspect="1"/>
          </p:cNvGraphicFramePr>
          <p:nvPr/>
        </p:nvGraphicFramePr>
        <p:xfrm>
          <a:off x="4953000" y="4495800"/>
          <a:ext cx="2432050" cy="774700"/>
        </p:xfrm>
        <a:graphic>
          <a:graphicData uri="http://schemas.openxmlformats.org/presentationml/2006/ole">
            <p:oleObj spid="_x0000_s99334" name="Equation" r:id="rId5" imgW="1117440" imgH="355320" progId="Equation.3">
              <p:embed/>
            </p:oleObj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Object 3"/>
          <p:cNvGraphicFramePr>
            <a:graphicFrameLocks noChangeAspect="1"/>
          </p:cNvGraphicFramePr>
          <p:nvPr>
            <p:ph idx="1"/>
          </p:nvPr>
        </p:nvGraphicFramePr>
        <p:xfrm>
          <a:off x="620713" y="1295400"/>
          <a:ext cx="7904162" cy="3503613"/>
        </p:xfrm>
        <a:graphic>
          <a:graphicData uri="http://schemas.openxmlformats.org/presentationml/2006/ole">
            <p:oleObj spid="_x0000_s97282" name="Visio" r:id="rId3" imgW="9049994" imgH="4012389" progId="Visio.Drawing.11">
              <p:embed/>
            </p:oleObj>
          </a:graphicData>
        </a:graphic>
      </p:graphicFrame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modeling a Boolean function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1143000" y="5334000"/>
            <a:ext cx="678180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dirty="0"/>
              <a:t>Output Y is 1 if at least two of the three inputs are equal to 1.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Object 3"/>
          <p:cNvGraphicFramePr>
            <a:graphicFrameLocks noChangeAspect="1"/>
          </p:cNvGraphicFramePr>
          <p:nvPr>
            <p:ph idx="1"/>
          </p:nvPr>
        </p:nvGraphicFramePr>
        <p:xfrm>
          <a:off x="609600" y="1066800"/>
          <a:ext cx="7904162" cy="3503613"/>
        </p:xfrm>
        <a:graphic>
          <a:graphicData uri="http://schemas.openxmlformats.org/presentationml/2006/ole">
            <p:oleObj spid="_x0000_s98306" name="Visio" r:id="rId3" imgW="9049994" imgH="4012389" progId="Visio.Drawing.11">
              <p:embed/>
            </p:oleObj>
          </a:graphicData>
        </a:graphic>
      </p:graphicFrame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Perceptron</a:t>
            </a:r>
            <a:r>
              <a:rPr lang="en-US" dirty="0" smtClean="0"/>
              <a:t> model</a:t>
            </a:r>
          </a:p>
        </p:txBody>
      </p:sp>
      <p:graphicFrame>
        <p:nvGraphicFramePr>
          <p:cNvPr id="17411" name="Object 4"/>
          <p:cNvGraphicFramePr>
            <a:graphicFrameLocks noChangeAspect="1"/>
          </p:cNvGraphicFramePr>
          <p:nvPr/>
        </p:nvGraphicFramePr>
        <p:xfrm>
          <a:off x="2543175" y="4759325"/>
          <a:ext cx="4598988" cy="1412875"/>
        </p:xfrm>
        <a:graphic>
          <a:graphicData uri="http://schemas.openxmlformats.org/presentationml/2006/ole">
            <p:oleObj spid="_x0000_s98307" name="Equation" r:id="rId4" imgW="2031840" imgH="711000" progId="Equation.3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1_LC.BRev.FY97">
  <a:themeElements>
    <a:clrScheme name="">
      <a:dk1>
        <a:srgbClr val="000000"/>
      </a:dk1>
      <a:lt1>
        <a:srgbClr val="FFFFFF"/>
      </a:lt1>
      <a:dk2>
        <a:srgbClr val="006B61"/>
      </a:dk2>
      <a:lt2>
        <a:srgbClr val="C0C0C0"/>
      </a:lt2>
      <a:accent1>
        <a:srgbClr val="FF00FF"/>
      </a:accent1>
      <a:accent2>
        <a:srgbClr val="00C0C0"/>
      </a:accent2>
      <a:accent3>
        <a:srgbClr val="FFFFFF"/>
      </a:accent3>
      <a:accent4>
        <a:srgbClr val="000000"/>
      </a:accent4>
      <a:accent5>
        <a:srgbClr val="FFAAFF"/>
      </a:accent5>
      <a:accent6>
        <a:srgbClr val="00AEAE"/>
      </a:accent6>
      <a:hlink>
        <a:srgbClr val="00C000"/>
      </a:hlink>
      <a:folHlink>
        <a:srgbClr val="800080"/>
      </a:folHlink>
    </a:clrScheme>
    <a:fontScheme name="LC.BRev.FY97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C.BRev.FY9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C.BRev.FY97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146478170</TotalTime>
  <Pages>3</Pages>
  <Words>708</Words>
  <Application>Microsoft Office PowerPoint</Application>
  <PresentationFormat>On-screen Show (4:3)</PresentationFormat>
  <Paragraphs>132</Paragraphs>
  <Slides>24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1_LC.BRev.FY97</vt:lpstr>
      <vt:lpstr>Microsoft Visio Drawing</vt:lpstr>
      <vt:lpstr>Equation</vt:lpstr>
      <vt:lpstr>Visio</vt:lpstr>
      <vt:lpstr>Microsoft Equation 3.0</vt:lpstr>
      <vt:lpstr>Classification  Neural Networks 1</vt:lpstr>
      <vt:lpstr>Neural networks</vt:lpstr>
      <vt:lpstr>Connectionist models</vt:lpstr>
      <vt:lpstr>Neural networks</vt:lpstr>
      <vt:lpstr>Neural network application</vt:lpstr>
      <vt:lpstr>Neural network application</vt:lpstr>
      <vt:lpstr>Perceptron structure</vt:lpstr>
      <vt:lpstr>Example: modeling a Boolean function</vt:lpstr>
      <vt:lpstr>Perceptron model</vt:lpstr>
      <vt:lpstr>Perceptron decision boundary</vt:lpstr>
      <vt:lpstr>Expressiveness of perceptrons</vt:lpstr>
      <vt:lpstr>Perceptron training process</vt:lpstr>
      <vt:lpstr>Perceptron training process</vt:lpstr>
      <vt:lpstr>Perceptron training rule</vt:lpstr>
      <vt:lpstr>Perceptron training rule</vt:lpstr>
      <vt:lpstr>Perceptron training rule</vt:lpstr>
      <vt:lpstr>Delta training rule</vt:lpstr>
      <vt:lpstr>Squared error function for weight vector w</vt:lpstr>
      <vt:lpstr>Gradient of error function</vt:lpstr>
      <vt:lpstr>Gradient of squared error function</vt:lpstr>
      <vt:lpstr>Delta training rule</vt:lpstr>
      <vt:lpstr>Gradient descent: batch vs. incremental</vt:lpstr>
      <vt:lpstr>Perceptron training rule vs. delta rule</vt:lpstr>
      <vt:lpstr>Equivalence of perceptron and linear models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Steven F. Ashby Center for Applied Scientific Computing  Month DD, 1997</dc:title>
  <dc:creator>Computations</dc:creator>
  <cp:lastModifiedBy>James Jeffry Howbert</cp:lastModifiedBy>
  <cp:revision>486</cp:revision>
  <cp:lastPrinted>2001-08-28T17:59:37Z</cp:lastPrinted>
  <dcterms:created xsi:type="dcterms:W3CDTF">1998-03-18T13:44:31Z</dcterms:created>
  <dcterms:modified xsi:type="dcterms:W3CDTF">2012-02-28T00:56:31Z</dcterms:modified>
</cp:coreProperties>
</file>