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36"/>
  </p:notesMasterIdLst>
  <p:handoutMasterIdLst>
    <p:handoutMasterId r:id="rId37"/>
  </p:handoutMasterIdLst>
  <p:sldIdLst>
    <p:sldId id="623" r:id="rId2"/>
    <p:sldId id="699" r:id="rId3"/>
    <p:sldId id="702" r:id="rId4"/>
    <p:sldId id="703" r:id="rId5"/>
    <p:sldId id="688" r:id="rId6"/>
    <p:sldId id="741" r:id="rId7"/>
    <p:sldId id="743" r:id="rId8"/>
    <p:sldId id="744" r:id="rId9"/>
    <p:sldId id="695" r:id="rId10"/>
    <p:sldId id="742" r:id="rId11"/>
    <p:sldId id="745" r:id="rId12"/>
    <p:sldId id="746" r:id="rId13"/>
    <p:sldId id="747" r:id="rId14"/>
    <p:sldId id="689" r:id="rId15"/>
    <p:sldId id="717" r:id="rId16"/>
    <p:sldId id="718" r:id="rId17"/>
    <p:sldId id="722" r:id="rId18"/>
    <p:sldId id="723" r:id="rId19"/>
    <p:sldId id="756" r:id="rId20"/>
    <p:sldId id="724" r:id="rId21"/>
    <p:sldId id="725" r:id="rId22"/>
    <p:sldId id="726" r:id="rId23"/>
    <p:sldId id="727" r:id="rId24"/>
    <p:sldId id="728" r:id="rId25"/>
    <p:sldId id="729" r:id="rId26"/>
    <p:sldId id="730" r:id="rId27"/>
    <p:sldId id="732" r:id="rId28"/>
    <p:sldId id="733" r:id="rId29"/>
    <p:sldId id="734" r:id="rId30"/>
    <p:sldId id="731" r:id="rId31"/>
    <p:sldId id="696" r:id="rId32"/>
    <p:sldId id="737" r:id="rId33"/>
    <p:sldId id="738" r:id="rId34"/>
    <p:sldId id="739" r:id="rId35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2A8487"/>
    <a:srgbClr val="1C5A61"/>
    <a:srgbClr val="0C6D9C"/>
    <a:srgbClr val="FF0000"/>
    <a:srgbClr val="CC3300"/>
    <a:srgbClr val="F5F5F5"/>
    <a:srgbClr val="F4F4F4"/>
    <a:srgbClr val="F2F2F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4" autoAdjust="0"/>
    <p:restoredTop sz="94541" autoAdjust="0"/>
  </p:normalViewPr>
  <p:slideViewPr>
    <p:cSldViewPr>
      <p:cViewPr>
        <p:scale>
          <a:sx n="100" d="100"/>
          <a:sy n="100" d="100"/>
        </p:scale>
        <p:origin x="-366" y="-216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70"/>
    </p:cViewPr>
  </p:sorterViewPr>
  <p:notesViewPr>
    <p:cSldViewPr>
      <p:cViewPr varScale="1">
        <p:scale>
          <a:sx n="83" d="100"/>
          <a:sy n="83" d="100"/>
        </p:scale>
        <p:origin x="-840" y="-66"/>
      </p:cViewPr>
      <p:guideLst>
        <p:guide orient="horz" pos="3025"/>
        <p:guide pos="230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60888"/>
            <a:ext cx="5367337" cy="431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0437" tIns="50221" rIns="100437" bIns="50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28663"/>
            <a:ext cx="4781550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83185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163" y="3810000"/>
            <a:ext cx="83185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1163" y="1143000"/>
            <a:ext cx="8318500" cy="5181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18500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 Third Level</a:t>
            </a:r>
          </a:p>
        </p:txBody>
      </p:sp>
      <p:grpSp>
        <p:nvGrpSpPr>
          <p:cNvPr id="8196" name="Group 22"/>
          <p:cNvGrpSpPr>
            <a:grpSpLocks/>
          </p:cNvGrpSpPr>
          <p:nvPr userDrawn="1"/>
        </p:nvGrpSpPr>
        <p:grpSpPr bwMode="auto">
          <a:xfrm>
            <a:off x="381000" y="6400800"/>
            <a:ext cx="8382000" cy="304800"/>
            <a:chOff x="288" y="3408"/>
            <a:chExt cx="5280" cy="192"/>
          </a:xfrm>
        </p:grpSpPr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288" y="3408"/>
              <a:ext cx="5280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288" y="3408"/>
              <a:ext cx="5269" cy="1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lnSpc>
                  <a:spcPts val="2000"/>
                </a:lnSpc>
                <a:defRPr/>
              </a:pPr>
              <a:r>
                <a:rPr lang="en-US" sz="1200" b="0" dirty="0"/>
                <a:t>  Jeff Howbert    		       Introduction to Machine Learning       	      Winter 2012               </a:t>
              </a:r>
              <a:fld id="{631FD619-C4DC-4D6F-90E4-57AA181FB40D}" type="slidenum">
                <a:rPr lang="en-US" sz="1200" b="0"/>
                <a:pPr>
                  <a:lnSpc>
                    <a:spcPts val="2000"/>
                  </a:lnSpc>
                  <a:defRPr/>
                </a:pPr>
                <a:t>‹#›</a:t>
              </a:fld>
              <a:r>
                <a:rPr lang="en-US" sz="1200" b="0" dirty="0"/>
                <a:t> </a:t>
              </a:r>
            </a:p>
          </p:txBody>
        </p:sp>
      </p:grpSp>
      <p:pic>
        <p:nvPicPr>
          <p:cNvPr id="8197" name="Picture 27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00" y="825500"/>
            <a:ext cx="8305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80400" cy="1676400"/>
          </a:xfrm>
        </p:spPr>
        <p:txBody>
          <a:bodyPr/>
          <a:lstStyle/>
          <a:p>
            <a:r>
              <a:rPr lang="en-US" dirty="0" smtClean="0"/>
              <a:t>Classification / Regression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Neural Networks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architecture most widely used in practice is fairly simple:</a:t>
            </a:r>
          </a:p>
          <a:p>
            <a:pPr lvl="1"/>
            <a:r>
              <a:rPr lang="en-US" sz="2400" dirty="0" smtClean="0"/>
              <a:t>One hidden layer</a:t>
            </a:r>
          </a:p>
          <a:p>
            <a:pPr lvl="1"/>
            <a:r>
              <a:rPr lang="en-US" sz="2400" dirty="0" smtClean="0"/>
              <a:t>No recurrent connections (</a:t>
            </a:r>
            <a:r>
              <a:rPr lang="en-US" sz="2400" dirty="0" err="1" smtClean="0"/>
              <a:t>feedforward</a:t>
            </a:r>
            <a:r>
              <a:rPr lang="en-US" sz="2400" dirty="0" smtClean="0"/>
              <a:t> only)</a:t>
            </a:r>
          </a:p>
          <a:p>
            <a:pPr lvl="1"/>
            <a:r>
              <a:rPr lang="en-US" sz="2400" dirty="0" smtClean="0"/>
              <a:t>Non-linear activation function in hidden layer (usually sigmoid or </a:t>
            </a:r>
            <a:r>
              <a:rPr lang="en-US" sz="2400" dirty="0" err="1" smtClean="0"/>
              <a:t>tanh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No activation function in output layer (summation only)</a:t>
            </a:r>
          </a:p>
          <a:p>
            <a:endParaRPr lang="en-US" dirty="0" smtClean="0"/>
          </a:p>
          <a:p>
            <a:r>
              <a:rPr lang="en-US" dirty="0" smtClean="0"/>
              <a:t>This architecture can model </a:t>
            </a:r>
            <a:r>
              <a:rPr lang="en-US" i="1" dirty="0" smtClean="0"/>
              <a:t>any</a:t>
            </a:r>
            <a:r>
              <a:rPr lang="en-US" dirty="0" smtClean="0"/>
              <a:t> bounded continuous function.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533400"/>
          </a:xfrm>
        </p:spPr>
        <p:txBody>
          <a:bodyPr/>
          <a:lstStyle/>
          <a:p>
            <a:r>
              <a:rPr lang="en-US" dirty="0" smtClean="0"/>
              <a:t>Neural network architectures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533400"/>
          </a:xfrm>
        </p:spPr>
        <p:txBody>
          <a:bodyPr/>
          <a:lstStyle/>
          <a:p>
            <a:r>
              <a:rPr lang="en-US" dirty="0" smtClean="0"/>
              <a:t>Neural network architectures</a:t>
            </a:r>
            <a:endParaRPr lang="en-US" dirty="0"/>
          </a:p>
        </p:txBody>
      </p:sp>
      <p:graphicFrame>
        <p:nvGraphicFramePr>
          <p:cNvPr id="129026" name="Object 2"/>
          <p:cNvGraphicFramePr>
            <a:graphicFrameLocks noChangeAspect="1"/>
          </p:cNvGraphicFramePr>
          <p:nvPr/>
        </p:nvGraphicFramePr>
        <p:xfrm>
          <a:off x="381000" y="1807613"/>
          <a:ext cx="3733800" cy="4516987"/>
        </p:xfrm>
        <a:graphic>
          <a:graphicData uri="http://schemas.openxmlformats.org/presentationml/2006/ole">
            <p:oleObj spid="_x0000_s129026" name="Visio" r:id="rId3" imgW="5755723" imgH="7089572" progId="Visio.Drawing.11">
              <p:embed/>
            </p:oleObj>
          </a:graphicData>
        </a:graphic>
      </p:graphicFrame>
      <p:graphicFrame>
        <p:nvGraphicFramePr>
          <p:cNvPr id="129027" name="Object 3"/>
          <p:cNvGraphicFramePr>
            <a:graphicFrameLocks noChangeAspect="1"/>
          </p:cNvGraphicFramePr>
          <p:nvPr/>
        </p:nvGraphicFramePr>
        <p:xfrm>
          <a:off x="4524375" y="1676400"/>
          <a:ext cx="4467225" cy="4848225"/>
        </p:xfrm>
        <a:graphic>
          <a:graphicData uri="http://schemas.openxmlformats.org/presentationml/2006/ole">
            <p:oleObj spid="_x0000_s129027" name="Visio" r:id="rId4" imgW="6898385" imgH="7638915" progId="Visio.Drawing.11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81200" y="1307068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Regression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336833" y="1295400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Classification: two classes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533400"/>
          </a:xfrm>
        </p:spPr>
        <p:txBody>
          <a:bodyPr/>
          <a:lstStyle/>
          <a:p>
            <a:r>
              <a:rPr lang="en-US" dirty="0" smtClean="0"/>
              <a:t>Neural network architectures</a:t>
            </a:r>
            <a:endParaRPr lang="en-US" dirty="0"/>
          </a:p>
        </p:txBody>
      </p:sp>
      <p:graphicFrame>
        <p:nvGraphicFramePr>
          <p:cNvPr id="129027" name="Object 3"/>
          <p:cNvGraphicFramePr>
            <a:graphicFrameLocks noChangeAspect="1"/>
          </p:cNvGraphicFramePr>
          <p:nvPr/>
        </p:nvGraphicFramePr>
        <p:xfrm>
          <a:off x="2390775" y="1600200"/>
          <a:ext cx="4467225" cy="4848225"/>
        </p:xfrm>
        <a:graphic>
          <a:graphicData uri="http://schemas.openxmlformats.org/presentationml/2006/ole">
            <p:oleObj spid="_x0000_s130051" name="Visio" r:id="rId3" imgW="6898385" imgH="7638915" progId="Visio.Drawing.11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44520" y="1295400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Classification: multiple classes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outcomes are one of </a:t>
            </a:r>
            <a:r>
              <a:rPr lang="en-US" i="1" dirty="0" smtClean="0"/>
              <a:t>k</a:t>
            </a:r>
            <a:r>
              <a:rPr lang="en-US" dirty="0" smtClean="0"/>
              <a:t> possible classes, they can be encoded using 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dummy variables</a:t>
            </a:r>
            <a:r>
              <a:rPr lang="en-US" dirty="0" smtClean="0"/>
              <a:t>.</a:t>
            </a:r>
          </a:p>
          <a:p>
            <a:pPr lvl="1"/>
            <a:r>
              <a:rPr lang="en-US" sz="2400" dirty="0" smtClean="0"/>
              <a:t>If an outcome is class </a:t>
            </a:r>
            <a:r>
              <a:rPr lang="en-US" sz="2400" i="1" dirty="0" smtClean="0"/>
              <a:t>j</a:t>
            </a:r>
            <a:r>
              <a:rPr lang="en-US" sz="2400" dirty="0" smtClean="0"/>
              <a:t>, then </a:t>
            </a:r>
            <a:r>
              <a:rPr lang="en-US" sz="2400" i="1" dirty="0" smtClean="0"/>
              <a:t>j</a:t>
            </a:r>
            <a:r>
              <a:rPr lang="en-US" sz="2400" i="1" baseline="30000" dirty="0" smtClean="0"/>
              <a:t> </a:t>
            </a:r>
            <a:r>
              <a:rPr lang="en-US" sz="2400" baseline="30000" dirty="0" err="1" smtClean="0"/>
              <a:t>th</a:t>
            </a:r>
            <a:r>
              <a:rPr lang="en-US" sz="2400" dirty="0" smtClean="0"/>
              <a:t> dummy variable = 1, all other dummy variables = 0.</a:t>
            </a:r>
          </a:p>
          <a:p>
            <a:r>
              <a:rPr lang="en-US" dirty="0" smtClean="0"/>
              <a:t> Example with four class labels: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Classification: multiple classes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656416" y="3505200"/>
          <a:ext cx="3210984" cy="2819400"/>
        </p:xfrm>
        <a:graphic>
          <a:graphicData uri="http://schemas.openxmlformats.org/presentationml/2006/ole">
            <p:oleObj spid="_x0000_s139266" name="Equation" r:id="rId3" imgW="1562040" imgH="1371600" progId="Equation.3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4500" y="1143000"/>
            <a:ext cx="8242300" cy="5181600"/>
          </a:xfrm>
        </p:spPr>
        <p:txBody>
          <a:bodyPr/>
          <a:lstStyle/>
          <a:p>
            <a:r>
              <a:rPr lang="en-US" sz="2400" dirty="0" smtClean="0"/>
              <a:t>Initialize the connection weights </a:t>
            </a:r>
            <a:r>
              <a:rPr lang="en-US" sz="2400" b="1" dirty="0" smtClean="0"/>
              <a:t>w</a:t>
            </a:r>
            <a:r>
              <a:rPr lang="en-US" sz="2400" dirty="0" smtClean="0"/>
              <a:t> = (</a:t>
            </a:r>
            <a:r>
              <a:rPr lang="en-US" sz="2400" i="1" dirty="0" smtClean="0"/>
              <a:t>w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 </a:t>
            </a:r>
            <a:r>
              <a:rPr lang="en-US" sz="2400" i="1" dirty="0" smtClean="0"/>
              <a:t>w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…, </a:t>
            </a:r>
            <a:r>
              <a:rPr lang="en-US" sz="2400" i="1" dirty="0" smtClean="0"/>
              <a:t>w</a:t>
            </a:r>
            <a:r>
              <a:rPr lang="en-US" sz="2400" i="1" baseline="-25000" dirty="0" smtClean="0"/>
              <a:t>m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b="1" dirty="0" smtClean="0"/>
              <a:t>w</a:t>
            </a:r>
            <a:r>
              <a:rPr lang="en-US" sz="2400" dirty="0" smtClean="0"/>
              <a:t> includes all connections between all layers</a:t>
            </a:r>
          </a:p>
          <a:p>
            <a:pPr lvl="1"/>
            <a:r>
              <a:rPr lang="en-US" sz="2400" dirty="0" smtClean="0"/>
              <a:t>Usually small random values</a:t>
            </a:r>
          </a:p>
          <a:p>
            <a:r>
              <a:rPr lang="en-US" sz="2400" dirty="0" smtClean="0"/>
              <a:t>Adjust weights such that output of neural network is consistent with class label / dependent variable of training samples</a:t>
            </a:r>
          </a:p>
          <a:p>
            <a:pPr lvl="1"/>
            <a:r>
              <a:rPr lang="en-US" sz="2400" dirty="0" smtClean="0"/>
              <a:t>Typical loss function is squared error: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Find weights </a:t>
            </a:r>
            <a:r>
              <a:rPr lang="en-US" sz="2400" i="1" dirty="0" err="1" smtClean="0"/>
              <a:t>w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that minimize above loss function</a:t>
            </a:r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>
            <p:ph idx="1"/>
          </p:nvPr>
        </p:nvGraphicFramePr>
        <p:xfrm>
          <a:off x="1752600" y="4268788"/>
          <a:ext cx="5538788" cy="819150"/>
        </p:xfrm>
        <a:graphic>
          <a:graphicData uri="http://schemas.openxmlformats.org/presentationml/2006/ole">
            <p:oleObj spid="_x0000_s101378" name="Equation" r:id="rId3" imgW="2489040" imgH="368280" progId="Equation.3">
              <p:embed/>
            </p:oleObj>
          </a:graphicData>
        </a:graphic>
      </p:graphicFrame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for learning neural network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:\unix\homes\gws\pedrod\ppt\image20.jpg"/>
          <p:cNvPicPr>
            <a:picLocks noChangeAspect="1" noChangeArrowheads="1"/>
          </p:cNvPicPr>
          <p:nvPr/>
        </p:nvPicPr>
        <p:blipFill>
          <a:blip r:embed="rId2" cstate="print"/>
          <a:srcRect t="20000" b="10588"/>
          <a:stretch>
            <a:fillRect/>
          </a:stretch>
        </p:blipFill>
        <p:spPr bwMode="auto">
          <a:xfrm>
            <a:off x="0" y="1371581"/>
            <a:ext cx="9144000" cy="476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Sigmoid unit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Sigmoid unit: training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143000"/>
            <a:ext cx="7924800" cy="39624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We can derive gradient descent rules to train:</a:t>
            </a:r>
          </a:p>
          <a:p>
            <a:pPr lvl="1"/>
            <a:r>
              <a:rPr lang="en-US" dirty="0" smtClean="0"/>
              <a:t>A single sigmoid unit</a:t>
            </a:r>
          </a:p>
          <a:p>
            <a:pPr lvl="1"/>
            <a:r>
              <a:rPr lang="en-US" dirty="0" smtClean="0"/>
              <a:t>Multilayer networks of sigmoid units</a:t>
            </a:r>
          </a:p>
          <a:p>
            <a:pPr lvl="2"/>
            <a:r>
              <a:rPr lang="en-US" dirty="0" smtClean="0"/>
              <a:t> referred to as </a:t>
            </a:r>
            <a:r>
              <a:rPr lang="en-US" dirty="0" err="1" smtClean="0">
                <a:solidFill>
                  <a:srgbClr val="FF0000"/>
                </a:solidFill>
              </a:rPr>
              <a:t>backpropagation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066800"/>
            <a:ext cx="8318500" cy="5257800"/>
          </a:xfrm>
        </p:spPr>
        <p:txBody>
          <a:bodyPr/>
          <a:lstStyle/>
          <a:p>
            <a:pPr marL="514350" indent="-514350" algn="ctr">
              <a:buNone/>
            </a:pPr>
            <a:r>
              <a:rPr lang="en-US" sz="2000" i="1" dirty="0" smtClean="0"/>
              <a:t>Example: stochastic gradient descent, </a:t>
            </a:r>
            <a:r>
              <a:rPr lang="en-US" sz="2000" i="1" dirty="0" err="1" smtClean="0"/>
              <a:t>feedforward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network with two layers of sigmoid units</a:t>
            </a:r>
          </a:p>
          <a:p>
            <a:pPr marL="514350" indent="-514350">
              <a:buNone/>
            </a:pPr>
            <a:r>
              <a:rPr lang="en-US" sz="1800" dirty="0" smtClean="0"/>
              <a:t>Do until convergence</a:t>
            </a:r>
          </a:p>
          <a:p>
            <a:pPr marL="1022350" lvl="1" indent="-514350">
              <a:buNone/>
            </a:pPr>
            <a:r>
              <a:rPr lang="en-US" sz="1800" dirty="0" smtClean="0"/>
              <a:t>For each training sample </a:t>
            </a:r>
            <a:r>
              <a:rPr lang="en-US" sz="1800" i="1" dirty="0" err="1" smtClean="0"/>
              <a:t>i</a:t>
            </a:r>
            <a:r>
              <a:rPr lang="en-US" sz="1800" dirty="0" smtClean="0"/>
              <a:t> = </a:t>
            </a:r>
            <a:r>
              <a:rPr lang="en-US" sz="1800" dirty="0" smtClean="0">
                <a:sym typeface="Symbol"/>
              </a:rPr>
              <a:t> </a:t>
            </a:r>
            <a:r>
              <a:rPr lang="en-US" sz="1800" b="1" dirty="0" smtClean="0">
                <a:sym typeface="Symbol"/>
              </a:rPr>
              <a:t>x</a:t>
            </a:r>
            <a:r>
              <a:rPr lang="en-US" sz="1800" i="1" baseline="-25000" dirty="0" smtClean="0">
                <a:sym typeface="Symbol"/>
              </a:rPr>
              <a:t>i</a:t>
            </a:r>
            <a:r>
              <a:rPr lang="en-US" sz="1800" dirty="0" smtClean="0">
                <a:sym typeface="Symbol"/>
              </a:rPr>
              <a:t>, </a:t>
            </a:r>
            <a:r>
              <a:rPr lang="en-US" sz="1800" b="1" dirty="0" err="1" smtClean="0">
                <a:sym typeface="Symbol"/>
              </a:rPr>
              <a:t>y</a:t>
            </a:r>
            <a:r>
              <a:rPr lang="en-US" sz="1800" i="1" baseline="-25000" dirty="0" err="1" smtClean="0">
                <a:sym typeface="Symbol"/>
              </a:rPr>
              <a:t>i</a:t>
            </a:r>
            <a:r>
              <a:rPr lang="en-US" sz="1800" dirty="0" smtClean="0">
                <a:sym typeface="Symbol"/>
              </a:rPr>
              <a:t> </a:t>
            </a:r>
            <a:endParaRPr lang="en-US" sz="1800" dirty="0" smtClean="0"/>
          </a:p>
          <a:p>
            <a:pPr marL="1022350" lvl="1" indent="-514350">
              <a:buNone/>
            </a:pPr>
            <a:r>
              <a:rPr lang="en-US" sz="1800" dirty="0" smtClean="0"/>
              <a:t>	Propagate the input forward through the network</a:t>
            </a:r>
          </a:p>
          <a:p>
            <a:pPr marL="1022350" lvl="1" indent="-514350">
              <a:buNone/>
            </a:pPr>
            <a:r>
              <a:rPr lang="en-US" sz="1800" dirty="0" smtClean="0"/>
              <a:t>		Calculate the output </a:t>
            </a:r>
            <a:r>
              <a:rPr lang="en-US" sz="1800" i="1" dirty="0" smtClean="0"/>
              <a:t>o</a:t>
            </a:r>
            <a:r>
              <a:rPr lang="en-US" sz="1800" i="1" baseline="-25000" dirty="0" smtClean="0"/>
              <a:t>h</a:t>
            </a:r>
            <a:r>
              <a:rPr lang="en-US" sz="1800" dirty="0" smtClean="0"/>
              <a:t> of every hidden unit</a:t>
            </a:r>
          </a:p>
          <a:p>
            <a:pPr marL="1022350" lvl="1" indent="-514350">
              <a:buNone/>
            </a:pPr>
            <a:r>
              <a:rPr lang="en-US" sz="1800" dirty="0" smtClean="0"/>
              <a:t>		Calculate the output </a:t>
            </a:r>
            <a:r>
              <a:rPr lang="en-US" sz="1800" i="1" dirty="0" smtClean="0"/>
              <a:t>o</a:t>
            </a:r>
            <a:r>
              <a:rPr lang="en-US" sz="1800" i="1" baseline="-25000" dirty="0" smtClean="0"/>
              <a:t>k</a:t>
            </a:r>
            <a:r>
              <a:rPr lang="en-US" sz="1800" dirty="0" smtClean="0"/>
              <a:t> of every network output unit</a:t>
            </a:r>
          </a:p>
          <a:p>
            <a:pPr marL="1022350" lvl="1" indent="-514350">
              <a:buNone/>
            </a:pPr>
            <a:r>
              <a:rPr lang="en-US" sz="1800" dirty="0" smtClean="0"/>
              <a:t>	Propagate the errors backward through the network</a:t>
            </a:r>
          </a:p>
          <a:p>
            <a:pPr marL="1022350" lvl="1" indent="-514350">
              <a:buNone/>
            </a:pPr>
            <a:r>
              <a:rPr lang="en-US" sz="1800" dirty="0" smtClean="0"/>
              <a:t>		For each network output unit </a:t>
            </a:r>
            <a:r>
              <a:rPr lang="en-US" sz="1800" i="1" dirty="0" smtClean="0"/>
              <a:t>k</a:t>
            </a:r>
            <a:r>
              <a:rPr lang="en-US" sz="1800" dirty="0" smtClean="0"/>
              <a:t>, calculate its error term </a:t>
            </a:r>
            <a:r>
              <a:rPr lang="en-US" sz="1800" i="1" dirty="0" smtClean="0">
                <a:sym typeface="Symbol"/>
              </a:rPr>
              <a:t></a:t>
            </a:r>
            <a:r>
              <a:rPr lang="en-US" sz="1800" i="1" baseline="-25000" dirty="0" smtClean="0">
                <a:sym typeface="Symbol"/>
              </a:rPr>
              <a:t>k</a:t>
            </a:r>
            <a:r>
              <a:rPr lang="en-US" sz="1800" dirty="0" smtClean="0"/>
              <a:t> </a:t>
            </a:r>
          </a:p>
          <a:p>
            <a:pPr marL="1022350" lvl="1" indent="-514350">
              <a:buNone/>
            </a:pPr>
            <a:r>
              <a:rPr lang="en-US" sz="1800" dirty="0" smtClean="0"/>
              <a:t>			</a:t>
            </a:r>
            <a:r>
              <a:rPr lang="en-US" sz="1800" i="1" dirty="0" smtClean="0">
                <a:sym typeface="Symbol"/>
              </a:rPr>
              <a:t></a:t>
            </a:r>
            <a:r>
              <a:rPr lang="en-US" sz="1800" i="1" baseline="-25000" dirty="0" smtClean="0">
                <a:sym typeface="Symbol"/>
              </a:rPr>
              <a:t>k</a:t>
            </a:r>
            <a:r>
              <a:rPr lang="en-US" sz="1800" dirty="0" smtClean="0">
                <a:sym typeface="Symbol"/>
              </a:rPr>
              <a:t> = </a:t>
            </a:r>
            <a:r>
              <a:rPr lang="en-US" sz="1800" i="1" dirty="0" smtClean="0">
                <a:sym typeface="Symbol"/>
              </a:rPr>
              <a:t>o</a:t>
            </a:r>
            <a:r>
              <a:rPr lang="en-US" sz="1800" i="1" baseline="-25000" dirty="0" smtClean="0">
                <a:sym typeface="Symbol"/>
              </a:rPr>
              <a:t>k</a:t>
            </a:r>
            <a:r>
              <a:rPr lang="en-US" sz="1800" dirty="0" smtClean="0">
                <a:sym typeface="Symbol"/>
              </a:rPr>
              <a:t>( 1 – </a:t>
            </a:r>
            <a:r>
              <a:rPr lang="en-US" sz="1800" i="1" dirty="0" smtClean="0">
                <a:sym typeface="Symbol"/>
              </a:rPr>
              <a:t>o</a:t>
            </a:r>
            <a:r>
              <a:rPr lang="en-US" sz="1800" i="1" baseline="-25000" dirty="0" smtClean="0">
                <a:sym typeface="Symbol"/>
              </a:rPr>
              <a:t>k</a:t>
            </a:r>
            <a:r>
              <a:rPr lang="en-US" sz="1800" dirty="0" smtClean="0">
                <a:sym typeface="Symbol"/>
              </a:rPr>
              <a:t> )( </a:t>
            </a:r>
            <a:r>
              <a:rPr lang="en-US" sz="1800" b="1" dirty="0" err="1" smtClean="0">
                <a:sym typeface="Symbol"/>
              </a:rPr>
              <a:t>y</a:t>
            </a:r>
            <a:r>
              <a:rPr lang="en-US" sz="1800" i="1" baseline="-25000" dirty="0" err="1" smtClean="0">
                <a:sym typeface="Symbol"/>
              </a:rPr>
              <a:t>ik</a:t>
            </a:r>
            <a:r>
              <a:rPr lang="en-US" sz="1800" dirty="0" smtClean="0">
                <a:sym typeface="Symbol"/>
              </a:rPr>
              <a:t> – </a:t>
            </a:r>
            <a:r>
              <a:rPr lang="en-US" sz="1800" i="1" dirty="0" smtClean="0">
                <a:sym typeface="Symbol"/>
              </a:rPr>
              <a:t>o</a:t>
            </a:r>
            <a:r>
              <a:rPr lang="en-US" sz="1800" i="1" baseline="-25000" dirty="0" smtClean="0">
                <a:sym typeface="Symbol"/>
              </a:rPr>
              <a:t>k</a:t>
            </a:r>
            <a:r>
              <a:rPr lang="en-US" sz="1800" dirty="0" smtClean="0">
                <a:sym typeface="Symbol"/>
              </a:rPr>
              <a:t> )</a:t>
            </a:r>
          </a:p>
          <a:p>
            <a:pPr marL="1022350" lvl="1" indent="-514350">
              <a:buNone/>
            </a:pPr>
            <a:r>
              <a:rPr lang="en-US" sz="1800" dirty="0" smtClean="0">
                <a:sym typeface="Symbol"/>
              </a:rPr>
              <a:t>		For each hidden unit h, calculate its error term </a:t>
            </a:r>
            <a:r>
              <a:rPr lang="en-US" sz="1800" i="1" dirty="0" smtClean="0">
                <a:sym typeface="Symbol"/>
              </a:rPr>
              <a:t></a:t>
            </a:r>
            <a:r>
              <a:rPr lang="en-US" sz="1800" i="1" baseline="-25000" dirty="0" smtClean="0">
                <a:sym typeface="Symbol"/>
              </a:rPr>
              <a:t>h</a:t>
            </a:r>
          </a:p>
          <a:p>
            <a:pPr marL="1022350" lvl="1" indent="-514350">
              <a:buNone/>
            </a:pPr>
            <a:r>
              <a:rPr lang="en-US" sz="1800" dirty="0" smtClean="0">
                <a:sym typeface="Symbol"/>
              </a:rPr>
              <a:t>			</a:t>
            </a:r>
            <a:r>
              <a:rPr lang="en-US" sz="1800" i="1" dirty="0" smtClean="0">
                <a:sym typeface="Symbol"/>
              </a:rPr>
              <a:t></a:t>
            </a:r>
            <a:r>
              <a:rPr lang="en-US" sz="1800" i="1" baseline="-25000" dirty="0" smtClean="0">
                <a:sym typeface="Symbol"/>
              </a:rPr>
              <a:t>h</a:t>
            </a:r>
            <a:r>
              <a:rPr lang="en-US" sz="1800" dirty="0" smtClean="0">
                <a:sym typeface="Symbol"/>
              </a:rPr>
              <a:t> = </a:t>
            </a:r>
            <a:r>
              <a:rPr lang="en-US" sz="1800" i="1" dirty="0" smtClean="0">
                <a:sym typeface="Symbol"/>
              </a:rPr>
              <a:t>o</a:t>
            </a:r>
            <a:r>
              <a:rPr lang="en-US" sz="1800" i="1" baseline="-25000" dirty="0" smtClean="0">
                <a:sym typeface="Symbol"/>
              </a:rPr>
              <a:t>h</a:t>
            </a:r>
            <a:r>
              <a:rPr lang="en-US" sz="1800" dirty="0" smtClean="0">
                <a:sym typeface="Symbol"/>
              </a:rPr>
              <a:t>( 1 – </a:t>
            </a:r>
            <a:r>
              <a:rPr lang="en-US" sz="1800" i="1" dirty="0" smtClean="0">
                <a:sym typeface="Symbol"/>
              </a:rPr>
              <a:t>o</a:t>
            </a:r>
            <a:r>
              <a:rPr lang="en-US" sz="1800" i="1" baseline="-25000" dirty="0" smtClean="0">
                <a:sym typeface="Symbol"/>
              </a:rPr>
              <a:t>h</a:t>
            </a:r>
            <a:r>
              <a:rPr lang="en-US" sz="1800" dirty="0" smtClean="0">
                <a:sym typeface="Symbol"/>
              </a:rPr>
              <a:t> ) </a:t>
            </a:r>
            <a:r>
              <a:rPr lang="en-US" sz="1800" i="1" baseline="-25000" dirty="0" smtClean="0">
                <a:sym typeface="Symbol"/>
              </a:rPr>
              <a:t>k</a:t>
            </a:r>
            <a:r>
              <a:rPr lang="en-US" sz="1800" dirty="0" smtClean="0">
                <a:sym typeface="Symbol"/>
              </a:rPr>
              <a:t>( </a:t>
            </a:r>
            <a:r>
              <a:rPr lang="en-US" sz="1800" i="1" dirty="0" err="1" smtClean="0">
                <a:sym typeface="Symbol"/>
              </a:rPr>
              <a:t>w</a:t>
            </a:r>
            <a:r>
              <a:rPr lang="en-US" sz="1800" i="1" baseline="-25000" dirty="0" err="1" smtClean="0">
                <a:sym typeface="Symbol"/>
              </a:rPr>
              <a:t>hk</a:t>
            </a:r>
            <a:r>
              <a:rPr lang="en-US" sz="1800" i="1" dirty="0" err="1" smtClean="0">
                <a:sym typeface="Symbol"/>
              </a:rPr>
              <a:t></a:t>
            </a:r>
            <a:r>
              <a:rPr lang="en-US" sz="1800" i="1" baseline="-25000" dirty="0" err="1" smtClean="0">
                <a:sym typeface="Symbol"/>
              </a:rPr>
              <a:t>k</a:t>
            </a:r>
            <a:r>
              <a:rPr lang="en-US" sz="1800" dirty="0" smtClean="0"/>
              <a:t> )</a:t>
            </a:r>
          </a:p>
          <a:p>
            <a:pPr marL="1022350" lvl="1" indent="-514350">
              <a:buNone/>
            </a:pPr>
            <a:r>
              <a:rPr lang="en-US" sz="1800" dirty="0" smtClean="0"/>
              <a:t>		Update each network weight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ba</a:t>
            </a:r>
            <a:endParaRPr lang="en-US" sz="1800" i="1" baseline="-25000" dirty="0" smtClean="0"/>
          </a:p>
          <a:p>
            <a:pPr marL="1022350" lvl="1" indent="-514350">
              <a:buNone/>
            </a:pPr>
            <a:r>
              <a:rPr lang="en-US" sz="1800" dirty="0" smtClean="0"/>
              <a:t>			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ba</a:t>
            </a:r>
            <a:r>
              <a:rPr lang="en-US" sz="1800" dirty="0" smtClean="0"/>
              <a:t> =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ba</a:t>
            </a:r>
            <a:r>
              <a:rPr lang="en-US" sz="1800" dirty="0" smtClean="0"/>
              <a:t> + </a:t>
            </a:r>
            <a:r>
              <a:rPr lang="en-US" sz="1800" i="1" dirty="0" smtClean="0">
                <a:sym typeface="Symbol"/>
              </a:rPr>
              <a:t></a:t>
            </a:r>
            <a:r>
              <a:rPr lang="en-US" sz="1800" i="1" baseline="-25000" dirty="0" err="1" smtClean="0">
                <a:sym typeface="Symbol"/>
              </a:rPr>
              <a:t>b</a:t>
            </a:r>
            <a:r>
              <a:rPr lang="en-US" sz="1800" i="1" dirty="0" err="1" smtClean="0">
                <a:sym typeface="Symbol"/>
              </a:rPr>
              <a:t>z</a:t>
            </a:r>
            <a:r>
              <a:rPr lang="en-US" sz="1800" i="1" baseline="-25000" dirty="0" err="1" smtClean="0">
                <a:sym typeface="Symbol"/>
              </a:rPr>
              <a:t>ba</a:t>
            </a:r>
            <a:endParaRPr lang="en-US" sz="1800" i="1" baseline="-25000" dirty="0" smtClean="0">
              <a:sym typeface="Symbol"/>
            </a:endParaRPr>
          </a:p>
          <a:p>
            <a:pPr marL="1022350" lvl="1" indent="-514350">
              <a:buNone/>
            </a:pPr>
            <a:r>
              <a:rPr lang="en-US" sz="1800" dirty="0" smtClean="0">
                <a:sym typeface="Symbol"/>
              </a:rPr>
              <a:t>		      where </a:t>
            </a:r>
            <a:r>
              <a:rPr lang="en-US" sz="1800" i="1" dirty="0" err="1" smtClean="0">
                <a:sym typeface="Symbol"/>
              </a:rPr>
              <a:t>z</a:t>
            </a:r>
            <a:r>
              <a:rPr lang="en-US" sz="1800" i="1" baseline="-25000" dirty="0" err="1" smtClean="0">
                <a:sym typeface="Symbol"/>
              </a:rPr>
              <a:t>ba</a:t>
            </a:r>
            <a:r>
              <a:rPr lang="en-US" sz="1800" dirty="0" smtClean="0">
                <a:sym typeface="Symbol"/>
              </a:rPr>
              <a:t> is the </a:t>
            </a:r>
            <a:r>
              <a:rPr lang="en-US" sz="1800" i="1" dirty="0" err="1" smtClean="0">
                <a:sym typeface="Symbol"/>
              </a:rPr>
              <a:t>a</a:t>
            </a:r>
            <a:r>
              <a:rPr lang="en-US" sz="1800" baseline="30000" dirty="0" err="1" smtClean="0">
                <a:sym typeface="Symbol"/>
              </a:rPr>
              <a:t>th</a:t>
            </a:r>
            <a:r>
              <a:rPr lang="en-US" sz="1800" dirty="0" smtClean="0">
                <a:sym typeface="Symbol"/>
              </a:rPr>
              <a:t> input to unit </a:t>
            </a:r>
            <a:r>
              <a:rPr lang="en-US" sz="1800" i="1" dirty="0" smtClean="0">
                <a:sym typeface="Symbol"/>
              </a:rPr>
              <a:t>b</a:t>
            </a:r>
            <a:r>
              <a:rPr lang="en-US" sz="1800" dirty="0" smtClean="0">
                <a:sym typeface="Symbol"/>
              </a:rPr>
              <a:t> </a:t>
            </a:r>
            <a:endParaRPr lang="en-US" sz="1800" dirty="0" smtClean="0"/>
          </a:p>
          <a:p>
            <a:pPr marL="514350" indent="-514350"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:\unix\homes\gws\pedrod\ppt\image26.jpg"/>
          <p:cNvPicPr>
            <a:picLocks noChangeAspect="1" noChangeArrowheads="1"/>
          </p:cNvPicPr>
          <p:nvPr/>
        </p:nvPicPr>
        <p:blipFill>
          <a:blip r:embed="rId2" cstate="print"/>
          <a:srcRect t="20000" b="9412"/>
          <a:stretch>
            <a:fillRect/>
          </a:stretch>
        </p:blipFill>
        <p:spPr bwMode="auto">
          <a:xfrm>
            <a:off x="0" y="1219200"/>
            <a:ext cx="9144000" cy="484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</a:t>
            </a:r>
            <a:r>
              <a:rPr lang="en-US" dirty="0" err="1" smtClean="0"/>
              <a:t>backpropagation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1"/>
          <p:cNvSpPr>
            <a:spLocks noGrp="1"/>
          </p:cNvSpPr>
          <p:nvPr>
            <p:ph idx="1"/>
          </p:nvPr>
        </p:nvSpPr>
        <p:spPr>
          <a:xfrm>
            <a:off x="381000" y="1752600"/>
            <a:ext cx="8318500" cy="19050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dirty="0" smtClean="0"/>
              <a:t>matlab_demo_14.m</a:t>
            </a:r>
          </a:p>
          <a:p>
            <a:pPr algn="ctr">
              <a:buFont typeface="Monotype Sorts" pitchFamily="2" charset="2"/>
              <a:buNone/>
            </a:pPr>
            <a:endParaRPr lang="en-US" dirty="0" smtClean="0"/>
          </a:p>
          <a:p>
            <a:pPr algn="ctr">
              <a:buFont typeface="Monotype Sorts" pitchFamily="2" charset="2"/>
              <a:buNone/>
            </a:pPr>
            <a:r>
              <a:rPr lang="en-US" dirty="0" smtClean="0"/>
              <a:t>neural network classification of crab gender</a:t>
            </a:r>
          </a:p>
          <a:p>
            <a:pPr algn="ctr">
              <a:buFont typeface="Monotype Sorts" pitchFamily="2" charset="2"/>
              <a:buNone/>
            </a:pPr>
            <a:r>
              <a:rPr lang="en-US" sz="2400" dirty="0" smtClean="0"/>
              <a:t>200 samples</a:t>
            </a:r>
          </a:p>
          <a:p>
            <a:pPr algn="ctr">
              <a:buFont typeface="Monotype Sorts" pitchFamily="2" charset="2"/>
              <a:buNone/>
            </a:pPr>
            <a:r>
              <a:rPr lang="en-US" sz="2400" dirty="0" smtClean="0"/>
              <a:t>6 features</a:t>
            </a:r>
          </a:p>
          <a:p>
            <a:pPr algn="ctr">
              <a:buFont typeface="Monotype Sorts" pitchFamily="2" charset="2"/>
              <a:buNone/>
            </a:pPr>
            <a:r>
              <a:rPr lang="en-US" sz="2400" dirty="0" smtClean="0"/>
              <a:t>2 classes</a:t>
            </a:r>
          </a:p>
          <a:p>
            <a:pPr algn="ctr">
              <a:buFont typeface="Monotype Sorts" pitchFamily="2" charset="2"/>
              <a:buNone/>
            </a:pPr>
            <a:endParaRPr lang="en-US" dirty="0" smtClean="0"/>
          </a:p>
        </p:txBody>
      </p:sp>
      <p:sp>
        <p:nvSpPr>
          <p:cNvPr id="686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MATLAB interlude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</a:p>
          <a:p>
            <a:pPr lvl="1"/>
            <a:r>
              <a:rPr lang="en-US" dirty="0" err="1" smtClean="0"/>
              <a:t>Perceptrons</a:t>
            </a:r>
            <a:endParaRPr lang="en-US" dirty="0" smtClean="0"/>
          </a:p>
          <a:p>
            <a:pPr lvl="2"/>
            <a:r>
              <a:rPr lang="en-US" dirty="0" smtClean="0"/>
              <a:t> structure</a:t>
            </a:r>
          </a:p>
          <a:p>
            <a:pPr lvl="2"/>
            <a:r>
              <a:rPr lang="en-US" dirty="0" smtClean="0"/>
              <a:t> training</a:t>
            </a:r>
          </a:p>
          <a:p>
            <a:pPr lvl="2"/>
            <a:r>
              <a:rPr lang="en-US" dirty="0" smtClean="0"/>
              <a:t> expressiveness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Multilayer networks</a:t>
            </a:r>
          </a:p>
          <a:p>
            <a:pPr lvl="2"/>
            <a:r>
              <a:rPr lang="en-US" dirty="0" smtClean="0"/>
              <a:t> possible structures</a:t>
            </a:r>
          </a:p>
          <a:p>
            <a:pPr lvl="3"/>
            <a:r>
              <a:rPr lang="en-US" dirty="0" smtClean="0">
                <a:latin typeface="+mn-lt"/>
              </a:rPr>
              <a:t>activation functions</a:t>
            </a:r>
          </a:p>
          <a:p>
            <a:pPr lvl="2"/>
            <a:r>
              <a:rPr lang="en-US" dirty="0" smtClean="0"/>
              <a:t> training with gradient descent and </a:t>
            </a:r>
            <a:r>
              <a:rPr lang="en-US" dirty="0" err="1" smtClean="0"/>
              <a:t>backpropagation</a:t>
            </a:r>
            <a:endParaRPr lang="en-US" dirty="0" smtClean="0"/>
          </a:p>
          <a:p>
            <a:pPr lvl="2"/>
            <a:r>
              <a:rPr lang="en-US" dirty="0" smtClean="0"/>
              <a:t> expressiveness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:\unix\homes\gws\pedrod\ppt\image27.jpg"/>
          <p:cNvPicPr>
            <a:picLocks noChangeAspect="1" noChangeArrowheads="1"/>
          </p:cNvPicPr>
          <p:nvPr/>
        </p:nvPicPr>
        <p:blipFill>
          <a:blip r:embed="rId2" cstate="print"/>
          <a:srcRect t="18824" b="11765"/>
          <a:stretch>
            <a:fillRect/>
          </a:stretch>
        </p:blipFill>
        <p:spPr bwMode="auto">
          <a:xfrm>
            <a:off x="0" y="1295400"/>
            <a:ext cx="9144000" cy="476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 for data compression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:\unix\homes\gws\pedrod\ppt\image28.jpg"/>
          <p:cNvPicPr>
            <a:picLocks noChangeAspect="1" noChangeArrowheads="1"/>
          </p:cNvPicPr>
          <p:nvPr/>
        </p:nvPicPr>
        <p:blipFill>
          <a:blip r:embed="rId2" cstate="print"/>
          <a:srcRect t="14118" b="12941"/>
          <a:stretch>
            <a:fillRect/>
          </a:stretch>
        </p:blipFill>
        <p:spPr bwMode="auto">
          <a:xfrm>
            <a:off x="0" y="1093754"/>
            <a:ext cx="9144000" cy="500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381000" y="152400"/>
            <a:ext cx="8280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Neural networks for data compression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t:\unix\homes\gws\pedrod\ppt\image29.jpg"/>
          <p:cNvPicPr>
            <a:picLocks noChangeAspect="1" noChangeArrowheads="1"/>
          </p:cNvPicPr>
          <p:nvPr/>
        </p:nvPicPr>
        <p:blipFill>
          <a:blip r:embed="rId2" cstate="print"/>
          <a:srcRect t="15294" b="12941"/>
          <a:stretch>
            <a:fillRect/>
          </a:stretch>
        </p:blipFill>
        <p:spPr bwMode="auto">
          <a:xfrm>
            <a:off x="0" y="1048915"/>
            <a:ext cx="9144000" cy="492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381000" y="152400"/>
            <a:ext cx="8280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Neural networks for data compression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t:\unix\homes\gws\pedrod\ppt\image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t:\unix\homes\gws\pedrod\ppt\image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t:\unix\homes\gws\pedrod\ppt\image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:\unix\homes\gws\pedrod\ppt\image33.jpg"/>
          <p:cNvPicPr>
            <a:picLocks noChangeAspect="1" noChangeArrowheads="1"/>
          </p:cNvPicPr>
          <p:nvPr/>
        </p:nvPicPr>
        <p:blipFill>
          <a:blip r:embed="rId2" cstate="print"/>
          <a:srcRect t="16471" b="9412"/>
          <a:stretch>
            <a:fillRect/>
          </a:stretch>
        </p:blipFill>
        <p:spPr bwMode="auto">
          <a:xfrm>
            <a:off x="0" y="1129593"/>
            <a:ext cx="9144000" cy="508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 of </a:t>
            </a:r>
            <a:r>
              <a:rPr lang="en-US" dirty="0" err="1" smtClean="0"/>
              <a:t>backpropagation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t:\unix\homes\gws\pedrod\ppt\image35.jpg"/>
          <p:cNvPicPr>
            <a:picLocks noChangeAspect="1" noChangeArrowheads="1"/>
          </p:cNvPicPr>
          <p:nvPr/>
        </p:nvPicPr>
        <p:blipFill>
          <a:blip r:embed="rId2" cstate="print"/>
          <a:srcRect t="21176" b="12941"/>
          <a:stretch>
            <a:fillRect/>
          </a:stretch>
        </p:blipFill>
        <p:spPr bwMode="auto">
          <a:xfrm>
            <a:off x="0" y="1654090"/>
            <a:ext cx="9144000" cy="451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r>
              <a:rPr lang="en-US" dirty="0" smtClean="0"/>
              <a:t> in neural networks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Robot perception task (example 1)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t:\unix\homes\gws\pedrod\ppt\image36.jpg"/>
          <p:cNvPicPr>
            <a:picLocks noChangeAspect="1" noChangeArrowheads="1"/>
          </p:cNvPicPr>
          <p:nvPr/>
        </p:nvPicPr>
        <p:blipFill>
          <a:blip r:embed="rId2" cstate="print"/>
          <a:srcRect t="18824" b="17647"/>
          <a:stretch>
            <a:fillRect/>
          </a:stretch>
        </p:blipFill>
        <p:spPr bwMode="auto">
          <a:xfrm>
            <a:off x="0" y="1752600"/>
            <a:ext cx="9144000" cy="435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381000" y="152400"/>
            <a:ext cx="8280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Overfitting in neural networks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81000" y="1143000"/>
            <a:ext cx="8318500" cy="5181600"/>
          </a:xfrm>
          <a:prstGeom prst="rect">
            <a:avLst/>
          </a:prstGeom>
        </p:spPr>
        <p:txBody>
          <a:bodyPr/>
          <a:lstStyle/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Robot perception task (example 2)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t:\unix\homes\gws\pedrod\ppt\image37.jpg"/>
          <p:cNvPicPr>
            <a:picLocks noChangeAspect="1" noChangeArrowheads="1"/>
          </p:cNvPicPr>
          <p:nvPr/>
        </p:nvPicPr>
        <p:blipFill>
          <a:blip r:embed="rId2" cstate="print"/>
          <a:srcRect t="18824" b="10588"/>
          <a:stretch>
            <a:fillRect/>
          </a:stretch>
        </p:blipFill>
        <p:spPr bwMode="auto">
          <a:xfrm>
            <a:off x="0" y="1290939"/>
            <a:ext cx="9144000" cy="484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</a:t>
            </a:r>
            <a:r>
              <a:rPr lang="en-US" dirty="0" err="1" smtClean="0"/>
              <a:t>overfitting</a:t>
            </a:r>
            <a:r>
              <a:rPr lang="en-US" dirty="0" smtClean="0"/>
              <a:t> in neural networks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:\unix\homes\gws\pedrod\ppt\image5.jpg"/>
          <p:cNvPicPr>
            <a:picLocks noChangeAspect="1" noChangeArrowheads="1"/>
          </p:cNvPicPr>
          <p:nvPr/>
        </p:nvPicPr>
        <p:blipFill>
          <a:blip r:embed="rId2" cstate="print"/>
          <a:srcRect r="7273" b="9412"/>
          <a:stretch>
            <a:fillRect/>
          </a:stretch>
        </p:blipFill>
        <p:spPr bwMode="auto">
          <a:xfrm>
            <a:off x="4267200" y="2423255"/>
            <a:ext cx="4663357" cy="352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 application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ALVINN: An Autonomous Land Vehicle In a Neural Network</a:t>
            </a:r>
          </a:p>
          <a:p>
            <a:pPr>
              <a:buNone/>
            </a:pPr>
            <a:r>
              <a:rPr lang="en-US" sz="2000" b="1" dirty="0" smtClean="0"/>
              <a:t>(Carnegie Mellon University Robotics Institute, 1989-1997)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538948"/>
            <a:ext cx="403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ALVINN is a perception system which learns to control the NAVLAB vehicles by watching a person drive. ALVINN's architecture consists of a single hidden layer back-propagation network. The input layer of the network is a 30x32 unit two dimensional "retina" which receives input from the vehicles video camera. Each input unit is fully connected to a layer of five hidden units which are in turn fully connected to a layer of 30 output units. The output layer is a linear representation of the direction the vehicle should travel in order to keep the vehicle on the road.</a:t>
            </a:r>
            <a:endParaRPr lang="en-US" sz="1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:\unix\homes\gws\pedrod\ppt\image34.jpg"/>
          <p:cNvPicPr>
            <a:picLocks noChangeAspect="1" noChangeArrowheads="1"/>
          </p:cNvPicPr>
          <p:nvPr/>
        </p:nvPicPr>
        <p:blipFill>
          <a:blip r:embed="rId2" cstate="print"/>
          <a:srcRect t="18824" b="10588"/>
          <a:stretch>
            <a:fillRect/>
          </a:stretch>
        </p:blipFill>
        <p:spPr bwMode="auto">
          <a:xfrm>
            <a:off x="0" y="1102647"/>
            <a:ext cx="9144000" cy="484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152400"/>
            <a:ext cx="83820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Expressiveness of multilayer neural networks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8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1287463"/>
            <a:ext cx="8189913" cy="428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152400"/>
            <a:ext cx="83820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Expressiveness of multilayer neural networks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533400"/>
          </a:xfrm>
        </p:spPr>
        <p:txBody>
          <a:bodyPr/>
          <a:lstStyle/>
          <a:p>
            <a:r>
              <a:rPr lang="en-US" sz="2800" dirty="0" smtClean="0"/>
              <a:t>Expressiveness of multilayer neural networks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18500" cy="2438400"/>
          </a:xfrm>
        </p:spPr>
        <p:txBody>
          <a:bodyPr/>
          <a:lstStyle/>
          <a:p>
            <a:r>
              <a:rPr lang="en-US" sz="2400" dirty="0" smtClean="0"/>
              <a:t>Trained two-layer network with three hidden units 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tanh</a:t>
            </a:r>
            <a:r>
              <a:rPr lang="en-US" sz="2400" dirty="0" smtClean="0"/>
              <a:t> activation function) and one linear output unit.</a:t>
            </a:r>
          </a:p>
          <a:p>
            <a:pPr lvl="1"/>
            <a:r>
              <a:rPr lang="en-US" sz="2000" dirty="0" smtClean="0"/>
              <a:t>Blue dots: 50 data points from </a:t>
            </a:r>
            <a:r>
              <a:rPr lang="en-US" sz="2000" i="1" dirty="0" smtClean="0"/>
              <a:t>f</a:t>
            </a:r>
            <a:r>
              <a:rPr lang="en-US" sz="2000" dirty="0" smtClean="0"/>
              <a:t>( </a:t>
            </a:r>
            <a:r>
              <a:rPr lang="en-US" sz="2000" i="1" dirty="0" smtClean="0"/>
              <a:t>x</a:t>
            </a:r>
            <a:r>
              <a:rPr lang="en-US" sz="2000" dirty="0" smtClean="0"/>
              <a:t> ), where </a:t>
            </a:r>
            <a:r>
              <a:rPr lang="en-US" sz="2000" i="1" dirty="0" smtClean="0"/>
              <a:t>x</a:t>
            </a:r>
            <a:r>
              <a:rPr lang="en-US" sz="2000" dirty="0" smtClean="0"/>
              <a:t> uniformly sampled over range ( -1, 1 ).</a:t>
            </a:r>
          </a:p>
          <a:p>
            <a:pPr lvl="1"/>
            <a:r>
              <a:rPr lang="en-US" sz="2000" dirty="0" smtClean="0"/>
              <a:t>Grey dashed curves: outputs of the three hidden units.</a:t>
            </a:r>
          </a:p>
          <a:p>
            <a:pPr lvl="1"/>
            <a:r>
              <a:rPr lang="en-US" sz="2000" dirty="0" smtClean="0"/>
              <a:t>Red curve: overall network function.</a:t>
            </a:r>
            <a:endParaRPr lang="en-US" sz="2000" dirty="0"/>
          </a:p>
        </p:txBody>
      </p:sp>
      <p:pic>
        <p:nvPicPr>
          <p:cNvPr id="4" name="Picture 3" descr="Figure5.3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7482" y="3505200"/>
            <a:ext cx="2724918" cy="2228855"/>
          </a:xfrm>
          <a:prstGeom prst="rect">
            <a:avLst/>
          </a:prstGeom>
        </p:spPr>
      </p:pic>
      <p:pic>
        <p:nvPicPr>
          <p:cNvPr id="5" name="Picture 4" descr="Figure5.3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505200"/>
            <a:ext cx="2724918" cy="22288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5791200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 smtClean="0"/>
              <a:t>f</a:t>
            </a:r>
            <a:r>
              <a:rPr lang="en-US" sz="1800" b="0" dirty="0" smtClean="0"/>
              <a:t>( </a:t>
            </a:r>
            <a:r>
              <a:rPr lang="en-US" sz="1800" b="0" i="1" dirty="0" smtClean="0"/>
              <a:t>x</a:t>
            </a:r>
            <a:r>
              <a:rPr lang="en-US" sz="1800" b="0" dirty="0" smtClean="0"/>
              <a:t> ) = </a:t>
            </a:r>
            <a:r>
              <a:rPr lang="en-US" sz="1800" b="0" i="1" dirty="0" smtClean="0"/>
              <a:t>x</a:t>
            </a:r>
            <a:r>
              <a:rPr lang="en-US" sz="1800" b="0" baseline="30000" dirty="0" smtClean="0"/>
              <a:t>2</a:t>
            </a:r>
            <a:endParaRPr lang="en-US" sz="1800" b="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5900801" y="5791200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 smtClean="0"/>
              <a:t>f</a:t>
            </a:r>
            <a:r>
              <a:rPr lang="en-US" sz="1800" b="0" dirty="0" smtClean="0"/>
              <a:t>( </a:t>
            </a:r>
            <a:r>
              <a:rPr lang="en-US" sz="1800" b="0" i="1" dirty="0" smtClean="0"/>
              <a:t>x</a:t>
            </a:r>
            <a:r>
              <a:rPr lang="en-US" sz="1800" b="0" dirty="0" smtClean="0"/>
              <a:t> ) = sin( </a:t>
            </a:r>
            <a:r>
              <a:rPr lang="en-US" sz="1800" b="0" i="1" dirty="0" smtClean="0"/>
              <a:t>x</a:t>
            </a:r>
            <a:r>
              <a:rPr lang="en-US" sz="1800" b="0" dirty="0" smtClean="0"/>
              <a:t> )</a:t>
            </a:r>
            <a:endParaRPr lang="en-US" sz="1800" b="0" baseline="30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18500" cy="2438400"/>
          </a:xfrm>
        </p:spPr>
        <p:txBody>
          <a:bodyPr/>
          <a:lstStyle/>
          <a:p>
            <a:r>
              <a:rPr lang="en-US" sz="2400" dirty="0" smtClean="0"/>
              <a:t>Trained two-layer network with three hidden units 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tanh</a:t>
            </a:r>
            <a:r>
              <a:rPr lang="en-US" sz="2400" dirty="0" smtClean="0"/>
              <a:t> activation function) and one linear output unit.</a:t>
            </a:r>
          </a:p>
          <a:p>
            <a:pPr lvl="1"/>
            <a:r>
              <a:rPr lang="en-US" sz="2000" dirty="0" smtClean="0"/>
              <a:t>Blue dots: 50 data points from </a:t>
            </a:r>
            <a:r>
              <a:rPr lang="en-US" sz="2000" i="1" dirty="0" smtClean="0"/>
              <a:t>f</a:t>
            </a:r>
            <a:r>
              <a:rPr lang="en-US" sz="2000" dirty="0" smtClean="0"/>
              <a:t>( </a:t>
            </a:r>
            <a:r>
              <a:rPr lang="en-US" sz="2000" i="1" dirty="0" smtClean="0"/>
              <a:t>x</a:t>
            </a:r>
            <a:r>
              <a:rPr lang="en-US" sz="2000" dirty="0" smtClean="0"/>
              <a:t> ), where </a:t>
            </a:r>
            <a:r>
              <a:rPr lang="en-US" sz="2000" i="1" dirty="0" smtClean="0"/>
              <a:t>x</a:t>
            </a:r>
            <a:r>
              <a:rPr lang="en-US" sz="2000" dirty="0" smtClean="0"/>
              <a:t> uniformly sampled over range ( -1, 1 ).</a:t>
            </a:r>
          </a:p>
          <a:p>
            <a:pPr lvl="1"/>
            <a:r>
              <a:rPr lang="en-US" sz="2000" dirty="0" smtClean="0"/>
              <a:t>Grey dashed curves: outputs of the three hidden units.</a:t>
            </a:r>
          </a:p>
          <a:p>
            <a:pPr lvl="1"/>
            <a:r>
              <a:rPr lang="en-US" sz="2000" dirty="0" smtClean="0"/>
              <a:t>Red curve: overall network function.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5791200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 smtClean="0"/>
              <a:t>f</a:t>
            </a:r>
            <a:r>
              <a:rPr lang="en-US" sz="1800" b="0" dirty="0" smtClean="0"/>
              <a:t>( </a:t>
            </a:r>
            <a:r>
              <a:rPr lang="en-US" sz="1800" b="0" i="1" dirty="0" smtClean="0"/>
              <a:t>x</a:t>
            </a:r>
            <a:r>
              <a:rPr lang="en-US" sz="1800" b="0" dirty="0" smtClean="0"/>
              <a:t> ) = abs( </a:t>
            </a:r>
            <a:r>
              <a:rPr lang="en-US" sz="1800" b="0" i="1" dirty="0" smtClean="0"/>
              <a:t>x</a:t>
            </a:r>
            <a:r>
              <a:rPr lang="en-US" sz="1800" b="0" dirty="0" smtClean="0"/>
              <a:t> )</a:t>
            </a:r>
            <a:endParaRPr lang="en-US" sz="1800" b="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5791200"/>
            <a:ext cx="17700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i="1" dirty="0" smtClean="0"/>
              <a:t>f</a:t>
            </a:r>
            <a:r>
              <a:rPr lang="en-US" sz="1800" b="0" dirty="0" smtClean="0"/>
              <a:t>( </a:t>
            </a:r>
            <a:r>
              <a:rPr lang="en-US" sz="1800" b="0" i="1" dirty="0" smtClean="0"/>
              <a:t>x</a:t>
            </a:r>
            <a:r>
              <a:rPr lang="en-US" sz="1800" b="0" dirty="0" smtClean="0"/>
              <a:t> ) = </a:t>
            </a:r>
            <a:r>
              <a:rPr lang="en-US" sz="1800" b="0" i="1" dirty="0" smtClean="0"/>
              <a:t>H</a:t>
            </a:r>
            <a:r>
              <a:rPr lang="en-US" sz="1800" b="0" dirty="0" smtClean="0"/>
              <a:t>( </a:t>
            </a:r>
            <a:r>
              <a:rPr lang="en-US" sz="1800" b="0" i="1" dirty="0" smtClean="0"/>
              <a:t>x</a:t>
            </a:r>
            <a:r>
              <a:rPr lang="en-US" sz="1800" b="0" dirty="0" smtClean="0"/>
              <a:t> )</a:t>
            </a:r>
            <a:endParaRPr lang="en-US" sz="1800" b="0" baseline="30000" dirty="0" smtClean="0"/>
          </a:p>
          <a:p>
            <a:pPr algn="ctr"/>
            <a:r>
              <a:rPr lang="en-US" sz="1200" b="0" dirty="0" smtClean="0"/>
              <a:t>Heaviside step function</a:t>
            </a:r>
          </a:p>
        </p:txBody>
      </p:sp>
      <p:pic>
        <p:nvPicPr>
          <p:cNvPr id="8" name="Picture 7" descr="Figure5.3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7482" y="3486145"/>
            <a:ext cx="2724918" cy="2228855"/>
          </a:xfrm>
          <a:prstGeom prst="rect">
            <a:avLst/>
          </a:prstGeom>
        </p:spPr>
      </p:pic>
      <p:pic>
        <p:nvPicPr>
          <p:cNvPr id="9" name="Picture 8" descr="Figure5.3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3486145"/>
            <a:ext cx="2724918" cy="222885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533400"/>
          </a:xfrm>
        </p:spPr>
        <p:txBody>
          <a:bodyPr/>
          <a:lstStyle/>
          <a:p>
            <a:r>
              <a:rPr lang="en-US" sz="2800" dirty="0" smtClean="0"/>
              <a:t>Expressiveness of multilayer neural networks</a:t>
            </a:r>
            <a:endParaRPr lang="en-US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gure5.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1485" y="2590800"/>
            <a:ext cx="4273915" cy="342900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18500" cy="5181600"/>
          </a:xfrm>
        </p:spPr>
        <p:txBody>
          <a:bodyPr/>
          <a:lstStyle/>
          <a:p>
            <a:r>
              <a:rPr lang="en-US" sz="2400" dirty="0" smtClean="0"/>
              <a:t>Two-class classification problem with synthetic data.</a:t>
            </a:r>
          </a:p>
          <a:p>
            <a:r>
              <a:rPr lang="en-US" sz="2400" dirty="0" smtClean="0"/>
              <a:t>Trained two-layer network with two inputs, two hidden units 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tanh</a:t>
            </a:r>
            <a:r>
              <a:rPr lang="en-US" sz="2400" dirty="0" smtClean="0"/>
              <a:t> activation function) and one logistic sigmoid output unit.</a:t>
            </a:r>
          </a:p>
          <a:p>
            <a:pPr lvl="1">
              <a:buNone/>
            </a:pPr>
            <a:r>
              <a:rPr lang="en-US" sz="2000" dirty="0" smtClean="0"/>
              <a:t>Blue lines:</a:t>
            </a:r>
            <a:br>
              <a:rPr lang="en-US" sz="2000" dirty="0" smtClean="0"/>
            </a:br>
            <a:r>
              <a:rPr lang="en-US" sz="2000" i="1" dirty="0" smtClean="0"/>
              <a:t>z</a:t>
            </a:r>
            <a:r>
              <a:rPr lang="en-US" sz="2000" dirty="0" smtClean="0"/>
              <a:t> = 0.5 contours for hidden</a:t>
            </a:r>
            <a:br>
              <a:rPr lang="en-US" sz="2000" dirty="0" smtClean="0"/>
            </a:br>
            <a:r>
              <a:rPr lang="en-US" sz="2000" dirty="0" smtClean="0"/>
              <a:t>units</a:t>
            </a:r>
          </a:p>
          <a:p>
            <a:pPr lvl="1">
              <a:buNone/>
            </a:pPr>
            <a:r>
              <a:rPr lang="en-US" sz="2000" dirty="0" smtClean="0"/>
              <a:t>Red line:</a:t>
            </a:r>
            <a:br>
              <a:rPr lang="en-US" sz="2000" dirty="0" smtClean="0"/>
            </a:br>
            <a:r>
              <a:rPr lang="en-US" sz="2000" i="1" dirty="0" smtClean="0"/>
              <a:t>y</a:t>
            </a:r>
            <a:r>
              <a:rPr lang="en-US" sz="2000" dirty="0" smtClean="0"/>
              <a:t> = 0.5 decision surface</a:t>
            </a:r>
            <a:br>
              <a:rPr lang="en-US" sz="2000" dirty="0" smtClean="0"/>
            </a:br>
            <a:r>
              <a:rPr lang="en-US" sz="2000" dirty="0" smtClean="0"/>
              <a:t>for overall network</a:t>
            </a:r>
          </a:p>
          <a:p>
            <a:pPr lvl="1">
              <a:buNone/>
            </a:pPr>
            <a:r>
              <a:rPr lang="en-US" sz="2000" dirty="0" smtClean="0"/>
              <a:t>Green line:</a:t>
            </a:r>
            <a:br>
              <a:rPr lang="en-US" sz="2000" dirty="0" smtClean="0"/>
            </a:br>
            <a:r>
              <a:rPr lang="en-US" sz="2000" dirty="0" smtClean="0"/>
              <a:t>optimal decision boundary</a:t>
            </a:r>
            <a:br>
              <a:rPr lang="en-US" sz="2000" dirty="0" smtClean="0"/>
            </a:br>
            <a:r>
              <a:rPr lang="en-US" sz="2000" dirty="0" smtClean="0"/>
              <a:t>computed from distributions</a:t>
            </a:r>
            <a:br>
              <a:rPr lang="en-US" sz="2000" dirty="0" smtClean="0"/>
            </a:br>
            <a:r>
              <a:rPr lang="en-US" sz="2000" dirty="0" smtClean="0"/>
              <a:t>used to generate data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533400"/>
          </a:xfrm>
        </p:spPr>
        <p:txBody>
          <a:bodyPr/>
          <a:lstStyle/>
          <a:p>
            <a:r>
              <a:rPr lang="en-US" sz="2800" dirty="0" smtClean="0"/>
              <a:t>Expressiveness of multilayer neural networks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:\unix\homes\gws\pedrod\ppt\image6.jpg"/>
          <p:cNvPicPr>
            <a:picLocks noChangeAspect="1" noChangeArrowheads="1"/>
          </p:cNvPicPr>
          <p:nvPr/>
        </p:nvPicPr>
        <p:blipFill>
          <a:blip r:embed="rId2" cstate="print"/>
          <a:srcRect t="10588" b="11765"/>
          <a:stretch>
            <a:fillRect/>
          </a:stretch>
        </p:blipFill>
        <p:spPr bwMode="auto">
          <a:xfrm>
            <a:off x="0" y="990600"/>
            <a:ext cx="9144000" cy="53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dirty="0" smtClean="0"/>
              <a:t>Neural network application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171586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ALVINN drives 70 mph on highways!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533400"/>
          </a:xfrm>
        </p:spPr>
        <p:txBody>
          <a:bodyPr/>
          <a:lstStyle/>
          <a:p>
            <a:r>
              <a:rPr lang="en-US" sz="2800" dirty="0" smtClean="0"/>
              <a:t>General structure of multilayer neural network</a:t>
            </a:r>
          </a:p>
        </p:txBody>
      </p:sp>
      <p:graphicFrame>
        <p:nvGraphicFramePr>
          <p:cNvPr id="19458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4668837" y="1981200"/>
          <a:ext cx="4322763" cy="2460625"/>
        </p:xfrm>
        <a:graphic>
          <a:graphicData uri="http://schemas.openxmlformats.org/presentationml/2006/ole">
            <p:oleObj spid="_x0000_s100354" name="Visio" r:id="rId3" imgW="8061307" imgH="4587943" progId="Visio.Drawing.11">
              <p:embed/>
            </p:oleObj>
          </a:graphicData>
        </a:graphic>
      </p:graphicFrame>
      <p:graphicFrame>
        <p:nvGraphicFramePr>
          <p:cNvPr id="19459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15925" y="1143000"/>
          <a:ext cx="3835400" cy="4724400"/>
        </p:xfrm>
        <a:graphic>
          <a:graphicData uri="http://schemas.openxmlformats.org/presentationml/2006/ole">
            <p:oleObj spid="_x0000_s100355" name="Visio" r:id="rId4" imgW="5755723" imgH="7089572" progId="Visio.Drawing.11">
              <p:embed/>
            </p:oleObj>
          </a:graphicData>
        </a:graphic>
      </p:graphicFrame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334000" y="4800600"/>
            <a:ext cx="3657600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/>
              <a:t>t</a:t>
            </a:r>
            <a:r>
              <a:rPr lang="en-US" sz="1800" b="0" dirty="0" smtClean="0"/>
              <a:t>raining multilayer neural network </a:t>
            </a:r>
            <a:r>
              <a:rPr lang="en-US" sz="1800" b="0" dirty="0"/>
              <a:t>means learning the weights </a:t>
            </a:r>
            <a:r>
              <a:rPr lang="en-US" sz="1800" b="0" dirty="0" smtClean="0"/>
              <a:t>of inter-layer connections</a:t>
            </a:r>
            <a:endParaRPr lang="en-US" sz="1800" b="0" dirty="0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3200400" y="3886200"/>
            <a:ext cx="2971800" cy="685800"/>
          </a:xfrm>
          <a:prstGeom prst="curvedUpArrow">
            <a:avLst>
              <a:gd name="adj1" fmla="val 44296"/>
              <a:gd name="adj2" fmla="val 124296"/>
              <a:gd name="adj3" fmla="val 3729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57600" y="2895600"/>
            <a:ext cx="762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/>
              <a:t>hidden unit </a:t>
            </a:r>
            <a:r>
              <a:rPr lang="en-US" b="0" i="1" dirty="0" err="1" smtClean="0"/>
              <a:t>i</a:t>
            </a:r>
            <a:endParaRPr lang="en-US" b="0" i="1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 flipV="1">
            <a:off x="3505200" y="3352800"/>
            <a:ext cx="3048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4500" y="1066800"/>
            <a:ext cx="8318500" cy="5181600"/>
          </a:xfrm>
        </p:spPr>
        <p:txBody>
          <a:bodyPr/>
          <a:lstStyle/>
          <a:p>
            <a:r>
              <a:rPr lang="en-US" dirty="0" smtClean="0"/>
              <a:t>All multilayer neural network architectures have:</a:t>
            </a:r>
          </a:p>
          <a:p>
            <a:pPr lvl="1"/>
            <a:r>
              <a:rPr lang="en-US" dirty="0" smtClean="0"/>
              <a:t>At least one </a:t>
            </a:r>
            <a:r>
              <a:rPr lang="en-US" dirty="0" smtClean="0">
                <a:solidFill>
                  <a:srgbClr val="FF0000"/>
                </a:solidFill>
              </a:rPr>
              <a:t>hidden layer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Feedforward</a:t>
            </a:r>
            <a:r>
              <a:rPr lang="en-US" dirty="0" smtClean="0"/>
              <a:t> connections from inputs to hidden layer(s) to outputs</a:t>
            </a:r>
          </a:p>
          <a:p>
            <a:pPr lvl="1">
              <a:buNone/>
            </a:pPr>
            <a:r>
              <a:rPr lang="en-US" dirty="0" smtClean="0"/>
              <a:t>but more general architectures also allow for:</a:t>
            </a:r>
          </a:p>
          <a:p>
            <a:pPr lvl="1"/>
            <a:r>
              <a:rPr lang="en-US" dirty="0" smtClean="0"/>
              <a:t>Multiple hidden layers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Recurrent</a:t>
            </a:r>
            <a:r>
              <a:rPr lang="en-US" dirty="0" smtClean="0"/>
              <a:t> connections</a:t>
            </a:r>
          </a:p>
          <a:p>
            <a:pPr lvl="2"/>
            <a:r>
              <a:rPr lang="en-US" dirty="0" smtClean="0"/>
              <a:t> from a node to itself</a:t>
            </a:r>
          </a:p>
          <a:p>
            <a:pPr lvl="2"/>
            <a:r>
              <a:rPr lang="en-US" dirty="0" smtClean="0"/>
              <a:t> between nodes in the same layer</a:t>
            </a:r>
          </a:p>
          <a:p>
            <a:pPr lvl="2"/>
            <a:r>
              <a:rPr lang="en-US" dirty="0" smtClean="0"/>
              <a:t> between nodes in one layer and nodes in another layer above it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533400"/>
          </a:xfrm>
        </p:spPr>
        <p:txBody>
          <a:bodyPr/>
          <a:lstStyle/>
          <a:p>
            <a:r>
              <a:rPr lang="en-US" dirty="0" smtClean="0"/>
              <a:t>Neural network architectures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ann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066800"/>
            <a:ext cx="3787140" cy="4579620"/>
          </a:xfrm>
        </p:spPr>
      </p:pic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533400"/>
          </a:xfrm>
        </p:spPr>
        <p:txBody>
          <a:bodyPr/>
          <a:lstStyle/>
          <a:p>
            <a:r>
              <a:rPr lang="en-US" dirty="0" smtClean="0"/>
              <a:t>Neural network architectures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9313" y="5867400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More than one hidden layer</a:t>
            </a:r>
            <a:endParaRPr lang="en-US" sz="1800" dirty="0"/>
          </a:p>
        </p:txBody>
      </p:sp>
      <p:pic>
        <p:nvPicPr>
          <p:cNvPr id="7" name="Picture 6" descr="1475-2859-6-23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286467"/>
            <a:ext cx="3333333" cy="47333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79025" y="5650468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Recurrent connections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181600"/>
          </a:xfrm>
        </p:spPr>
        <p:txBody>
          <a:bodyPr/>
          <a:lstStyle/>
          <a:p>
            <a:r>
              <a:rPr lang="en-US" sz="2400" dirty="0" smtClean="0"/>
              <a:t>A node in the input layer:</a:t>
            </a:r>
          </a:p>
          <a:p>
            <a:pPr lvl="1"/>
            <a:r>
              <a:rPr lang="en-US" sz="2000" dirty="0" smtClean="0"/>
              <a:t>distributes value of some component of input vector to the nodes in the first hidden layer, without modification</a:t>
            </a:r>
            <a:endParaRPr lang="en-US" sz="2400" dirty="0" smtClean="0"/>
          </a:p>
          <a:p>
            <a:r>
              <a:rPr lang="en-US" sz="2400" dirty="0" smtClean="0"/>
              <a:t>A node in a hidden layer(s):</a:t>
            </a:r>
          </a:p>
          <a:p>
            <a:pPr lvl="1"/>
            <a:r>
              <a:rPr lang="en-US" sz="2000" dirty="0" smtClean="0"/>
              <a:t>forms weighted sum of its inputs</a:t>
            </a:r>
          </a:p>
          <a:p>
            <a:pPr lvl="1"/>
            <a:r>
              <a:rPr lang="en-US" sz="2000" dirty="0" smtClean="0"/>
              <a:t>transforms this sum according to some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activation function</a:t>
            </a:r>
            <a:r>
              <a:rPr lang="en-US" sz="2000" dirty="0" smtClean="0"/>
              <a:t> (also known as </a:t>
            </a:r>
            <a:r>
              <a:rPr lang="en-US" sz="2000" dirty="0" smtClean="0">
                <a:solidFill>
                  <a:srgbClr val="FF0000"/>
                </a:solidFill>
              </a:rPr>
              <a:t>transfer function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distributes the transformed sum to the nodes in the next layer</a:t>
            </a:r>
          </a:p>
          <a:p>
            <a:r>
              <a:rPr lang="en-US" sz="2400" dirty="0" smtClean="0"/>
              <a:t>A node in the output layer:</a:t>
            </a:r>
          </a:p>
          <a:p>
            <a:pPr lvl="1"/>
            <a:r>
              <a:rPr lang="en-US" sz="2000" dirty="0" smtClean="0"/>
              <a:t>forms weighted sum of its inputs</a:t>
            </a:r>
          </a:p>
          <a:p>
            <a:pPr lvl="1"/>
            <a:r>
              <a:rPr lang="en-US" sz="2000" dirty="0" smtClean="0"/>
              <a:t>(optionally) transforms this sum according to some activation function</a:t>
            </a:r>
          </a:p>
          <a:p>
            <a:pPr lvl="1"/>
            <a:endParaRPr lang="en-US" sz="2400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533400"/>
          </a:xfrm>
        </p:spPr>
        <p:txBody>
          <a:bodyPr/>
          <a:lstStyle/>
          <a:p>
            <a:r>
              <a:rPr lang="en-US" dirty="0" smtClean="0"/>
              <a:t>Neural networks: roles of nodes</a:t>
            </a:r>
            <a:endParaRPr lang="en-US" dirty="0"/>
          </a:p>
        </p:txBody>
      </p:sp>
      <p:pic>
        <p:nvPicPr>
          <p:cNvPr id="1239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0454" y="2224088"/>
            <a:ext cx="2403946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7570" name="Picture 2"/>
          <p:cNvPicPr>
            <a:picLocks noChangeAspect="1" noChangeArrowheads="1"/>
          </p:cNvPicPr>
          <p:nvPr/>
        </p:nvPicPr>
        <p:blipFill>
          <a:blip r:embed="rId2" cstate="print"/>
          <a:srcRect b="9305"/>
          <a:stretch>
            <a:fillRect/>
          </a:stretch>
        </p:blipFill>
        <p:spPr bwMode="auto">
          <a:xfrm>
            <a:off x="1219200" y="990600"/>
            <a:ext cx="6816725" cy="53661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 activation functions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146478514</TotalTime>
  <Pages>3</Pages>
  <Words>810</Words>
  <Application>Microsoft Office PowerPoint</Application>
  <PresentationFormat>On-screen Show (4:3)</PresentationFormat>
  <Paragraphs>133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1_LC.BRev.FY97</vt:lpstr>
      <vt:lpstr>Visio</vt:lpstr>
      <vt:lpstr>Equation</vt:lpstr>
      <vt:lpstr>Classification / Regression  Neural Networks 2</vt:lpstr>
      <vt:lpstr>Neural networks</vt:lpstr>
      <vt:lpstr>Neural network application</vt:lpstr>
      <vt:lpstr>Neural network application</vt:lpstr>
      <vt:lpstr>General structure of multilayer neural network</vt:lpstr>
      <vt:lpstr>Neural network architectures</vt:lpstr>
      <vt:lpstr>Neural network architectures</vt:lpstr>
      <vt:lpstr>Neural networks: roles of nodes</vt:lpstr>
      <vt:lpstr>Neural network activation functions</vt:lpstr>
      <vt:lpstr>Neural network architectures</vt:lpstr>
      <vt:lpstr>Neural network architectures</vt:lpstr>
      <vt:lpstr>Neural network architectures</vt:lpstr>
      <vt:lpstr>Classification: multiple classes</vt:lpstr>
      <vt:lpstr>Algorithm for learning neural network</vt:lpstr>
      <vt:lpstr>Sigmoid unit</vt:lpstr>
      <vt:lpstr>Sigmoid unit: training</vt:lpstr>
      <vt:lpstr>Backpropagation</vt:lpstr>
      <vt:lpstr>More on backpropagation</vt:lpstr>
      <vt:lpstr>MATLAB interlude</vt:lpstr>
      <vt:lpstr>Neural networks for data compression</vt:lpstr>
      <vt:lpstr>Slide 21</vt:lpstr>
      <vt:lpstr>Slide 22</vt:lpstr>
      <vt:lpstr>Slide 23</vt:lpstr>
      <vt:lpstr>Slide 24</vt:lpstr>
      <vt:lpstr>Slide 25</vt:lpstr>
      <vt:lpstr>Convergence of backpropagation</vt:lpstr>
      <vt:lpstr>Overfitting in neural networks</vt:lpstr>
      <vt:lpstr>Slide 28</vt:lpstr>
      <vt:lpstr>Avoiding overfitting in neural networks</vt:lpstr>
      <vt:lpstr>Slide 30</vt:lpstr>
      <vt:lpstr>Slide 31</vt:lpstr>
      <vt:lpstr>Expressiveness of multilayer neural networks</vt:lpstr>
      <vt:lpstr>Expressiveness of multilayer neural networks</vt:lpstr>
      <vt:lpstr>Expressiveness of multilayer neural networks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creator>Computations</dc:creator>
  <cp:lastModifiedBy>James Jeffry Howbert</cp:lastModifiedBy>
  <cp:revision>523</cp:revision>
  <cp:lastPrinted>2001-08-28T17:59:37Z</cp:lastPrinted>
  <dcterms:created xsi:type="dcterms:W3CDTF">1998-03-18T13:44:31Z</dcterms:created>
  <dcterms:modified xsi:type="dcterms:W3CDTF">2012-03-01T02:10:19Z</dcterms:modified>
</cp:coreProperties>
</file>