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sldIdLst>
    <p:sldId id="256" r:id="rId2"/>
    <p:sldId id="266" r:id="rId3"/>
    <p:sldId id="257" r:id="rId4"/>
    <p:sldId id="274" r:id="rId5"/>
    <p:sldId id="282" r:id="rId6"/>
    <p:sldId id="283" r:id="rId7"/>
    <p:sldId id="267" r:id="rId8"/>
    <p:sldId id="269" r:id="rId9"/>
    <p:sldId id="28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4714" autoAdjust="0"/>
  </p:normalViewPr>
  <p:slideViewPr>
    <p:cSldViewPr>
      <p:cViewPr>
        <p:scale>
          <a:sx n="91" d="100"/>
          <a:sy n="91" d="100"/>
        </p:scale>
        <p:origin x="-1138"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33488-9AB3-40D8-9925-FB85C55FB5DF}"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70859-E6B7-44AA-B8AB-ABB743AF6E6C}" type="slidenum">
              <a:rPr lang="en-US" smtClean="0"/>
              <a:pPr/>
              <a:t>‹#›</a:t>
            </a:fld>
            <a:endParaRPr lang="en-US"/>
          </a:p>
        </p:txBody>
      </p:sp>
    </p:spTree>
    <p:extLst>
      <p:ext uri="{BB962C8B-B14F-4D97-AF65-F5344CB8AC3E}">
        <p14:creationId xmlns:p14="http://schemas.microsoft.com/office/powerpoint/2010/main" val="20098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Thinking to break down the talk with me taking problem</a:t>
            </a:r>
            <a:r>
              <a:rPr lang="en-US" baseline="0" dirty="0" smtClean="0"/>
              <a:t> statement, post rendering, and cel shading. You will take bloom, multi threading, and risk.</a:t>
            </a:r>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 this slide</a:t>
            </a:r>
            <a:r>
              <a:rPr lang="en-US" baseline="0" dirty="0" smtClean="0"/>
              <a:t> is all yours, see how you want to introduce your MT logic</a:t>
            </a:r>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851354-9DBF-4C05-9CC4-383C43A4E129}" type="datetimeFigureOut">
              <a:rPr lang="en-US" smtClean="0"/>
              <a:pPr/>
              <a:t>3/14/2011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31CAA3-4E4D-4B64-9FA3-F8B04A06DF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851354-9DBF-4C05-9CC4-383C43A4E1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51354-9DBF-4C05-9CC4-383C43A4E1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851354-9DBF-4C05-9CC4-383C43A4E129}"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851354-9DBF-4C05-9CC4-383C43A4E129}" type="datetimeFigureOut">
              <a:rPr lang="en-US" smtClean="0"/>
              <a:pPr/>
              <a:t>3/14/2011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1354-9DBF-4C05-9CC4-383C43A4E129}"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51354-9DBF-4C05-9CC4-383C43A4E1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851354-9DBF-4C05-9CC4-383C43A4E1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31CAA3-4E4D-4B64-9FA3-F8B04A06DF0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851354-9DBF-4C05-9CC4-383C43A4E129}" type="datetimeFigureOut">
              <a:rPr lang="en-US" smtClean="0"/>
              <a:pPr/>
              <a:t>3/14/2011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31CAA3-4E4D-4B64-9FA3-F8B04A06DF0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avisynth.org/mediawiki/Resampling" TargetMode="External"/><Relationship Id="rId13" Type="http://schemas.openxmlformats.org/officeDocument/2006/relationships/hyperlink" Target="http://www.opengl.org/resources/features/KilgardTechniques/LensFlare/" TargetMode="External"/><Relationship Id="rId3" Type="http://schemas.openxmlformats.org/officeDocument/2006/relationships/hyperlink" Target="http://digitseven.com/celshader.aspx" TargetMode="External"/><Relationship Id="rId7" Type="http://schemas.openxmlformats.org/officeDocument/2006/relationships/hyperlink" Target="http://nebelfront.org/articles/gaussianblur.html" TargetMode="External"/><Relationship Id="rId12" Type="http://schemas.openxmlformats.org/officeDocument/2006/relationships/hyperlink" Target="http://www.cambridgeincolour.com/tutorials/lens-flare.htm" TargetMode="External"/><Relationship Id="rId17" Type="http://schemas.openxmlformats.org/officeDocument/2006/relationships/hyperlink" Target="http://www.cgg.cvut.cz/members/havran/DISSVH/dissvh.pdf" TargetMode="External"/><Relationship Id="rId2" Type="http://schemas.openxmlformats.org/officeDocument/2006/relationships/hyperlink" Target="http://rastergrid.com/blog/2010/09/efficient-gaussian-blur-with-linear-sampling/" TargetMode="External"/><Relationship Id="rId16" Type="http://schemas.openxmlformats.org/officeDocument/2006/relationships/hyperlink" Target="http://www.devmaster.net/articles/raytracing_series/part7.php" TargetMode="External"/><Relationship Id="rId1" Type="http://schemas.openxmlformats.org/officeDocument/2006/relationships/slideLayout" Target="../slideLayouts/slideLayout4.xml"/><Relationship Id="rId6" Type="http://schemas.openxmlformats.org/officeDocument/2006/relationships/hyperlink" Target="http://www-personal.engin.umd.umich.edu/~jwvm/ece581/21_GBlur.pdf" TargetMode="External"/><Relationship Id="rId11" Type="http://schemas.openxmlformats.org/officeDocument/2006/relationships/hyperlink" Target="ftp://ftp.sgi.com/opengl/contrib/mjk/tips/lensflare/index.html" TargetMode="External"/><Relationship Id="rId5" Type="http://schemas.openxmlformats.org/officeDocument/2006/relationships/hyperlink" Target="http://lemoi-www.dvgu.ru/download/HDR/hdr_hdrr.pdf" TargetMode="External"/><Relationship Id="rId15" Type="http://schemas.openxmlformats.org/officeDocument/2006/relationships/hyperlink" Target="http://www.fairyengine.com/articles/xnainform.htm" TargetMode="External"/><Relationship Id="rId10" Type="http://schemas.openxmlformats.org/officeDocument/2006/relationships/hyperlink" Target="http://www.gamedev.net/page/resources/_/reference/programming/special-effects/lens-flares/the-art-of-modeling-lens-flares-r874" TargetMode="External"/><Relationship Id="rId4" Type="http://schemas.openxmlformats.org/officeDocument/2006/relationships/hyperlink" Target="http://kalogirou.net/2006/05/20/how-to-do-good-bloom-for-hdr-rendering/" TargetMode="External"/><Relationship Id="rId9" Type="http://schemas.openxmlformats.org/officeDocument/2006/relationships/hyperlink" Target="http://www.ogre3d.org/tikiwiki/LensFlare.cpp&amp;structure=Cookbook" TargetMode="External"/><Relationship Id="rId14" Type="http://schemas.openxmlformats.org/officeDocument/2006/relationships/hyperlink" Target="http://www.riemers.net/eng/Tutorials/XNA/Csharp/Series2/Loading_a_Model.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0"/>
          </a:xfrm>
        </p:spPr>
        <p:txBody>
          <a:bodyPr>
            <a:normAutofit fontScale="90000"/>
          </a:bodyPr>
          <a:lstStyle/>
          <a:p>
            <a:pPr algn="ctr"/>
            <a:r>
              <a:rPr lang="en-US" sz="3200" dirty="0" err="1" smtClean="0"/>
              <a:t>Cel</a:t>
            </a:r>
            <a:r>
              <a:rPr lang="en-US" sz="3200" dirty="0" smtClean="0"/>
              <a:t> Shading, Bloom Effect, Lens Flare </a:t>
            </a:r>
            <a:br>
              <a:rPr lang="en-US" sz="3200" dirty="0" smtClean="0"/>
            </a:br>
            <a:r>
              <a:rPr lang="en-US" sz="3200" dirty="0" smtClean="0"/>
              <a:t>(with Post Rendering) </a:t>
            </a:r>
            <a:br>
              <a:rPr lang="en-US" sz="3200" dirty="0" smtClean="0"/>
            </a:br>
            <a:r>
              <a:rPr lang="en-US" sz="3200" dirty="0" smtClean="0"/>
              <a:t>&amp;</a:t>
            </a:r>
            <a:br>
              <a:rPr lang="en-US" sz="3200" dirty="0" smtClean="0"/>
            </a:br>
            <a:r>
              <a:rPr lang="en-US" sz="3200" dirty="0" smtClean="0"/>
              <a:t>Mesh Rendering </a:t>
            </a:r>
            <a:br>
              <a:rPr lang="en-US" sz="3200" dirty="0" smtClean="0"/>
            </a:br>
            <a:r>
              <a:rPr lang="en-US" sz="3200" dirty="0" smtClean="0"/>
              <a:t>(with Axis-Aligned Bounding Box and KD-Tree) </a:t>
            </a:r>
            <a:endParaRPr lang="en-US" sz="3200" b="1" dirty="0"/>
          </a:p>
        </p:txBody>
      </p:sp>
      <p:sp>
        <p:nvSpPr>
          <p:cNvPr id="3" name="Subtitle 2"/>
          <p:cNvSpPr>
            <a:spLocks noGrp="1"/>
          </p:cNvSpPr>
          <p:nvPr>
            <p:ph type="subTitle" idx="1"/>
          </p:nvPr>
        </p:nvSpPr>
        <p:spPr>
          <a:xfrm>
            <a:off x="533400" y="4572000"/>
            <a:ext cx="7854696" cy="1752600"/>
          </a:xfrm>
        </p:spPr>
        <p:txBody>
          <a:bodyPr>
            <a:normAutofit/>
          </a:bodyPr>
          <a:lstStyle/>
          <a:p>
            <a:r>
              <a:rPr lang="en-US" sz="2000" dirty="0" smtClean="0">
                <a:latin typeface="Arial" pitchFamily="34" charset="0"/>
                <a:cs typeface="Arial" pitchFamily="34" charset="0"/>
              </a:rPr>
              <a:t>CSS552 </a:t>
            </a:r>
            <a:r>
              <a:rPr lang="en-US" sz="2000" dirty="0" smtClean="0">
                <a:latin typeface="Arial" pitchFamily="34" charset="0"/>
                <a:cs typeface="Arial" pitchFamily="34" charset="0"/>
              </a:rPr>
              <a:t>Final Project Demo</a:t>
            </a:r>
          </a:p>
          <a:p>
            <a:r>
              <a:rPr lang="en-US" sz="2000" dirty="0" smtClean="0">
                <a:latin typeface="Arial" pitchFamily="34" charset="0"/>
                <a:cs typeface="Arial" pitchFamily="34" charset="0"/>
              </a:rPr>
              <a:t>Peter Lam</a:t>
            </a:r>
          </a:p>
          <a:p>
            <a:r>
              <a:rPr lang="en-US" sz="2000" dirty="0" smtClean="0">
                <a:latin typeface="Arial" pitchFamily="34" charset="0"/>
                <a:cs typeface="Arial" pitchFamily="34" charset="0"/>
              </a:rPr>
              <a:t>Tim Chuang</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Problem Statement</a:t>
            </a:r>
            <a:endParaRPr lang="en-US" b="1" dirty="0"/>
          </a:p>
        </p:txBody>
      </p:sp>
      <p:sp>
        <p:nvSpPr>
          <p:cNvPr id="3" name="Content Placeholder 2"/>
          <p:cNvSpPr>
            <a:spLocks noGrp="1"/>
          </p:cNvSpPr>
          <p:nvPr>
            <p:ph idx="1"/>
          </p:nvPr>
        </p:nvSpPr>
        <p:spPr/>
        <p:txBody>
          <a:bodyPr>
            <a:normAutofit/>
          </a:bodyPr>
          <a:lstStyle/>
          <a:p>
            <a:pPr marL="514350" indent="-514350"/>
            <a:r>
              <a:rPr lang="en-US" sz="1600" dirty="0" smtClean="0">
                <a:latin typeface="Arial" pitchFamily="34" charset="0"/>
                <a:cs typeface="Arial" pitchFamily="34" charset="0"/>
              </a:rPr>
              <a:t>Our goal is to experiment with different post rendering effects (</a:t>
            </a:r>
            <a:r>
              <a:rPr lang="en-US" sz="1600" dirty="0" err="1" smtClean="0">
                <a:latin typeface="Arial" pitchFamily="34" charset="0"/>
                <a:cs typeface="Arial" pitchFamily="34" charset="0"/>
              </a:rPr>
              <a:t>Cel</a:t>
            </a:r>
            <a:r>
              <a:rPr lang="en-US" sz="1600" dirty="0" smtClean="0">
                <a:latin typeface="Arial" pitchFamily="34" charset="0"/>
                <a:cs typeface="Arial" pitchFamily="34" charset="0"/>
              </a:rPr>
              <a:t> Shading, Bloom Effect, and Lens Flare) to provide the rendered images with more dramatic and interesting appearances and enhanced realism. </a:t>
            </a:r>
          </a:p>
          <a:p>
            <a:pPr marL="514350" indent="-514350"/>
            <a:endParaRPr lang="en-US" sz="1600" dirty="0" smtClean="0">
              <a:latin typeface="Arial" pitchFamily="34" charset="0"/>
              <a:cs typeface="Arial" pitchFamily="34" charset="0"/>
            </a:endParaRPr>
          </a:p>
          <a:p>
            <a:pPr marL="514350" indent="-514350"/>
            <a:r>
              <a:rPr lang="en-US" sz="1600" dirty="0" smtClean="0">
                <a:latin typeface="Arial" pitchFamily="34" charset="0"/>
                <a:cs typeface="Arial" pitchFamily="34" charset="0"/>
              </a:rPr>
              <a:t>In order to create exciting renders, we decided to add support for loading and rendering Mesh files to provide a high variety of shapes and objects. </a:t>
            </a:r>
          </a:p>
          <a:p>
            <a:pPr marL="514350" indent="-514350"/>
            <a:endParaRPr lang="en-US" sz="1600" dirty="0" smtClean="0">
              <a:latin typeface="Arial" pitchFamily="34" charset="0"/>
              <a:cs typeface="Arial" pitchFamily="34" charset="0"/>
            </a:endParaRPr>
          </a:p>
          <a:p>
            <a:pPr marL="514350" indent="-514350"/>
            <a:r>
              <a:rPr lang="en-US" sz="1600" dirty="0" smtClean="0">
                <a:latin typeface="Arial" pitchFamily="34" charset="0"/>
                <a:cs typeface="Arial" pitchFamily="34" charset="0"/>
              </a:rPr>
              <a:t>Rendering Mesh image can be extremely resource intensive with the current framework. We try to add in the bounding box algorithm in correspondence with the KD-Tree acceleration structure to improve mesh rendering performance. </a:t>
            </a:r>
          </a:p>
          <a:p>
            <a:pPr marL="514350" indent="-514350"/>
            <a:endParaRPr lang="en-US" sz="1600" dirty="0" smtClean="0">
              <a:latin typeface="Arial" pitchFamily="34" charset="0"/>
              <a:cs typeface="Arial" pitchFamily="34" charset="0"/>
            </a:endParaRPr>
          </a:p>
          <a:p>
            <a:pPr marL="514350" indent="-514350"/>
            <a:r>
              <a:rPr lang="en-US" sz="1600" dirty="0" smtClean="0">
                <a:latin typeface="Arial" pitchFamily="34" charset="0"/>
                <a:cs typeface="Arial" pitchFamily="34" charset="0"/>
              </a:rPr>
              <a:t>Finally, everything is implemented with multi-threaded support for extra performance enhancement. </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Cel Shading</a:t>
            </a:r>
            <a:endParaRPr lang="en-US" b="1" dirty="0"/>
          </a:p>
        </p:txBody>
      </p:sp>
      <p:sp>
        <p:nvSpPr>
          <p:cNvPr id="3" name="Content Placeholder 2"/>
          <p:cNvSpPr>
            <a:spLocks noGrp="1"/>
          </p:cNvSpPr>
          <p:nvPr>
            <p:ph idx="1"/>
          </p:nvPr>
        </p:nvSpPr>
        <p:spPr>
          <a:xfrm>
            <a:off x="457200" y="1676400"/>
            <a:ext cx="8229600" cy="4648200"/>
          </a:xfrm>
        </p:spPr>
        <p:txBody>
          <a:bodyPr>
            <a:normAutofit/>
          </a:bodyPr>
          <a:lstStyle/>
          <a:p>
            <a:r>
              <a:rPr lang="en-US" sz="1800" dirty="0" err="1" smtClean="0">
                <a:latin typeface="Arial" pitchFamily="34" charset="0"/>
                <a:cs typeface="Arial" pitchFamily="34" charset="0"/>
              </a:rPr>
              <a:t>Cel</a:t>
            </a:r>
            <a:r>
              <a:rPr lang="en-US" sz="1800" dirty="0" smtClean="0">
                <a:latin typeface="Arial" pitchFamily="34" charset="0"/>
                <a:cs typeface="Arial" pitchFamily="34" charset="0"/>
              </a:rPr>
              <a:t> Shading color is being set to a simpler color range (both </a:t>
            </a:r>
            <a:r>
              <a:rPr lang="en-US" sz="1800" dirty="0" err="1" smtClean="0">
                <a:latin typeface="Arial" pitchFamily="34" charset="0"/>
                <a:cs typeface="Arial" pitchFamily="34" charset="0"/>
              </a:rPr>
              <a:t>NdotL</a:t>
            </a:r>
            <a:r>
              <a:rPr lang="en-US" sz="1800" dirty="0" smtClean="0">
                <a:latin typeface="Arial" pitchFamily="34" charset="0"/>
                <a:cs typeface="Arial" pitchFamily="34" charset="0"/>
              </a:rPr>
              <a:t> and </a:t>
            </a:r>
            <a:r>
              <a:rPr lang="en-US" sz="1800" dirty="0" err="1" smtClean="0">
                <a:latin typeface="Arial" pitchFamily="34" charset="0"/>
                <a:cs typeface="Arial" pitchFamily="34" charset="0"/>
              </a:rPr>
              <a:t>VDotR</a:t>
            </a:r>
            <a:r>
              <a:rPr lang="en-US" sz="1800" dirty="0" smtClean="0">
                <a:latin typeface="Arial" pitchFamily="34" charset="0"/>
                <a:cs typeface="Arial" pitchFamily="34" charset="0"/>
              </a:rPr>
              <a:t>), when computing the color of the rendered image with Phone’s illumination method. An object ID map is being created when rendering the original image. This object ID map will be used later in the post rendering stage to determine the outline. If there is a change of object ID around a particular pixel, that pixel will be set with the outline color.</a:t>
            </a:r>
            <a:endParaRPr lang="en-US" sz="1800" dirty="0">
              <a:latin typeface="Arial" pitchFamily="34" charset="0"/>
              <a:cs typeface="Arial" pitchFamily="34" charset="0"/>
            </a:endParaRPr>
          </a:p>
        </p:txBody>
      </p:sp>
      <p:pic>
        <p:nvPicPr>
          <p:cNvPr id="9218" name="Picture 2" descr="https://lh6.googleusercontent.com/0_-w2n1E7a8jPnkZZiCjrEaDVcCA4IviEhvy2dzv8_z1W82PkWvO5G_UeEQTQtmCF-4CCvbcdnf4c_A7bwgr7qPL8Xl-SUE15YyzU3tZsxSgggWsHDw"/>
          <p:cNvPicPr>
            <a:picLocks noChangeAspect="1" noChangeArrowheads="1"/>
          </p:cNvPicPr>
          <p:nvPr/>
        </p:nvPicPr>
        <p:blipFill>
          <a:blip r:embed="rId3"/>
          <a:srcRect/>
          <a:stretch>
            <a:fillRect/>
          </a:stretch>
        </p:blipFill>
        <p:spPr bwMode="auto">
          <a:xfrm>
            <a:off x="76200" y="3733801"/>
            <a:ext cx="2971800" cy="2476500"/>
          </a:xfrm>
          <a:prstGeom prst="rect">
            <a:avLst/>
          </a:prstGeom>
          <a:noFill/>
        </p:spPr>
      </p:pic>
      <p:pic>
        <p:nvPicPr>
          <p:cNvPr id="9220" name="Picture 4" descr="https://lh6.googleusercontent.com/DQwhQAL8SLaoonAtBDgIbZdKwis4dUsbePwE1NI6f5ZyuOI6WkJb2M06GYRH0zZDpIn1XqBVkIg_QJ_LQ4TCypsQ2UpO3_9f0Nt3idjxYQ1KNq6i4dM"/>
          <p:cNvPicPr>
            <a:picLocks noChangeAspect="1" noChangeArrowheads="1"/>
          </p:cNvPicPr>
          <p:nvPr/>
        </p:nvPicPr>
        <p:blipFill>
          <a:blip r:embed="rId4"/>
          <a:srcRect/>
          <a:stretch>
            <a:fillRect/>
          </a:stretch>
        </p:blipFill>
        <p:spPr bwMode="auto">
          <a:xfrm>
            <a:off x="3124200" y="3733800"/>
            <a:ext cx="2971800" cy="2476500"/>
          </a:xfrm>
          <a:prstGeom prst="rect">
            <a:avLst/>
          </a:prstGeom>
          <a:noFill/>
        </p:spPr>
      </p:pic>
      <p:pic>
        <p:nvPicPr>
          <p:cNvPr id="9222" name="Picture 6" descr="https://lh6.googleusercontent.com/fbDFq9f95N9JvOceHR9otCZ2uv-UO6pBqnimAHZUOzl4IiE_-ZVcfIAy-D8O8Dl-7dcURqH4kcfzi8cabE4MhT0wZRAgNV90YAaUjEM0lgNva9UTWHw"/>
          <p:cNvPicPr>
            <a:picLocks noChangeAspect="1" noChangeArrowheads="1"/>
          </p:cNvPicPr>
          <p:nvPr/>
        </p:nvPicPr>
        <p:blipFill>
          <a:blip r:embed="rId5"/>
          <a:srcRect/>
          <a:stretch>
            <a:fillRect/>
          </a:stretch>
        </p:blipFill>
        <p:spPr bwMode="auto">
          <a:xfrm>
            <a:off x="6172200" y="3733800"/>
            <a:ext cx="2926080" cy="251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Bloom Effect</a:t>
            </a:r>
            <a:endParaRPr lang="en-US" b="1" dirty="0"/>
          </a:p>
        </p:txBody>
      </p:sp>
      <p:sp>
        <p:nvSpPr>
          <p:cNvPr id="3" name="Content Placeholder 2"/>
          <p:cNvSpPr>
            <a:spLocks noGrp="1"/>
          </p:cNvSpPr>
          <p:nvPr>
            <p:ph idx="1"/>
          </p:nvPr>
        </p:nvSpPr>
        <p:spPr>
          <a:xfrm>
            <a:off x="457200" y="1646237"/>
            <a:ext cx="8229600" cy="4678363"/>
          </a:xfrm>
        </p:spPr>
        <p:txBody>
          <a:bodyPr>
            <a:normAutofit/>
          </a:bodyPr>
          <a:lstStyle/>
          <a:p>
            <a:pPr>
              <a:buNone/>
            </a:pPr>
            <a:r>
              <a:rPr lang="en-US" sz="1800" dirty="0" smtClean="0"/>
              <a:t>	</a:t>
            </a:r>
          </a:p>
          <a:p>
            <a:pPr>
              <a:buNone/>
            </a:pPr>
            <a:endParaRPr lang="en-US" sz="1800" dirty="0" smtClean="0"/>
          </a:p>
          <a:p>
            <a:pPr>
              <a:buNone/>
            </a:pPr>
            <a:endParaRPr lang="en-US" sz="1800" dirty="0" smtClean="0"/>
          </a:p>
          <a:p>
            <a:pPr>
              <a:buNone/>
            </a:pPr>
            <a:r>
              <a:rPr lang="en-US" sz="1800" dirty="0" smtClean="0"/>
              <a:t>	</a:t>
            </a:r>
            <a:r>
              <a:rPr lang="en-US" sz="1600" dirty="0" smtClean="0">
                <a:latin typeface="Arial" pitchFamily="34" charset="0"/>
                <a:cs typeface="Arial" pitchFamily="34" charset="0"/>
              </a:rPr>
              <a:t>Run a bright-pass filter through the rendered image to create a black and white image highlighting where the bright areas are located. Apply Guassian blur with a 3x3 kernel to that black and white image. Down sample the result image of the Gaussian blur. Repeat the Guassian blur and down sampling process a few times. Finally, combine the output images of each iteration to the original rendered image.</a:t>
            </a:r>
            <a:endParaRPr lang="en-US" sz="1600" dirty="0">
              <a:latin typeface="Arial" pitchFamily="34" charset="0"/>
              <a:cs typeface="Arial" pitchFamily="34" charset="0"/>
            </a:endParaRPr>
          </a:p>
        </p:txBody>
      </p:sp>
      <p:pic>
        <p:nvPicPr>
          <p:cNvPr id="5" name="Picture 4" descr="bloom.jpg"/>
          <p:cNvPicPr>
            <a:picLocks noChangeAspect="1"/>
          </p:cNvPicPr>
          <p:nvPr/>
        </p:nvPicPr>
        <p:blipFill>
          <a:blip r:embed="rId2" cstate="print"/>
          <a:stretch>
            <a:fillRect/>
          </a:stretch>
        </p:blipFill>
        <p:spPr>
          <a:xfrm>
            <a:off x="1981200" y="1524000"/>
            <a:ext cx="5105400" cy="1036931"/>
          </a:xfrm>
          <a:prstGeom prst="rect">
            <a:avLst/>
          </a:prstGeom>
        </p:spPr>
      </p:pic>
      <p:pic>
        <p:nvPicPr>
          <p:cNvPr id="6" name="Picture 2" descr="https://lh6.googleusercontent.com/0_-w2n1E7a8jPnkZZiCjrEaDVcCA4IviEhvy2dzv8_z1W82PkWvO5G_UeEQTQtmCF-4CCvbcdnf4c_A7bwgr7qPL8Xl-SUE15YyzU3tZsxSgggWsHDw"/>
          <p:cNvPicPr>
            <a:picLocks noChangeAspect="1" noChangeArrowheads="1"/>
          </p:cNvPicPr>
          <p:nvPr/>
        </p:nvPicPr>
        <p:blipFill>
          <a:blip r:embed="rId3"/>
          <a:srcRect/>
          <a:stretch>
            <a:fillRect/>
          </a:stretch>
        </p:blipFill>
        <p:spPr bwMode="auto">
          <a:xfrm>
            <a:off x="1371600" y="4076700"/>
            <a:ext cx="2971800" cy="2476500"/>
          </a:xfrm>
          <a:prstGeom prst="rect">
            <a:avLst/>
          </a:prstGeom>
          <a:noFill/>
        </p:spPr>
      </p:pic>
      <p:pic>
        <p:nvPicPr>
          <p:cNvPr id="7170" name="Picture 2" descr="https://lh4.googleusercontent.com/WHY2yhOoqPqkLrx9x4exdsJQ-If9mfqJdUyAC7G_lZDr1qqlNjmZA6-GZ8BQXSIQcdIcJAfH8l9AhF4SaVjzRMACH6dQSZ8lL7Bmj0_ka148IQSKEKU"/>
          <p:cNvPicPr>
            <a:picLocks noChangeAspect="1" noChangeArrowheads="1"/>
          </p:cNvPicPr>
          <p:nvPr/>
        </p:nvPicPr>
        <p:blipFill>
          <a:blip r:embed="rId4"/>
          <a:srcRect/>
          <a:stretch>
            <a:fillRect/>
          </a:stretch>
        </p:blipFill>
        <p:spPr bwMode="auto">
          <a:xfrm>
            <a:off x="4705350" y="4060825"/>
            <a:ext cx="2990850" cy="2492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Lens Flare</a:t>
            </a:r>
            <a:endParaRPr lang="en-US" b="1" dirty="0"/>
          </a:p>
        </p:txBody>
      </p:sp>
      <p:sp>
        <p:nvSpPr>
          <p:cNvPr id="3" name="Content Placeholder 2"/>
          <p:cNvSpPr>
            <a:spLocks noGrp="1"/>
          </p:cNvSpPr>
          <p:nvPr>
            <p:ph idx="1"/>
          </p:nvPr>
        </p:nvSpPr>
        <p:spPr>
          <a:xfrm>
            <a:off x="457200" y="1646237"/>
            <a:ext cx="8229600" cy="4678363"/>
          </a:xfrm>
        </p:spPr>
        <p:txBody>
          <a:bodyPr>
            <a:normAutofit/>
          </a:bodyPr>
          <a:lstStyle/>
          <a:p>
            <a:pPr>
              <a:buNone/>
            </a:pPr>
            <a:r>
              <a:rPr lang="en-US" sz="1800" dirty="0" smtClean="0"/>
              <a:t>	</a:t>
            </a:r>
            <a:r>
              <a:rPr lang="en-US" sz="1600" dirty="0" smtClean="0">
                <a:latin typeface="Arial" pitchFamily="34" charset="0"/>
                <a:cs typeface="Arial" pitchFamily="34" charset="0"/>
              </a:rPr>
              <a:t>Prompt user for the light location for creating lens flare. Use the graphic class to draw a star shape light area base on the position user provided, down sample the output a couple of times. Then, draw a number of circles and halos which line up along an imagine line that go from th light position to the center of the image. Finally, clamp the position of all lens flare elements to always show on the screen (even some appear to be outside the range of the image).</a:t>
            </a:r>
          </a:p>
          <a:p>
            <a:pPr>
              <a:buNone/>
            </a:pPr>
            <a:endParaRPr lang="en-US" sz="1800" dirty="0" smtClean="0"/>
          </a:p>
          <a:p>
            <a:endParaRPr lang="en-US" sz="1800" dirty="0"/>
          </a:p>
        </p:txBody>
      </p:sp>
      <p:pic>
        <p:nvPicPr>
          <p:cNvPr id="6146" name="Picture 2" descr="https://lh6.googleusercontent.com/3_oiqP_E17zyaSU3YckbcrEh_4xEDBZEmZF4EWcQSAIkVPWBnHbdc5asfV8f5LsFPERr6U_-9bfeDOidEfM-jg5ryibZEGvYzEIyfk7zYvw1UqQtPNY"/>
          <p:cNvPicPr>
            <a:picLocks noChangeAspect="1" noChangeArrowheads="1"/>
          </p:cNvPicPr>
          <p:nvPr/>
        </p:nvPicPr>
        <p:blipFill>
          <a:blip r:embed="rId2"/>
          <a:srcRect/>
          <a:stretch>
            <a:fillRect/>
          </a:stretch>
        </p:blipFill>
        <p:spPr bwMode="auto">
          <a:xfrm>
            <a:off x="692150" y="3581400"/>
            <a:ext cx="3803650" cy="2852738"/>
          </a:xfrm>
          <a:prstGeom prst="rect">
            <a:avLst/>
          </a:prstGeom>
          <a:noFill/>
        </p:spPr>
      </p:pic>
      <p:pic>
        <p:nvPicPr>
          <p:cNvPr id="6148" name="Picture 4" descr="https://lh6.googleusercontent.com/47UXZ6Zc-UOaHMthaxfGKI77-g6b6sWpA2qs-WQtJUbxaXUFjRRx7PtQC0zrGHqz9OulBvRt5uBbf3TAZWuWtYz9jUuG4sKxchoWG3Foxk5gGtqfYmI"/>
          <p:cNvPicPr>
            <a:picLocks noChangeAspect="1" noChangeArrowheads="1"/>
          </p:cNvPicPr>
          <p:nvPr/>
        </p:nvPicPr>
        <p:blipFill>
          <a:blip r:embed="rId3"/>
          <a:srcRect/>
          <a:stretch>
            <a:fillRect/>
          </a:stretch>
        </p:blipFill>
        <p:spPr bwMode="auto">
          <a:xfrm>
            <a:off x="4800600" y="3543299"/>
            <a:ext cx="3810001" cy="28575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Mesh Loading/Rendering</a:t>
            </a:r>
            <a:endParaRPr lang="en-US" b="1" dirty="0"/>
          </a:p>
        </p:txBody>
      </p:sp>
      <p:sp>
        <p:nvSpPr>
          <p:cNvPr id="3" name="Content Placeholder 2"/>
          <p:cNvSpPr>
            <a:spLocks noGrp="1"/>
          </p:cNvSpPr>
          <p:nvPr>
            <p:ph idx="1"/>
          </p:nvPr>
        </p:nvSpPr>
        <p:spPr>
          <a:xfrm>
            <a:off x="457200" y="1646237"/>
            <a:ext cx="8229600" cy="4678363"/>
          </a:xfrm>
        </p:spPr>
        <p:txBody>
          <a:bodyPr>
            <a:normAutofit/>
          </a:bodyPr>
          <a:lstStyle/>
          <a:p>
            <a:pPr>
              <a:buNone/>
            </a:pPr>
            <a:r>
              <a:rPr lang="en-US" sz="1600" dirty="0" smtClean="0">
                <a:latin typeface="Arial" pitchFamily="34" charset="0"/>
                <a:cs typeface="Arial" pitchFamily="34" charset="0"/>
              </a:rPr>
              <a:t>	The XNA graphics engine was utilized to add mesh support. There is a new hidden UI with an XNA content project that is used to help load mesh files. The content pipeline allows us to extract mesh information such as Index Buffer and Vertex Buffer and create RTTriangle objects. However, VertexBuffer data extraction can be tricky. We have to know what kind of information is stored in Vertex buffer to successfully extract vertices and/or normal values. </a:t>
            </a:r>
          </a:p>
          <a:p>
            <a:endParaRPr lang="en-US" sz="1800" dirty="0" smtClean="0"/>
          </a:p>
          <a:p>
            <a:endParaRPr lang="en-US" sz="1800" dirty="0" smtClean="0"/>
          </a:p>
          <a:p>
            <a:endParaRPr lang="en-US" sz="1800" dirty="0" smtClean="0"/>
          </a:p>
        </p:txBody>
      </p:sp>
      <p:pic>
        <p:nvPicPr>
          <p:cNvPr id="7" name="Picture 6" descr="teapot.jpg"/>
          <p:cNvPicPr>
            <a:picLocks noChangeAspect="1"/>
          </p:cNvPicPr>
          <p:nvPr/>
        </p:nvPicPr>
        <p:blipFill>
          <a:blip r:embed="rId2"/>
          <a:stretch>
            <a:fillRect/>
          </a:stretch>
        </p:blipFill>
        <p:spPr>
          <a:xfrm>
            <a:off x="762000" y="3429000"/>
            <a:ext cx="3708400" cy="2781300"/>
          </a:xfrm>
          <a:prstGeom prst="rect">
            <a:avLst/>
          </a:prstGeom>
        </p:spPr>
      </p:pic>
      <p:pic>
        <p:nvPicPr>
          <p:cNvPr id="1026" name="Picture 2" descr="C:\Users\TC\Documents\My School Work\CSS552\FinalProject\CommandFiles\Bigshi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29001"/>
            <a:ext cx="3708400" cy="278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ctr"/>
            <a:r>
              <a:rPr lang="en-US" b="1" dirty="0" smtClean="0"/>
              <a:t>Enhance Mesh Rendering</a:t>
            </a:r>
            <a:endParaRPr lang="en-US" b="1" dirty="0"/>
          </a:p>
        </p:txBody>
      </p:sp>
      <p:sp>
        <p:nvSpPr>
          <p:cNvPr id="3" name="Content Placeholder 2"/>
          <p:cNvSpPr>
            <a:spLocks noGrp="1"/>
          </p:cNvSpPr>
          <p:nvPr>
            <p:ph idx="1"/>
          </p:nvPr>
        </p:nvSpPr>
        <p:spPr>
          <a:xfrm>
            <a:off x="457200" y="1828800"/>
            <a:ext cx="8229600" cy="4678363"/>
          </a:xfrm>
        </p:spPr>
        <p:txBody>
          <a:bodyPr>
            <a:normAutofit fontScale="55000" lnSpcReduction="20000"/>
          </a:bodyPr>
          <a:lstStyle/>
          <a:p>
            <a:pPr>
              <a:buNone/>
            </a:pPr>
            <a:r>
              <a:rPr lang="en-US" sz="2800" dirty="0" smtClean="0">
                <a:latin typeface="Arial" pitchFamily="34" charset="0"/>
                <a:cs typeface="Arial" pitchFamily="34" charset="0"/>
              </a:rPr>
              <a:t>	</a:t>
            </a:r>
            <a:r>
              <a:rPr lang="en-US" sz="2900" b="1" dirty="0" smtClean="0">
                <a:latin typeface="Arial" pitchFamily="34" charset="0"/>
                <a:cs typeface="Arial" pitchFamily="34" charset="0"/>
              </a:rPr>
              <a:t>Axis-Aligned Bounding Box (Voxel)</a:t>
            </a:r>
          </a:p>
          <a:p>
            <a:pPr>
              <a:buNone/>
            </a:pPr>
            <a:r>
              <a:rPr lang="en-US" sz="2800" dirty="0" smtClean="0">
                <a:latin typeface="Arial" pitchFamily="34" charset="0"/>
                <a:cs typeface="Arial" pitchFamily="34" charset="0"/>
              </a:rPr>
              <a:t>	Bounding Box class was created to support KD-tree construction. All bounding boxes are axis-aligned. Each geometry in the scene is associated with its bounding box.</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a:t>
            </a:r>
            <a:r>
              <a:rPr lang="en-US" sz="2900" b="1" dirty="0" smtClean="0">
                <a:latin typeface="Arial" pitchFamily="34" charset="0"/>
                <a:cs typeface="Arial" pitchFamily="34" charset="0"/>
              </a:rPr>
              <a:t>KD-Tree</a:t>
            </a:r>
          </a:p>
          <a:p>
            <a:pPr>
              <a:buNone/>
            </a:pPr>
            <a:r>
              <a:rPr lang="en-US" sz="2800" dirty="0" smtClean="0">
                <a:latin typeface="Arial" pitchFamily="34" charset="0"/>
                <a:cs typeface="Arial" pitchFamily="34" charset="0"/>
              </a:rPr>
              <a:t>	To support proper rendering of meshes, an acceleration structure is required. A non-uniform KD-Tree was chosen to speed up rendering. The build time of KD-tree is quite slow because I chose to use surface area heuristic algorithm to find the best splitting plane, which requires stepping through all geometries in the node to find the surface area of left/right voxels and compute cost. However, the ray-tracing performance gain is substantial enough to warrant the long build time.</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Creation of KD-tree</a:t>
            </a:r>
            <a:r>
              <a:rPr lang="en-US" sz="2800" dirty="0" smtClean="0">
                <a:latin typeface="Arial" pitchFamily="34" charset="0"/>
                <a:cs typeface="Arial" pitchFamily="34" charset="0"/>
              </a:rPr>
              <a:t>: First the world boundary box is defined that encloses only objects within the world, and for each axis, the world box is divided based on a SAH cost calculation to find the best splitting position. The process is repeated until either the max number of depth is reached or the max number of primitives per node is assigned.</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Tree Traversal</a:t>
            </a:r>
            <a:r>
              <a:rPr lang="en-US" sz="2800" dirty="0" smtClean="0">
                <a:latin typeface="Arial" pitchFamily="34" charset="0"/>
                <a:cs typeface="Arial" pitchFamily="34" charset="0"/>
              </a:rPr>
              <a:t>: An iterative version of a recursive tree traversal algorithm is implemented to improve ray-tracing performance.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Questions?</a:t>
            </a:r>
            <a:endParaRPr lang="en-US" b="1" dirty="0"/>
          </a:p>
        </p:txBody>
      </p:sp>
      <p:pic>
        <p:nvPicPr>
          <p:cNvPr id="7" name="Picture 6" descr="questionmark.bmp"/>
          <p:cNvPicPr>
            <a:picLocks noChangeAspect="1"/>
          </p:cNvPicPr>
          <p:nvPr/>
        </p:nvPicPr>
        <p:blipFill>
          <a:blip r:embed="rId2"/>
          <a:stretch>
            <a:fillRect/>
          </a:stretch>
        </p:blipFill>
        <p:spPr>
          <a:xfrm>
            <a:off x="2209800" y="2057400"/>
            <a:ext cx="4763165" cy="36200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b="1" dirty="0" smtClean="0"/>
              <a:t>Sources</a:t>
            </a:r>
            <a:endParaRPr lang="en-US" b="1" dirty="0"/>
          </a:p>
        </p:txBody>
      </p:sp>
      <p:sp>
        <p:nvSpPr>
          <p:cNvPr id="5" name="Content Placeholder 4"/>
          <p:cNvSpPr>
            <a:spLocks noGrp="1"/>
          </p:cNvSpPr>
          <p:nvPr>
            <p:ph sz="half" idx="1"/>
          </p:nvPr>
        </p:nvSpPr>
        <p:spPr>
          <a:xfrm>
            <a:off x="609600" y="1371600"/>
            <a:ext cx="8229600" cy="5486400"/>
          </a:xfrm>
        </p:spPr>
        <p:txBody>
          <a:bodyPr>
            <a:normAutofit fontScale="55000" lnSpcReduction="20000"/>
          </a:bodyPr>
          <a:lstStyle/>
          <a:p>
            <a:pPr>
              <a:buNone/>
            </a:pPr>
            <a:r>
              <a:rPr lang="en-US" sz="2200" b="1" dirty="0" smtClean="0">
                <a:latin typeface="Arial" pitchFamily="34" charset="0"/>
                <a:cs typeface="Arial" pitchFamily="34" charset="0"/>
              </a:rPr>
              <a:t>Cel Shading</a:t>
            </a:r>
          </a:p>
          <a:p>
            <a:pPr>
              <a:buNone/>
            </a:pPr>
            <a:r>
              <a:rPr lang="en-US" sz="2200" dirty="0" smtClean="0">
                <a:latin typeface="Arial" pitchFamily="34" charset="0"/>
                <a:cs typeface="Arial" pitchFamily="34" charset="0"/>
                <a:hlinkClick r:id="rId2"/>
              </a:rPr>
              <a:t>http://rastergrid.com/blog/2010/09/efficient-gaussian-blur-with-linear-sampling/</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3"/>
              </a:rPr>
              <a:t>http://digitseven.com/celshader.aspx</a:t>
            </a:r>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r>
              <a:rPr lang="en-US" sz="2200" b="1" dirty="0" smtClean="0">
                <a:latin typeface="Arial" pitchFamily="34" charset="0"/>
                <a:cs typeface="Arial" pitchFamily="34" charset="0"/>
              </a:rPr>
              <a:t>Bloom Effect</a:t>
            </a:r>
          </a:p>
          <a:p>
            <a:pPr>
              <a:buNone/>
            </a:pPr>
            <a:r>
              <a:rPr lang="en-US" sz="2200" dirty="0" smtClean="0">
                <a:latin typeface="Arial" pitchFamily="34" charset="0"/>
                <a:cs typeface="Arial" pitchFamily="34" charset="0"/>
                <a:hlinkClick r:id="rId4"/>
              </a:rPr>
              <a:t>http://kalogirou.net/2006/05/20/how-to-do-good-bloom-for-hdr-rendering/</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5"/>
              </a:rPr>
              <a:t>http://lemoi-www.dvgu.ru/download/HDR/hdr_hdrr.pdf</a:t>
            </a:r>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r>
              <a:rPr lang="en-US" sz="2200" b="1" dirty="0" smtClean="0">
                <a:latin typeface="Arial" pitchFamily="34" charset="0"/>
                <a:cs typeface="Arial" pitchFamily="34" charset="0"/>
              </a:rPr>
              <a:t>Gaussian Blur</a:t>
            </a:r>
          </a:p>
          <a:p>
            <a:pPr>
              <a:buNone/>
            </a:pPr>
            <a:r>
              <a:rPr lang="en-US" sz="2200" dirty="0" smtClean="0">
                <a:latin typeface="Arial" pitchFamily="34" charset="0"/>
                <a:cs typeface="Arial" pitchFamily="34" charset="0"/>
                <a:hlinkClick r:id="rId6"/>
              </a:rPr>
              <a:t>http://www-personal.engin.umd.umich.edu/~jwvm/ece581/21_GBlur.pdf</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7"/>
              </a:rPr>
              <a:t>http://nebelfront.org/articles/gaussianblur.html</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2"/>
              </a:rPr>
              <a:t>http://rastergrid.com/blog/2010/09/efficient-gaussian-blur-with-linear-sampling/</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8"/>
              </a:rPr>
              <a:t>http://avisynth.org/mediawiki/Resampling#Example:_the_bilinear_resampling_filter_-_downsampling</a:t>
            </a:r>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r>
              <a:rPr lang="en-US" sz="2200" b="1" dirty="0" smtClean="0">
                <a:latin typeface="Arial" pitchFamily="34" charset="0"/>
                <a:cs typeface="Arial" pitchFamily="34" charset="0"/>
              </a:rPr>
              <a:t>Lens Flare</a:t>
            </a:r>
          </a:p>
          <a:p>
            <a:pPr>
              <a:buNone/>
            </a:pPr>
            <a:r>
              <a:rPr lang="en-US" sz="2200" dirty="0" smtClean="0">
                <a:latin typeface="Arial" pitchFamily="34" charset="0"/>
                <a:cs typeface="Arial" pitchFamily="34" charset="0"/>
                <a:hlinkClick r:id="rId9"/>
              </a:rPr>
              <a:t>http://www.ogre3d.org/tikiwiki/LensFlare.cpp&amp;structure=Cookbook</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0"/>
              </a:rPr>
              <a:t>http://www.gamedev.net/page/resources/_/reference/programming/special-effects/lens-flares/the-art-of-modeling-lens-flares-r874</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1"/>
              </a:rPr>
              <a:t>ftp://ftp.sgi.com/opengl/contrib/mjk/tips/lensflare/index.html</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2"/>
              </a:rPr>
              <a:t>http://www.cambridgeincolour.com/tutorials/lens-flare.htm</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3"/>
              </a:rPr>
              <a:t>http://www.opengl.org/resources/features/KilgardTechniques/LensFlare/</a:t>
            </a:r>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r>
              <a:rPr lang="en-US" sz="2200" b="1" dirty="0" smtClean="0">
                <a:latin typeface="Arial" pitchFamily="34" charset="0"/>
                <a:cs typeface="Arial" pitchFamily="34" charset="0"/>
              </a:rPr>
              <a:t>Mesh loader</a:t>
            </a:r>
          </a:p>
          <a:p>
            <a:pPr>
              <a:buNone/>
            </a:pPr>
            <a:r>
              <a:rPr lang="en-US" sz="2200" dirty="0" smtClean="0">
                <a:latin typeface="Arial" pitchFamily="34" charset="0"/>
                <a:cs typeface="Arial" pitchFamily="34" charset="0"/>
                <a:hlinkClick r:id="rId14"/>
              </a:rPr>
              <a:t>http://www.riemers.net/eng/Tutorials/XNA/Csharp/Series2/Loading_a_Model.php</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5"/>
              </a:rPr>
              <a:t>http://www.fairyengine.com/articles/xnainform.htm</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rPr>
              <a:t> </a:t>
            </a:r>
          </a:p>
          <a:p>
            <a:pPr>
              <a:buNone/>
            </a:pPr>
            <a:r>
              <a:rPr lang="en-US" sz="2200" b="1" dirty="0" smtClean="0">
                <a:latin typeface="Arial" pitchFamily="34" charset="0"/>
                <a:cs typeface="Arial" pitchFamily="34" charset="0"/>
              </a:rPr>
              <a:t>Acceleration structure (Kd-tree) </a:t>
            </a:r>
          </a:p>
          <a:p>
            <a:pPr>
              <a:buNone/>
            </a:pPr>
            <a:r>
              <a:rPr lang="en-US" sz="2200" dirty="0" smtClean="0">
                <a:latin typeface="Arial" pitchFamily="34" charset="0"/>
                <a:cs typeface="Arial" pitchFamily="34" charset="0"/>
                <a:hlinkClick r:id="rId16"/>
              </a:rPr>
              <a:t>http://www.devmaster.net/articles/raytracing_series/part7.php</a:t>
            </a:r>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hlinkClick r:id="rId17"/>
              </a:rPr>
              <a:t>http://www.cgg.cvut.cz/members/havran/DISSVH/dissvh.pdf</a:t>
            </a:r>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endParaRPr lang="en-US" sz="1200" dirty="0" smtClean="0"/>
          </a:p>
          <a:p>
            <a:pPr>
              <a:buNone/>
            </a:pPr>
            <a:endParaRPr lang="en-US"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4617B"/>
      </a:hlink>
      <a:folHlink>
        <a:srgbClr val="07674D"/>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1045</TotalTime>
  <Words>357</Words>
  <Application>Microsoft Office PowerPoint</Application>
  <PresentationFormat>On-screen Show (4:3)</PresentationFormat>
  <Paragraphs>70</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Cel Shading, Bloom Effect, Lens Flare  (with Post Rendering)  &amp; Mesh Rendering  (with Axis-Aligned Bounding Box and KD-Tree) </vt:lpstr>
      <vt:lpstr>Problem Statement</vt:lpstr>
      <vt:lpstr>Cel Shading</vt:lpstr>
      <vt:lpstr>Bloom Effect</vt:lpstr>
      <vt:lpstr>Lens Flare</vt:lpstr>
      <vt:lpstr>Mesh Loading/Rendering</vt:lpstr>
      <vt:lpstr>Enhance Mesh Rendering</vt:lpstr>
      <vt:lpstr>Questions?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 Shading and Bloom Effect</dc:title>
  <dc:creator>plam</dc:creator>
  <cp:lastModifiedBy>TC</cp:lastModifiedBy>
  <cp:revision>111</cp:revision>
  <dcterms:created xsi:type="dcterms:W3CDTF">2011-02-26T19:22:41Z</dcterms:created>
  <dcterms:modified xsi:type="dcterms:W3CDTF">2011-03-15T01:48:18Z</dcterms:modified>
</cp:coreProperties>
</file>