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66" r:id="rId3"/>
    <p:sldId id="257" r:id="rId4"/>
    <p:sldId id="258" r:id="rId5"/>
    <p:sldId id="259" r:id="rId6"/>
    <p:sldId id="262" r:id="rId7"/>
    <p:sldId id="260" r:id="rId8"/>
    <p:sldId id="263" r:id="rId9"/>
    <p:sldId id="261" r:id="rId10"/>
    <p:sldId id="282" r:id="rId11"/>
    <p:sldId id="274" r:id="rId12"/>
    <p:sldId id="265" r:id="rId13"/>
    <p:sldId id="273" r:id="rId14"/>
    <p:sldId id="276" r:id="rId15"/>
    <p:sldId id="270" r:id="rId16"/>
    <p:sldId id="277" r:id="rId17"/>
    <p:sldId id="272" r:id="rId18"/>
    <p:sldId id="278" r:id="rId19"/>
    <p:sldId id="281" r:id="rId20"/>
    <p:sldId id="271" r:id="rId21"/>
    <p:sldId id="275" r:id="rId22"/>
    <p:sldId id="267" r:id="rId23"/>
    <p:sldId id="268" r:id="rId24"/>
    <p:sldId id="26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714" autoAdjust="0"/>
  </p:normalViewPr>
  <p:slideViewPr>
    <p:cSldViewPr>
      <p:cViewPr>
        <p:scale>
          <a:sx n="91" d="100"/>
          <a:sy n="91" d="100"/>
        </p:scale>
        <p:origin x="-31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C33488-9AB3-40D8-9925-FB85C55FB5DF}" type="datetimeFigureOut">
              <a:rPr lang="en-US" smtClean="0"/>
              <a:pPr/>
              <a:t>3/3/2011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070859-E6B7-44AA-B8AB-ABB743AF6E6C}" type="slidenum">
              <a:rPr lang="en-US" smtClean="0"/>
              <a:pPr/>
              <a:t>‹#›</a:t>
            </a:fld>
            <a:endParaRPr lang="en-US"/>
          </a:p>
        </p:txBody>
      </p:sp>
    </p:spTree>
    <p:extLst>
      <p:ext uri="{BB962C8B-B14F-4D97-AF65-F5344CB8AC3E}">
        <p14:creationId xmlns:p14="http://schemas.microsoft.com/office/powerpoint/2010/main" xmlns="" val="20098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070859-E6B7-44AA-B8AB-ABB743AF6E6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8851354-9DBF-4C05-9CC4-383C43A4E129}" type="datetimeFigureOut">
              <a:rPr lang="en-US" smtClean="0"/>
              <a:pPr/>
              <a:t>3/3/2011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C31CAA3-4E4D-4B64-9FA3-F8B04A06DF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51354-9DBF-4C05-9CC4-383C43A4E129}"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51354-9DBF-4C05-9CC4-383C43A4E129}"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8851354-9DBF-4C05-9CC4-383C43A4E129}"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851354-9DBF-4C05-9CC4-383C43A4E129}" type="datetimeFigureOut">
              <a:rPr lang="en-US" smtClean="0"/>
              <a:pPr/>
              <a:t>3/3/2011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1CAA3-4E4D-4B64-9FA3-F8B04A06DF0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851354-9DBF-4C05-9CC4-383C43A4E129}" type="datetimeFigureOut">
              <a:rPr lang="en-US" smtClean="0"/>
              <a:pPr/>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8851354-9DBF-4C05-9CC4-383C43A4E129}" type="datetimeFigureOut">
              <a:rPr lang="en-US" smtClean="0"/>
              <a:pPr/>
              <a:t>3/3/2011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851354-9DBF-4C05-9CC4-383C43A4E129}" type="datetimeFigureOut">
              <a:rPr lang="en-US" smtClean="0"/>
              <a:pPr/>
              <a:t>3/3/2011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51354-9DBF-4C05-9CC4-383C43A4E129}" type="datetimeFigureOut">
              <a:rPr lang="en-US" smtClean="0"/>
              <a:pPr/>
              <a:t>3/3/2011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8851354-9DBF-4C05-9CC4-383C43A4E129}" type="datetimeFigureOut">
              <a:rPr lang="en-US" smtClean="0"/>
              <a:pPr/>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1CAA3-4E4D-4B64-9FA3-F8B04A06DF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8851354-9DBF-4C05-9CC4-383C43A4E129}" type="datetimeFigureOut">
              <a:rPr lang="en-US" smtClean="0"/>
              <a:pPr/>
              <a:t>3/3/2011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C31CAA3-4E4D-4B64-9FA3-F8B04A06DF0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851354-9DBF-4C05-9CC4-383C43A4E129}" type="datetimeFigureOut">
              <a:rPr lang="en-US" smtClean="0"/>
              <a:pPr/>
              <a:t>3/3/2011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31CAA3-4E4D-4B64-9FA3-F8B04A06DF0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digitseven.com/celshader.aspx" TargetMode="External"/><Relationship Id="rId7" Type="http://schemas.openxmlformats.org/officeDocument/2006/relationships/hyperlink" Target="http://avisynth.org/mediawiki/Resampling" TargetMode="External"/><Relationship Id="rId2" Type="http://schemas.openxmlformats.org/officeDocument/2006/relationships/hyperlink" Target="http://rastergrid.com/blog/2010/09/efficient-gaussian-blur-with-linear-sampling/" TargetMode="External"/><Relationship Id="rId1" Type="http://schemas.openxmlformats.org/officeDocument/2006/relationships/slideLayout" Target="../slideLayouts/slideLayout4.xml"/><Relationship Id="rId6" Type="http://schemas.openxmlformats.org/officeDocument/2006/relationships/hyperlink" Target="http://nebelfront.org/articles/gaussianblur.html" TargetMode="External"/><Relationship Id="rId5" Type="http://schemas.openxmlformats.org/officeDocument/2006/relationships/hyperlink" Target="http://lemoi-www.dvgu.ru/download/HDR/hdr_hdrr.pdf" TargetMode="External"/><Relationship Id="rId4" Type="http://schemas.openxmlformats.org/officeDocument/2006/relationships/hyperlink" Target="http://kalogirou.net/2006/05/20/how-to-do-good-bloom-for-hdr-render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238250"/>
          </a:xfrm>
        </p:spPr>
        <p:txBody>
          <a:bodyPr>
            <a:normAutofit fontScale="90000"/>
          </a:bodyPr>
          <a:lstStyle/>
          <a:p>
            <a:r>
              <a:rPr lang="en-US" b="1" dirty="0" smtClean="0"/>
              <a:t>Post-rendering</a:t>
            </a:r>
            <a:r>
              <a:rPr lang="en-US" b="1" dirty="0"/>
              <a:t/>
            </a:r>
            <a:br>
              <a:rPr lang="en-US" b="1" dirty="0"/>
            </a:br>
            <a:r>
              <a:rPr lang="en-US" b="1" dirty="0" smtClean="0"/>
              <a:t>Cel Shading &amp; Bloom Effect</a:t>
            </a:r>
            <a:endParaRPr lang="en-US" b="1" dirty="0"/>
          </a:p>
        </p:txBody>
      </p:sp>
      <p:sp>
        <p:nvSpPr>
          <p:cNvPr id="3" name="Subtitle 2"/>
          <p:cNvSpPr>
            <a:spLocks noGrp="1"/>
          </p:cNvSpPr>
          <p:nvPr>
            <p:ph type="subTitle" idx="1"/>
          </p:nvPr>
        </p:nvSpPr>
        <p:spPr>
          <a:xfrm>
            <a:off x="533400" y="4038600"/>
            <a:ext cx="7854696" cy="1752600"/>
          </a:xfrm>
        </p:spPr>
        <p:txBody>
          <a:bodyPr>
            <a:normAutofit/>
          </a:bodyPr>
          <a:lstStyle/>
          <a:p>
            <a:r>
              <a:rPr lang="en-US" sz="2800" dirty="0" smtClean="0">
                <a:latin typeface="Arial" pitchFamily="34" charset="0"/>
                <a:cs typeface="Arial" pitchFamily="34" charset="0"/>
              </a:rPr>
              <a:t>Peter Lam</a:t>
            </a:r>
          </a:p>
          <a:p>
            <a:r>
              <a:rPr lang="en-US" sz="2800" dirty="0" smtClean="0">
                <a:latin typeface="Arial" pitchFamily="34" charset="0"/>
                <a:cs typeface="Arial" pitchFamily="34" charset="0"/>
              </a:rPr>
              <a:t>Tim Chuang</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Example (</a:t>
            </a:r>
            <a:r>
              <a:rPr lang="en-US" sz="3600" b="1" i="1" dirty="0" smtClean="0"/>
              <a:t>on a familiar image</a:t>
            </a:r>
            <a:r>
              <a:rPr lang="en-US" b="1" dirty="0" smtClean="0"/>
              <a:t>)</a:t>
            </a:r>
            <a:endParaRPr lang="en-US" b="1" dirty="0"/>
          </a:p>
        </p:txBody>
      </p:sp>
      <p:pic>
        <p:nvPicPr>
          <p:cNvPr id="5" name="Picture 4" descr="toon_result.jpg"/>
          <p:cNvPicPr>
            <a:picLocks noChangeAspect="1"/>
          </p:cNvPicPr>
          <p:nvPr/>
        </p:nvPicPr>
        <p:blipFill>
          <a:blip r:embed="rId3" cstate="print"/>
          <a:stretch>
            <a:fillRect/>
          </a:stretch>
        </p:blipFill>
        <p:spPr>
          <a:xfrm>
            <a:off x="1905000" y="1905000"/>
            <a:ext cx="5257800" cy="4559212"/>
          </a:xfrm>
          <a:prstGeom prst="rect">
            <a:avLst/>
          </a:prstGeom>
        </p:spPr>
      </p:pic>
      <p:sp>
        <p:nvSpPr>
          <p:cNvPr id="6" name="Content Placeholder 5"/>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Bloom Effect</a:t>
            </a:r>
            <a:endParaRPr lang="en-US" b="1" dirty="0"/>
          </a:p>
        </p:txBody>
      </p:sp>
      <p:sp>
        <p:nvSpPr>
          <p:cNvPr id="3" name="Content Placeholder 2"/>
          <p:cNvSpPr>
            <a:spLocks noGrp="1"/>
          </p:cNvSpPr>
          <p:nvPr>
            <p:ph idx="1"/>
          </p:nvPr>
        </p:nvSpPr>
        <p:spPr>
          <a:xfrm>
            <a:off x="457200" y="1646237"/>
            <a:ext cx="8229600" cy="4678363"/>
          </a:xfrm>
        </p:spPr>
        <p:txBody>
          <a:bodyPr>
            <a:normAutofit/>
          </a:bodyPr>
          <a:lstStyle/>
          <a:p>
            <a:pPr>
              <a:buNone/>
            </a:pPr>
            <a:r>
              <a:rPr lang="en-US" sz="1800" dirty="0" smtClean="0"/>
              <a:t>	Bloom (sometimes referred to as light bloom or glow) is a computer graphics effect used in computer games, demos and high dynamic range rendering (HDR) to reproduce an imaging artifact of real-world cameras. The effect produces fringes of light around very bright objects in an image. Basically, if an object has a light behind it, the light will look more realistic and will somewhat overlap the front of the object from the 3rd person perspective.</a:t>
            </a:r>
          </a:p>
          <a:p>
            <a:endParaRPr lang="en-US" sz="1800" dirty="0"/>
          </a:p>
        </p:txBody>
      </p:sp>
      <p:pic>
        <p:nvPicPr>
          <p:cNvPr id="4" name="Picture 3" descr="treehill.jpg"/>
          <p:cNvPicPr>
            <a:picLocks noChangeAspect="1"/>
          </p:cNvPicPr>
          <p:nvPr/>
        </p:nvPicPr>
        <p:blipFill>
          <a:blip r:embed="rId2" cstate="print"/>
          <a:stretch>
            <a:fillRect/>
          </a:stretch>
        </p:blipFill>
        <p:spPr>
          <a:xfrm>
            <a:off x="838200" y="3604347"/>
            <a:ext cx="7620000" cy="27202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b="1" dirty="0" smtClean="0"/>
              <a:t>Bloom Effect (</a:t>
            </a:r>
            <a:r>
              <a:rPr lang="en-US" b="1" i="1" dirty="0" smtClean="0"/>
              <a:t>continues…</a:t>
            </a:r>
            <a:r>
              <a:rPr lang="en-US" b="1" dirty="0" smtClean="0"/>
              <a:t>)</a:t>
            </a:r>
            <a:endParaRPr lang="en-US" b="1" dirty="0"/>
          </a:p>
        </p:txBody>
      </p:sp>
      <p:sp>
        <p:nvSpPr>
          <p:cNvPr id="3" name="Content Placeholder 2"/>
          <p:cNvSpPr>
            <a:spLocks noGrp="1"/>
          </p:cNvSpPr>
          <p:nvPr>
            <p:ph idx="1"/>
          </p:nvPr>
        </p:nvSpPr>
        <p:spPr>
          <a:xfrm>
            <a:off x="457200" y="1905000"/>
            <a:ext cx="8229600" cy="4389120"/>
          </a:xfrm>
        </p:spPr>
        <p:txBody>
          <a:bodyPr/>
          <a:lstStyle/>
          <a:p>
            <a:r>
              <a:rPr lang="en-US" dirty="0">
                <a:latin typeface="Arial" pitchFamily="34" charset="0"/>
                <a:cs typeface="Arial" pitchFamily="34" charset="0"/>
              </a:rPr>
              <a:t>A</a:t>
            </a:r>
            <a:r>
              <a:rPr lang="en-US" dirty="0" smtClean="0">
                <a:latin typeface="Arial" pitchFamily="34" charset="0"/>
                <a:cs typeface="Arial" pitchFamily="34" charset="0"/>
              </a:rPr>
              <a:t> bloom effect makes the image look brighter and have a "hazy" look to it. </a:t>
            </a:r>
            <a:endParaRPr lang="en-US" dirty="0">
              <a:latin typeface="Arial" pitchFamily="34" charset="0"/>
              <a:cs typeface="Arial" pitchFamily="34" charset="0"/>
            </a:endParaRPr>
          </a:p>
        </p:txBody>
      </p:sp>
      <p:pic>
        <p:nvPicPr>
          <p:cNvPr id="6" name="Picture 5" descr="before_bloom2.jpg"/>
          <p:cNvPicPr>
            <a:picLocks noChangeAspect="1"/>
          </p:cNvPicPr>
          <p:nvPr/>
        </p:nvPicPr>
        <p:blipFill>
          <a:blip r:embed="rId2" cstate="print"/>
          <a:stretch>
            <a:fillRect/>
          </a:stretch>
        </p:blipFill>
        <p:spPr>
          <a:xfrm>
            <a:off x="302259" y="3276600"/>
            <a:ext cx="4193541" cy="2819400"/>
          </a:xfrm>
          <a:prstGeom prst="rect">
            <a:avLst/>
          </a:prstGeom>
        </p:spPr>
      </p:pic>
      <p:pic>
        <p:nvPicPr>
          <p:cNvPr id="7" name="Picture 6" descr="after_bloom2.jpg"/>
          <p:cNvPicPr>
            <a:picLocks noChangeAspect="1"/>
          </p:cNvPicPr>
          <p:nvPr/>
        </p:nvPicPr>
        <p:blipFill>
          <a:blip r:embed="rId3" cstate="print"/>
          <a:stretch>
            <a:fillRect/>
          </a:stretch>
        </p:blipFill>
        <p:spPr>
          <a:xfrm>
            <a:off x="4648200" y="3276600"/>
            <a:ext cx="4228467" cy="2819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r>
              <a:rPr lang="en-US" b="1" dirty="0" smtClean="0"/>
              <a:t>How to implement Bloom? </a:t>
            </a:r>
            <a:br>
              <a:rPr lang="en-US" b="1" dirty="0" smtClean="0"/>
            </a:br>
            <a:r>
              <a:rPr lang="en-US" b="1" dirty="0" smtClean="0"/>
              <a:t>Post-rendering!!</a:t>
            </a:r>
            <a:endParaRPr lang="en-US" b="1" dirty="0"/>
          </a:p>
        </p:txBody>
      </p:sp>
      <p:sp>
        <p:nvSpPr>
          <p:cNvPr id="3" name="Content Placeholder 2"/>
          <p:cNvSpPr>
            <a:spLocks noGrp="1"/>
          </p:cNvSpPr>
          <p:nvPr>
            <p:ph idx="1"/>
          </p:nvPr>
        </p:nvSpPr>
        <p:spPr>
          <a:xfrm>
            <a:off x="457200" y="2332037"/>
            <a:ext cx="8229600" cy="4144963"/>
          </a:xfrm>
        </p:spPr>
        <p:txBody>
          <a:bodyPr>
            <a:normAutofit/>
          </a:bodyPr>
          <a:lstStyle/>
          <a:p>
            <a:pPr>
              <a:buNone/>
            </a:pPr>
            <a:r>
              <a:rPr lang="en-US" sz="2000" b="1" dirty="0" smtClean="0">
                <a:latin typeface="Arial" pitchFamily="34" charset="0"/>
                <a:cs typeface="Arial" pitchFamily="34" charset="0"/>
              </a:rPr>
              <a:t>One </a:t>
            </a:r>
            <a:r>
              <a:rPr lang="en-US" sz="2000" b="1" dirty="0">
                <a:latin typeface="Arial" pitchFamily="34" charset="0"/>
                <a:cs typeface="Arial" pitchFamily="34" charset="0"/>
              </a:rPr>
              <a:t>algorithm for </a:t>
            </a:r>
            <a:r>
              <a:rPr lang="en-US" sz="2000" b="1" dirty="0" smtClean="0">
                <a:latin typeface="Arial" pitchFamily="34" charset="0"/>
                <a:cs typeface="Arial" pitchFamily="34" charset="0"/>
              </a:rPr>
              <a:t>acheving bloom is:</a:t>
            </a:r>
          </a:p>
          <a:p>
            <a:pPr marL="457200" indent="-457200">
              <a:buFont typeface="+mj-lt"/>
              <a:buAutoNum type="arabicPeriod"/>
            </a:pPr>
            <a:r>
              <a:rPr lang="en-US" sz="1800" dirty="0" smtClean="0">
                <a:latin typeface="Arial" pitchFamily="34" charset="0"/>
                <a:cs typeface="Arial" pitchFamily="34" charset="0"/>
              </a:rPr>
              <a:t>Apply </a:t>
            </a:r>
            <a:r>
              <a:rPr lang="en-US" sz="1800" dirty="0">
                <a:latin typeface="Arial" pitchFamily="34" charset="0"/>
                <a:cs typeface="Arial" pitchFamily="34" charset="0"/>
              </a:rPr>
              <a:t>a bright-pass filter on the image to keep only high luminance </a:t>
            </a:r>
            <a:r>
              <a:rPr lang="en-US" sz="1800" dirty="0" smtClean="0">
                <a:latin typeface="Arial" pitchFamily="34" charset="0"/>
                <a:cs typeface="Arial" pitchFamily="34" charset="0"/>
              </a:rPr>
              <a:t>values.</a:t>
            </a:r>
            <a:endParaRPr lang="en-US" sz="1800" dirty="0">
              <a:latin typeface="Arial" pitchFamily="34" charset="0"/>
              <a:cs typeface="Arial" pitchFamily="34" charset="0"/>
            </a:endParaRPr>
          </a:p>
          <a:p>
            <a:pPr marL="457200" indent="-457200">
              <a:buFont typeface="+mj-lt"/>
              <a:buAutoNum type="arabicPeriod"/>
            </a:pPr>
            <a:r>
              <a:rPr lang="en-US" sz="1800" dirty="0">
                <a:latin typeface="Arial" pitchFamily="34" charset="0"/>
                <a:cs typeface="Arial" pitchFamily="34" charset="0"/>
              </a:rPr>
              <a:t>Apply a </a:t>
            </a:r>
            <a:r>
              <a:rPr lang="en-US" sz="1800" dirty="0" smtClean="0">
                <a:latin typeface="Arial" pitchFamily="34" charset="0"/>
                <a:cs typeface="Arial" pitchFamily="34" charset="0"/>
              </a:rPr>
              <a:t>3x3 Gaussian </a:t>
            </a:r>
            <a:r>
              <a:rPr lang="en-US" sz="1800" dirty="0">
                <a:latin typeface="Arial" pitchFamily="34" charset="0"/>
                <a:cs typeface="Arial" pitchFamily="34" charset="0"/>
              </a:rPr>
              <a:t>blur filter of small kernel size several times to </a:t>
            </a:r>
            <a:r>
              <a:rPr lang="en-US" sz="1800" dirty="0" smtClean="0">
                <a:latin typeface="Arial" pitchFamily="34" charset="0"/>
                <a:cs typeface="Arial" pitchFamily="34" charset="0"/>
              </a:rPr>
              <a:t>blur the image.</a:t>
            </a:r>
          </a:p>
          <a:p>
            <a:pPr marL="457200" indent="-457200">
              <a:buFont typeface="+mj-lt"/>
              <a:buAutoNum type="arabicPeriod"/>
            </a:pPr>
            <a:r>
              <a:rPr lang="en-US" sz="1800" dirty="0" smtClean="0">
                <a:latin typeface="Arial" pitchFamily="34" charset="0"/>
                <a:cs typeface="Arial" pitchFamily="34" charset="0"/>
              </a:rPr>
              <a:t>Additively </a:t>
            </a:r>
            <a:r>
              <a:rPr lang="en-US" sz="1800" dirty="0">
                <a:latin typeface="Arial" pitchFamily="34" charset="0"/>
                <a:cs typeface="Arial" pitchFamily="34" charset="0"/>
              </a:rPr>
              <a:t>blend the resulting texture on the </a:t>
            </a:r>
            <a:r>
              <a:rPr lang="en-US" sz="1800" dirty="0" smtClean="0">
                <a:latin typeface="Arial" pitchFamily="34" charset="0"/>
                <a:cs typeface="Arial" pitchFamily="34" charset="0"/>
              </a:rPr>
              <a:t>screen.</a:t>
            </a:r>
            <a:endParaRPr lang="en-US" sz="1800" dirty="0">
              <a:latin typeface="Arial" pitchFamily="34" charset="0"/>
              <a:cs typeface="Arial" pitchFamily="34" charset="0"/>
            </a:endParaRPr>
          </a:p>
          <a:p>
            <a:endParaRPr lang="en-US" dirty="0"/>
          </a:p>
        </p:txBody>
      </p:sp>
      <p:pic>
        <p:nvPicPr>
          <p:cNvPr id="4" name="Picture 3" descr="bloom.jpg"/>
          <p:cNvPicPr>
            <a:picLocks noChangeAspect="1"/>
          </p:cNvPicPr>
          <p:nvPr/>
        </p:nvPicPr>
        <p:blipFill>
          <a:blip r:embed="rId3" cstate="print"/>
          <a:stretch>
            <a:fillRect/>
          </a:stretch>
        </p:blipFill>
        <p:spPr>
          <a:xfrm>
            <a:off x="0" y="4315010"/>
            <a:ext cx="9144000" cy="185719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b="1" dirty="0" smtClean="0"/>
              <a:t>Brightpass Filter</a:t>
            </a:r>
            <a:endParaRPr lang="en-US" b="1" dirty="0"/>
          </a:p>
        </p:txBody>
      </p:sp>
      <p:sp>
        <p:nvSpPr>
          <p:cNvPr id="3" name="Content Placeholder 2"/>
          <p:cNvSpPr>
            <a:spLocks noGrp="1"/>
          </p:cNvSpPr>
          <p:nvPr>
            <p:ph idx="1"/>
          </p:nvPr>
        </p:nvSpPr>
        <p:spPr>
          <a:xfrm>
            <a:off x="457200" y="1524000"/>
            <a:ext cx="8229600" cy="4830763"/>
          </a:xfrm>
        </p:spPr>
        <p:txBody>
          <a:bodyPr/>
          <a:lstStyle/>
          <a:p>
            <a:r>
              <a:rPr lang="en-US" sz="2000" dirty="0" smtClean="0">
                <a:latin typeface="Arial" pitchFamily="34" charset="0"/>
                <a:cs typeface="Arial" pitchFamily="34" charset="0"/>
              </a:rPr>
              <a:t>A bright-pass filter is used to extract the bright pixels (including bright spots created from NDotL or specular).</a:t>
            </a:r>
          </a:p>
          <a:p>
            <a:r>
              <a:rPr lang="en-US" sz="2000" dirty="0" smtClean="0">
                <a:latin typeface="Arial" pitchFamily="34" charset="0"/>
                <a:cs typeface="Arial" pitchFamily="34" charset="0"/>
              </a:rPr>
              <a:t>The brightpass filter will separate the brightest parts from the rest and the final texture will contain only a black image with those bright parts. Then we scale down this texture to a reasonable size and do some blurring on it.</a:t>
            </a:r>
          </a:p>
          <a:p>
            <a:endParaRPr lang="en-US" sz="1800" dirty="0" smtClean="0"/>
          </a:p>
          <a:p>
            <a:endParaRPr lang="en-US" sz="1800" dirty="0" smtClean="0"/>
          </a:p>
          <a:p>
            <a:endParaRPr lang="en-US" dirty="0"/>
          </a:p>
        </p:txBody>
      </p:sp>
      <p:pic>
        <p:nvPicPr>
          <p:cNvPr id="5" name="Picture 4" descr="BP.PNG"/>
          <p:cNvPicPr>
            <a:picLocks noChangeAspect="1"/>
          </p:cNvPicPr>
          <p:nvPr/>
        </p:nvPicPr>
        <p:blipFill>
          <a:blip r:embed="rId2" cstate="print"/>
          <a:stretch>
            <a:fillRect/>
          </a:stretch>
        </p:blipFill>
        <p:spPr>
          <a:xfrm>
            <a:off x="1752600" y="3686175"/>
            <a:ext cx="5572125" cy="1800225"/>
          </a:xfrm>
          <a:prstGeom prst="rect">
            <a:avLst/>
          </a:prstGeom>
        </p:spPr>
      </p:pic>
      <p:pic>
        <p:nvPicPr>
          <p:cNvPr id="6" name="Picture 5" descr="brightpassfilter_code.jpg"/>
          <p:cNvPicPr>
            <a:picLocks noChangeAspect="1"/>
          </p:cNvPicPr>
          <p:nvPr/>
        </p:nvPicPr>
        <p:blipFill>
          <a:blip r:embed="rId3" cstate="print"/>
          <a:stretch>
            <a:fillRect/>
          </a:stretch>
        </p:blipFill>
        <p:spPr>
          <a:xfrm>
            <a:off x="381000" y="5833364"/>
            <a:ext cx="8305800" cy="719836"/>
          </a:xfrm>
          <a:prstGeom prst="rect">
            <a:avLst/>
          </a:prstGeom>
        </p:spPr>
      </p:pic>
      <p:cxnSp>
        <p:nvCxnSpPr>
          <p:cNvPr id="10" name="Curved Connector 9"/>
          <p:cNvCxnSpPr/>
          <p:nvPr/>
        </p:nvCxnSpPr>
        <p:spPr>
          <a:xfrm flipV="1">
            <a:off x="3962400" y="5376164"/>
            <a:ext cx="838200" cy="685800"/>
          </a:xfrm>
          <a:prstGeom prst="curvedConnector3">
            <a:avLst>
              <a:gd name="adj1" fmla="val 50000"/>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17926" y="5604764"/>
            <a:ext cx="1525674" cy="276999"/>
          </a:xfrm>
          <a:prstGeom prst="rect">
            <a:avLst/>
          </a:prstGeom>
          <a:noFill/>
        </p:spPr>
        <p:txBody>
          <a:bodyPr wrap="none" rtlCol="0">
            <a:spAutoFit/>
          </a:bodyPr>
          <a:lstStyle/>
          <a:p>
            <a:r>
              <a:rPr lang="en-US" sz="1200" i="1" dirty="0" smtClean="0">
                <a:solidFill>
                  <a:schemeClr val="tx2"/>
                </a:solidFill>
              </a:rPr>
              <a:t>Do this on every pixel</a:t>
            </a:r>
            <a:endParaRPr lang="en-US" sz="1200" i="1"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8229600" cy="1143000"/>
          </a:xfrm>
        </p:spPr>
        <p:txBody>
          <a:bodyPr/>
          <a:lstStyle/>
          <a:p>
            <a:r>
              <a:rPr lang="en-US" b="1" dirty="0" smtClean="0"/>
              <a:t>Gaussian Blur</a:t>
            </a:r>
            <a:endParaRPr lang="en-US" b="1" dirty="0"/>
          </a:p>
        </p:txBody>
      </p:sp>
      <p:sp>
        <p:nvSpPr>
          <p:cNvPr id="3" name="Content Placeholder 2"/>
          <p:cNvSpPr>
            <a:spLocks noGrp="1"/>
          </p:cNvSpPr>
          <p:nvPr>
            <p:ph idx="1"/>
          </p:nvPr>
        </p:nvSpPr>
        <p:spPr>
          <a:xfrm>
            <a:off x="457200" y="1447800"/>
            <a:ext cx="8229600" cy="4678363"/>
          </a:xfrm>
        </p:spPr>
        <p:txBody>
          <a:bodyPr/>
          <a:lstStyle/>
          <a:p>
            <a:r>
              <a:rPr lang="en-US" sz="2000" dirty="0" smtClean="0">
                <a:latin typeface="Arial" pitchFamily="34" charset="0"/>
                <a:cs typeface="Arial" pitchFamily="34" charset="0"/>
              </a:rPr>
              <a:t>It is also known as Gaussian smoothing, the result is an image with reduced detail and noise.</a:t>
            </a:r>
          </a:p>
          <a:p>
            <a:pPr>
              <a:buNone/>
            </a:pPr>
            <a:endParaRPr lang="en-US" dirty="0" smtClean="0"/>
          </a:p>
        </p:txBody>
      </p:sp>
      <p:pic>
        <p:nvPicPr>
          <p:cNvPr id="4" name="Picture 3" descr="sigmas.png"/>
          <p:cNvPicPr>
            <a:picLocks noChangeAspect="1"/>
          </p:cNvPicPr>
          <p:nvPr/>
        </p:nvPicPr>
        <p:blipFill>
          <a:blip r:embed="rId2" cstate="print"/>
          <a:stretch>
            <a:fillRect/>
          </a:stretch>
        </p:blipFill>
        <p:spPr>
          <a:xfrm>
            <a:off x="1000125" y="4038600"/>
            <a:ext cx="7381875" cy="2699140"/>
          </a:xfrm>
          <a:prstGeom prst="rect">
            <a:avLst/>
          </a:prstGeom>
        </p:spPr>
      </p:pic>
      <p:pic>
        <p:nvPicPr>
          <p:cNvPr id="5" name="Picture 4" descr="gaussian_eq_org.png"/>
          <p:cNvPicPr>
            <a:picLocks noChangeAspect="1"/>
          </p:cNvPicPr>
          <p:nvPr/>
        </p:nvPicPr>
        <p:blipFill>
          <a:blip r:embed="rId3" cstate="print"/>
          <a:stretch>
            <a:fillRect/>
          </a:stretch>
        </p:blipFill>
        <p:spPr>
          <a:xfrm>
            <a:off x="914400" y="3429000"/>
            <a:ext cx="1704975" cy="400050"/>
          </a:xfrm>
          <a:prstGeom prst="rect">
            <a:avLst/>
          </a:prstGeom>
        </p:spPr>
      </p:pic>
      <p:pic>
        <p:nvPicPr>
          <p:cNvPr id="6" name="Picture 5" descr="gaussian_graph.png"/>
          <p:cNvPicPr>
            <a:picLocks noChangeAspect="1"/>
          </p:cNvPicPr>
          <p:nvPr/>
        </p:nvPicPr>
        <p:blipFill>
          <a:blip r:embed="rId4" cstate="print"/>
          <a:stretch>
            <a:fillRect/>
          </a:stretch>
        </p:blipFill>
        <p:spPr>
          <a:xfrm>
            <a:off x="5181600" y="1863738"/>
            <a:ext cx="2971800" cy="2403462"/>
          </a:xfrm>
          <a:prstGeom prst="rect">
            <a:avLst/>
          </a:prstGeom>
        </p:spPr>
      </p:pic>
      <p:cxnSp>
        <p:nvCxnSpPr>
          <p:cNvPr id="8" name="Curved Connector 7"/>
          <p:cNvCxnSpPr/>
          <p:nvPr/>
        </p:nvCxnSpPr>
        <p:spPr>
          <a:xfrm>
            <a:off x="3886200" y="2590800"/>
            <a:ext cx="1295400" cy="6096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79135" y="2435423"/>
            <a:ext cx="2054665" cy="307777"/>
          </a:xfrm>
          <a:prstGeom prst="rect">
            <a:avLst/>
          </a:prstGeom>
          <a:noFill/>
        </p:spPr>
        <p:txBody>
          <a:bodyPr wrap="none" rtlCol="0">
            <a:spAutoFit/>
          </a:bodyPr>
          <a:lstStyle/>
          <a:p>
            <a:r>
              <a:rPr lang="en-US"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3D version of the curve</a:t>
            </a:r>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838200" y="3124200"/>
            <a:ext cx="3667927" cy="307777"/>
          </a:xfrm>
          <a:prstGeom prst="rect">
            <a:avLst/>
          </a:prstGeom>
          <a:noFill/>
        </p:spPr>
        <p:txBody>
          <a:bodyPr wrap="none" rtlCol="0">
            <a:spAutoFit/>
          </a:bodyPr>
          <a:lstStyle/>
          <a:p>
            <a:r>
              <a:rPr lang="en-US" sz="1400" dirty="0" smtClean="0"/>
              <a:t>Following the the 2D equation of the bell curve:</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lstStyle/>
          <a:p>
            <a:r>
              <a:rPr lang="en-US" b="1" dirty="0" smtClean="0"/>
              <a:t>Gaussian Blur (</a:t>
            </a:r>
            <a:r>
              <a:rPr lang="en-US" b="1" i="1" dirty="0" smtClean="0"/>
              <a:t>continues</a:t>
            </a:r>
            <a:r>
              <a:rPr lang="en-US" i="1" dirty="0" smtClean="0"/>
              <a:t>…</a:t>
            </a:r>
            <a:r>
              <a:rPr lang="en-US" dirty="0" smtClean="0"/>
              <a:t>)</a:t>
            </a:r>
            <a:endParaRPr lang="en-US" dirty="0"/>
          </a:p>
        </p:txBody>
      </p:sp>
      <p:sp>
        <p:nvSpPr>
          <p:cNvPr id="3" name="Content Placeholder 2"/>
          <p:cNvSpPr>
            <a:spLocks noGrp="1"/>
          </p:cNvSpPr>
          <p:nvPr>
            <p:ph idx="1"/>
          </p:nvPr>
        </p:nvSpPr>
        <p:spPr>
          <a:xfrm>
            <a:off x="457200" y="1828800"/>
            <a:ext cx="8229600" cy="4389120"/>
          </a:xfrm>
        </p:spPr>
        <p:txBody>
          <a:bodyPr>
            <a:normAutofit/>
          </a:bodyPr>
          <a:lstStyle/>
          <a:p>
            <a:r>
              <a:rPr lang="en-US" sz="1600" dirty="0" smtClean="0">
                <a:latin typeface="Arial" pitchFamily="34" charset="0"/>
                <a:cs typeface="Arial" pitchFamily="34" charset="0"/>
              </a:rPr>
              <a:t>If the blurring is done in one pass the area that we have to blur is proportional to the blur diameter squared (d2). This is very expensive when the area becomes very large. It can instead be done in two separate passes (separable convolution) which will reduce the area that's needed to blur down to 2d instead, first blur along the x-axis (horizontally) and then blur the horizontal blur along the y-axis (vertically).</a:t>
            </a:r>
          </a:p>
          <a:p>
            <a:endParaRPr lang="en-US" sz="2000" dirty="0" smtClean="0"/>
          </a:p>
          <a:p>
            <a:endParaRPr lang="en-US" sz="2000" dirty="0"/>
          </a:p>
        </p:txBody>
      </p:sp>
      <p:pic>
        <p:nvPicPr>
          <p:cNvPr id="5" name="Picture 4" descr="blur_trick.jpg"/>
          <p:cNvPicPr>
            <a:picLocks noChangeAspect="1"/>
          </p:cNvPicPr>
          <p:nvPr/>
        </p:nvPicPr>
        <p:blipFill>
          <a:blip r:embed="rId2" cstate="print"/>
          <a:stretch>
            <a:fillRect/>
          </a:stretch>
        </p:blipFill>
        <p:spPr>
          <a:xfrm>
            <a:off x="1600200" y="4178300"/>
            <a:ext cx="5715000" cy="2222500"/>
          </a:xfrm>
          <a:prstGeom prst="rect">
            <a:avLst/>
          </a:prstGeom>
        </p:spPr>
      </p:pic>
      <p:pic>
        <p:nvPicPr>
          <p:cNvPr id="6" name="Picture 5" descr="gaussian_eq_simple.png"/>
          <p:cNvPicPr>
            <a:picLocks noChangeAspect="1"/>
          </p:cNvPicPr>
          <p:nvPr/>
        </p:nvPicPr>
        <p:blipFill>
          <a:blip r:embed="rId3" cstate="print"/>
          <a:stretch>
            <a:fillRect/>
          </a:stretch>
        </p:blipFill>
        <p:spPr>
          <a:xfrm>
            <a:off x="4962525" y="3352800"/>
            <a:ext cx="1514475" cy="400050"/>
          </a:xfrm>
          <a:prstGeom prst="rect">
            <a:avLst/>
          </a:prstGeom>
        </p:spPr>
      </p:pic>
      <p:pic>
        <p:nvPicPr>
          <p:cNvPr id="7" name="Picture 6" descr="gaussian_eq_org.png"/>
          <p:cNvPicPr>
            <a:picLocks noChangeAspect="1"/>
          </p:cNvPicPr>
          <p:nvPr/>
        </p:nvPicPr>
        <p:blipFill>
          <a:blip r:embed="rId4" cstate="print"/>
          <a:stretch>
            <a:fillRect/>
          </a:stretch>
        </p:blipFill>
        <p:spPr>
          <a:xfrm>
            <a:off x="2028825" y="3352800"/>
            <a:ext cx="1704975" cy="400050"/>
          </a:xfrm>
          <a:prstGeom prst="rect">
            <a:avLst/>
          </a:prstGeom>
        </p:spPr>
      </p:pic>
      <p:sp>
        <p:nvSpPr>
          <p:cNvPr id="10" name="Right Arrow 9"/>
          <p:cNvSpPr/>
          <p:nvPr/>
        </p:nvSpPr>
        <p:spPr>
          <a:xfrm>
            <a:off x="4114800" y="352425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lstStyle/>
          <a:p>
            <a:pPr algn="ctr"/>
            <a:r>
              <a:rPr lang="en-US" b="1" dirty="0" smtClean="0"/>
              <a:t>Gaussian Blur Examples</a:t>
            </a:r>
            <a:endParaRPr lang="en-US" b="1" dirty="0"/>
          </a:p>
        </p:txBody>
      </p:sp>
      <p:pic>
        <p:nvPicPr>
          <p:cNvPr id="4" name="Content Placeholder 3" descr="gassianExample.jpg"/>
          <p:cNvPicPr>
            <a:picLocks noGrp="1" noChangeAspect="1"/>
          </p:cNvPicPr>
          <p:nvPr>
            <p:ph idx="1"/>
          </p:nvPr>
        </p:nvPicPr>
        <p:blipFill>
          <a:blip r:embed="rId2" cstate="print"/>
          <a:stretch>
            <a:fillRect/>
          </a:stretch>
        </p:blipFill>
        <p:spPr>
          <a:xfrm>
            <a:off x="457200" y="2072481"/>
            <a:ext cx="8229600" cy="41148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b="1" dirty="0" smtClean="0"/>
              <a:t>Down Sampling (Decimation)</a:t>
            </a:r>
            <a:endParaRPr lang="en-US" b="1" dirty="0"/>
          </a:p>
        </p:txBody>
      </p:sp>
      <p:sp>
        <p:nvSpPr>
          <p:cNvPr id="3" name="Content Placeholder 2"/>
          <p:cNvSpPr>
            <a:spLocks noGrp="1"/>
          </p:cNvSpPr>
          <p:nvPr>
            <p:ph idx="1"/>
          </p:nvPr>
        </p:nvSpPr>
        <p:spPr>
          <a:xfrm>
            <a:off x="457200" y="1676400"/>
            <a:ext cx="8229600" cy="4648200"/>
          </a:xfrm>
        </p:spPr>
        <p:txBody>
          <a:bodyPr>
            <a:normAutofit/>
          </a:bodyPr>
          <a:lstStyle/>
          <a:p>
            <a:r>
              <a:rPr lang="en-US" sz="2400" dirty="0" smtClean="0">
                <a:latin typeface="Arial" pitchFamily="34" charset="0"/>
                <a:cs typeface="Arial" pitchFamily="34" charset="0"/>
              </a:rPr>
              <a:t>Instead of increasing the Gaussian filter kernel size, we can downscale the image and apply the same </a:t>
            </a:r>
            <a:r>
              <a:rPr lang="en-US" sz="2400" dirty="0">
                <a:latin typeface="Arial" pitchFamily="34" charset="0"/>
                <a:cs typeface="Arial" pitchFamily="34" charset="0"/>
              </a:rPr>
              <a:t>G</a:t>
            </a:r>
            <a:r>
              <a:rPr lang="en-US" sz="2400" dirty="0" smtClean="0">
                <a:latin typeface="Arial" pitchFamily="34" charset="0"/>
                <a:cs typeface="Arial" pitchFamily="34" charset="0"/>
              </a:rPr>
              <a:t>aussian filter to create more blur.</a:t>
            </a:r>
          </a:p>
          <a:p>
            <a:r>
              <a:rPr lang="en-US" sz="2400" dirty="0" smtClean="0">
                <a:latin typeface="Arial" pitchFamily="34" charset="0"/>
                <a:cs typeface="Arial" pitchFamily="34" charset="0"/>
              </a:rPr>
              <a:t>Downscaling can be done with the a simple 3x3 kernel.</a:t>
            </a:r>
          </a:p>
          <a:p>
            <a:r>
              <a:rPr lang="en-US" sz="2400" dirty="0" smtClean="0">
                <a:latin typeface="Arial" pitchFamily="34" charset="0"/>
                <a:cs typeface="Arial" pitchFamily="34" charset="0"/>
              </a:rPr>
              <a:t>It can be done really fast.</a:t>
            </a:r>
            <a:endParaRPr lang="en-US" sz="2400" dirty="0">
              <a:latin typeface="Arial" pitchFamily="34" charset="0"/>
              <a:cs typeface="Arial" pitchFamily="34" charset="0"/>
            </a:endParaRPr>
          </a:p>
        </p:txBody>
      </p:sp>
      <p:pic>
        <p:nvPicPr>
          <p:cNvPr id="4" name="Picture 3" descr="Downsampling_bilinear.png"/>
          <p:cNvPicPr>
            <a:picLocks noChangeAspect="1"/>
          </p:cNvPicPr>
          <p:nvPr/>
        </p:nvPicPr>
        <p:blipFill>
          <a:blip r:embed="rId2" cstate="print"/>
          <a:stretch>
            <a:fillRect/>
          </a:stretch>
        </p:blipFill>
        <p:spPr>
          <a:xfrm>
            <a:off x="2209800" y="3968298"/>
            <a:ext cx="4877223" cy="228010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Down Sampling Examples</a:t>
            </a:r>
            <a:endParaRPr lang="en-US" b="1" dirty="0"/>
          </a:p>
        </p:txBody>
      </p:sp>
      <p:sp>
        <p:nvSpPr>
          <p:cNvPr id="3" name="Content Placeholder 2"/>
          <p:cNvSpPr>
            <a:spLocks noGrp="1"/>
          </p:cNvSpPr>
          <p:nvPr>
            <p:ph idx="1"/>
          </p:nvPr>
        </p:nvSpPr>
        <p:spPr/>
        <p:txBody>
          <a:bodyPr/>
          <a:lstStyle/>
          <a:p>
            <a:endParaRPr lang="en-US" dirty="0"/>
          </a:p>
        </p:txBody>
      </p:sp>
      <p:pic>
        <p:nvPicPr>
          <p:cNvPr id="1026" name="Picture 2" descr="C:\Users\TC\Documents\My School Work\CSS552\FinalProject\CommandFiles\DownSamplingTest01.bmp.PostRender.b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1676400"/>
            <a:ext cx="5533005" cy="414975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TC\Documents\My School Work\CSS552\FinalProject\CommandFiles\DownSamplingTest01.b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103" y="3656027"/>
            <a:ext cx="3659697" cy="27447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3587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b="1" dirty="0" smtClean="0"/>
              <a:t>Problem Statement</a:t>
            </a:r>
            <a:endParaRPr lang="en-US" b="1" dirty="0"/>
          </a:p>
        </p:txBody>
      </p:sp>
      <p:sp>
        <p:nvSpPr>
          <p:cNvPr id="3" name="Content Placeholder 2"/>
          <p:cNvSpPr>
            <a:spLocks noGrp="1"/>
          </p:cNvSpPr>
          <p:nvPr>
            <p:ph idx="1"/>
          </p:nvPr>
        </p:nvSpPr>
        <p:spPr/>
        <p:txBody>
          <a:bodyPr>
            <a:normAutofit/>
          </a:bodyPr>
          <a:lstStyle/>
          <a:p>
            <a:pPr marL="514350" indent="-514350"/>
            <a:r>
              <a:rPr lang="en-US" dirty="0" smtClean="0">
                <a:latin typeface="Arial" pitchFamily="34" charset="0"/>
                <a:cs typeface="Arial" pitchFamily="34" charset="0"/>
              </a:rPr>
              <a:t>Expand the existing framework to support post-rendering.</a:t>
            </a:r>
          </a:p>
          <a:p>
            <a:pPr marL="514350" indent="-514350"/>
            <a:r>
              <a:rPr lang="en-US" dirty="0" smtClean="0">
                <a:latin typeface="Arial" pitchFamily="34" charset="0"/>
                <a:cs typeface="Arial" pitchFamily="34" charset="0"/>
              </a:rPr>
              <a:t>Render a scene by using Cel (Toon) Shading.</a:t>
            </a:r>
          </a:p>
          <a:p>
            <a:pPr marL="514350" indent="-514350"/>
            <a:r>
              <a:rPr lang="en-US" dirty="0" smtClean="0">
                <a:latin typeface="Arial" pitchFamily="34" charset="0"/>
                <a:cs typeface="Arial" pitchFamily="34" charset="0"/>
              </a:rPr>
              <a:t>Enhance the scene quality by applying the Bloom effect. (And possibly many other 2D filters on top of the 3D rendered result)</a:t>
            </a:r>
          </a:p>
          <a:p>
            <a:pPr marL="514350" indent="-514350"/>
            <a:r>
              <a:rPr lang="en-US" dirty="0" smtClean="0">
                <a:latin typeface="Arial" pitchFamily="34" charset="0"/>
                <a:cs typeface="Arial" pitchFamily="34" charset="0"/>
              </a:rPr>
              <a:t>Enable multi-threading for the post-rendering mechanism.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Our approach …</a:t>
            </a:r>
            <a:endParaRPr lang="en-US" b="1" dirty="0"/>
          </a:p>
        </p:txBody>
      </p:sp>
      <p:sp>
        <p:nvSpPr>
          <p:cNvPr id="3" name="Content Placeholder 2"/>
          <p:cNvSpPr>
            <a:spLocks noGrp="1"/>
          </p:cNvSpPr>
          <p:nvPr>
            <p:ph idx="1"/>
          </p:nvPr>
        </p:nvSpPr>
        <p:spPr>
          <a:xfrm>
            <a:off x="457200" y="1600200"/>
            <a:ext cx="8229600" cy="4724400"/>
          </a:xfrm>
        </p:spPr>
        <p:txBody>
          <a:bodyPr/>
          <a:lstStyle/>
          <a:p>
            <a:r>
              <a:rPr lang="en-US" sz="1800" dirty="0" smtClean="0">
                <a:latin typeface="Arial" pitchFamily="34" charset="0"/>
                <a:cs typeface="Arial" pitchFamily="34" charset="0"/>
              </a:rPr>
              <a:t>We begin with a simple 3x3 kernel that approximates the Gaussian bell curve (see below).</a:t>
            </a:r>
          </a:p>
          <a:p>
            <a:r>
              <a:rPr lang="en-US" sz="1800" dirty="0" smtClean="0">
                <a:latin typeface="Arial" pitchFamily="34" charset="0"/>
                <a:cs typeface="Arial" pitchFamily="34" charset="0"/>
              </a:rPr>
              <a:t>To add extra blur (like down sampling), we sample the 3x3 area and give each pixel the same color, instead of moving by one pixel at a time, we move by two pixels at a time so we jump from one 3x3 square to another. This effectively downscales the image while keeping the dimensions the same. When we repeat this process, we can increase the guasian blur coverage to more pixels</a:t>
            </a:r>
          </a:p>
          <a:p>
            <a:endParaRPr lang="en-US" sz="1800" dirty="0" smtClean="0"/>
          </a:p>
          <a:p>
            <a:endParaRPr lang="en-US" dirty="0" smtClean="0"/>
          </a:p>
          <a:p>
            <a:endParaRPr lang="en-US" dirty="0"/>
          </a:p>
        </p:txBody>
      </p:sp>
      <p:pic>
        <p:nvPicPr>
          <p:cNvPr id="5" name="Picture 4" descr="gaussian_blur.jpg"/>
          <p:cNvPicPr>
            <a:picLocks noChangeAspect="1"/>
          </p:cNvPicPr>
          <p:nvPr/>
        </p:nvPicPr>
        <p:blipFill>
          <a:blip r:embed="rId3" cstate="print"/>
          <a:stretch>
            <a:fillRect/>
          </a:stretch>
        </p:blipFill>
        <p:spPr>
          <a:xfrm>
            <a:off x="914400" y="4292600"/>
            <a:ext cx="1536700" cy="1346200"/>
          </a:xfrm>
          <a:prstGeom prst="rect">
            <a:avLst/>
          </a:prstGeom>
        </p:spPr>
      </p:pic>
      <p:cxnSp>
        <p:nvCxnSpPr>
          <p:cNvPr id="7" name="Curved Connector 6"/>
          <p:cNvCxnSpPr/>
          <p:nvPr/>
        </p:nvCxnSpPr>
        <p:spPr>
          <a:xfrm rot="5400000">
            <a:off x="1828800" y="4521200"/>
            <a:ext cx="762000" cy="7620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10800000" flipV="1">
            <a:off x="2209800" y="5054600"/>
            <a:ext cx="762000" cy="3810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90800" y="4292600"/>
            <a:ext cx="1447800" cy="3077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Color Factor : </a:t>
            </a:r>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TextBox 14"/>
          <p:cNvSpPr txBox="1"/>
          <p:nvPr/>
        </p:nvSpPr>
        <p:spPr>
          <a:xfrm>
            <a:off x="2971800" y="4902200"/>
            <a:ext cx="729943" cy="307777"/>
          </a:xfrm>
          <a:prstGeom prst="rect">
            <a:avLst/>
          </a:prstGeom>
          <a:noFill/>
        </p:spPr>
        <p:txBody>
          <a:bodyPr wrap="none" rtlCol="0">
            <a:spAutoFit/>
          </a:bodyPr>
          <a:lstStyle/>
          <a:p>
            <a:r>
              <a:rPr lang="en-US"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Offset: </a:t>
            </a:r>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Rectangle 15"/>
          <p:cNvSpPr/>
          <p:nvPr/>
        </p:nvSpPr>
        <p:spPr>
          <a:xfrm>
            <a:off x="3581400" y="5250190"/>
            <a:ext cx="4953000" cy="261610"/>
          </a:xfrm>
          <a:prstGeom prst="rect">
            <a:avLst/>
          </a:prstGeom>
        </p:spPr>
        <p:txBody>
          <a:bodyPr wrap="square">
            <a:spAutoFit/>
          </a:bodyPr>
          <a:lstStyle/>
          <a:p>
            <a:r>
              <a:rPr lang="en-US" sz="1100" dirty="0" smtClean="0">
                <a:solidFill>
                  <a:srgbClr val="002060"/>
                </a:solidFill>
                <a:latin typeface="Courier New" pitchFamily="49" charset="0"/>
                <a:cs typeface="Courier New" pitchFamily="49" charset="0"/>
              </a:rPr>
              <a:t>new Vector3(Offset / 255f, Offset / 255f, Offset / 255f)</a:t>
            </a:r>
            <a:endParaRPr lang="en-US" sz="1100" dirty="0">
              <a:solidFill>
                <a:srgbClr val="002060"/>
              </a:solidFill>
              <a:latin typeface="Courier New" pitchFamily="49" charset="0"/>
              <a:cs typeface="Courier New" pitchFamily="49" charset="0"/>
            </a:endParaRPr>
          </a:p>
        </p:txBody>
      </p:sp>
      <p:sp>
        <p:nvSpPr>
          <p:cNvPr id="17" name="TextBox 16"/>
          <p:cNvSpPr txBox="1"/>
          <p:nvPr/>
        </p:nvSpPr>
        <p:spPr>
          <a:xfrm>
            <a:off x="2979065" y="5207000"/>
            <a:ext cx="696024" cy="307777"/>
          </a:xfrm>
          <a:prstGeom prst="rect">
            <a:avLst/>
          </a:prstGeom>
          <a:noFill/>
        </p:spPr>
        <p:txBody>
          <a:bodyPr wrap="none" rtlCol="0">
            <a:spAutoFit/>
          </a:bodyPr>
          <a:lstStyle/>
          <a:p>
            <a:r>
              <a:rPr lang="en-US"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Code - </a:t>
            </a:r>
            <a:endParaRPr lang="en-US" sz="1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Rectangle 19"/>
          <p:cNvSpPr/>
          <p:nvPr/>
        </p:nvSpPr>
        <p:spPr>
          <a:xfrm>
            <a:off x="3733800" y="4335790"/>
            <a:ext cx="4191000" cy="261610"/>
          </a:xfrm>
          <a:prstGeom prst="rect">
            <a:avLst/>
          </a:prstGeom>
        </p:spPr>
        <p:txBody>
          <a:bodyPr wrap="square">
            <a:spAutoFit/>
          </a:bodyPr>
          <a:lstStyle/>
          <a:p>
            <a:r>
              <a:rPr lang="en-US" sz="1100" dirty="0" smtClean="0"/>
              <a:t>The total weight you want to divide the summation by.</a:t>
            </a:r>
            <a:endParaRPr lang="zh-TW" altLang="en-US" sz="1100" dirty="0" smtClean="0"/>
          </a:p>
        </p:txBody>
      </p:sp>
      <p:sp>
        <p:nvSpPr>
          <p:cNvPr id="21" name="Rectangle 20"/>
          <p:cNvSpPr/>
          <p:nvPr/>
        </p:nvSpPr>
        <p:spPr>
          <a:xfrm>
            <a:off x="3581400" y="4945390"/>
            <a:ext cx="5181600" cy="430887"/>
          </a:xfrm>
          <a:prstGeom prst="rect">
            <a:avLst/>
          </a:prstGeom>
        </p:spPr>
        <p:txBody>
          <a:bodyPr wrap="square">
            <a:spAutoFit/>
          </a:bodyPr>
          <a:lstStyle/>
          <a:p>
            <a:r>
              <a:rPr lang="en-US" sz="1100" dirty="0" smtClean="0"/>
              <a:t>When the factor is less than the total weight, it can be used to brighten or darken pixels.</a:t>
            </a:r>
          </a:p>
          <a:p>
            <a:endParaRPr lang="en-US" sz="11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pPr algn="ctr"/>
            <a:r>
              <a:rPr lang="en-US" b="1" dirty="0" smtClean="0"/>
              <a:t>Other Filters at a Glance </a:t>
            </a:r>
            <a:endParaRPr lang="en-US" b="1" dirty="0"/>
          </a:p>
        </p:txBody>
      </p:sp>
      <p:pic>
        <p:nvPicPr>
          <p:cNvPr id="4" name="Content Placeholder 3" descr="other_3x3.jpg"/>
          <p:cNvPicPr>
            <a:picLocks noGrp="1" noChangeAspect="1"/>
          </p:cNvPicPr>
          <p:nvPr>
            <p:ph idx="1"/>
          </p:nvPr>
        </p:nvPicPr>
        <p:blipFill>
          <a:blip r:embed="rId2" cstate="print"/>
          <a:stretch>
            <a:fillRect/>
          </a:stretch>
        </p:blipFill>
        <p:spPr>
          <a:xfrm>
            <a:off x="457200" y="2590800"/>
            <a:ext cx="8204200" cy="29337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pPr algn="ctr"/>
            <a:r>
              <a:rPr lang="en-US" b="1" dirty="0" smtClean="0"/>
              <a:t>Multi-Threading Support</a:t>
            </a:r>
            <a:endParaRPr lang="en-US" b="1" dirty="0"/>
          </a:p>
        </p:txBody>
      </p:sp>
      <p:sp>
        <p:nvSpPr>
          <p:cNvPr id="3" name="Content Placeholder 2"/>
          <p:cNvSpPr>
            <a:spLocks noGrp="1"/>
          </p:cNvSpPr>
          <p:nvPr>
            <p:ph idx="1"/>
          </p:nvPr>
        </p:nvSpPr>
        <p:spPr>
          <a:xfrm>
            <a:off x="457200" y="1828800"/>
            <a:ext cx="8229600" cy="4297363"/>
          </a:xfrm>
        </p:spPr>
        <p:txBody>
          <a:bodyPr>
            <a:normAutofit/>
          </a:bodyPr>
          <a:lstStyle/>
          <a:p>
            <a:r>
              <a:rPr lang="en-US" sz="2800" dirty="0" smtClean="0">
                <a:latin typeface="Arial" pitchFamily="34" charset="0"/>
                <a:cs typeface="Arial" pitchFamily="34" charset="0"/>
              </a:rPr>
              <a:t>Integrated into the existing Ray-tracing frame work</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Increased the “Step” a thread takes when getting the next workload </a:t>
            </a: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Threads have to proceed at the same pace in order to render different stages of post-rendering</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b="1" dirty="0" smtClean="0"/>
              <a:t>Risk!?</a:t>
            </a:r>
            <a:endParaRPr lang="en-US" b="1" dirty="0"/>
          </a:p>
        </p:txBody>
      </p:sp>
      <p:sp>
        <p:nvSpPr>
          <p:cNvPr id="3" name="Content Placeholder 2"/>
          <p:cNvSpPr>
            <a:spLocks noGrp="1"/>
          </p:cNvSpPr>
          <p:nvPr>
            <p:ph idx="1"/>
          </p:nvPr>
        </p:nvSpPr>
        <p:spPr/>
        <p:txBody>
          <a:bodyPr>
            <a:normAutofit/>
          </a:bodyPr>
          <a:lstStyle/>
          <a:p>
            <a:r>
              <a:rPr lang="en-US" sz="1800" dirty="0" smtClean="0">
                <a:latin typeface="Arial" pitchFamily="34" charset="0"/>
                <a:cs typeface="Arial" pitchFamily="34" charset="0"/>
              </a:rPr>
              <a:t>Proper scene that matches the implementation is required in order to observe good results.</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 Multi-threading support does not increase performance proportional to the number of threads. (Bitmap objects are the bottlenecks)</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If the resolution of the rendering image is low, the output for toon will be poor, where as bloom will not be affected as much, since it is post-rendered.</a:t>
            </a: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Questions?</a:t>
            </a:r>
            <a:endParaRPr lang="en-US" b="1" dirty="0"/>
          </a:p>
        </p:txBody>
      </p:sp>
      <p:pic>
        <p:nvPicPr>
          <p:cNvPr id="4" name="Content Placeholder 3" descr="question-mark.jpg"/>
          <p:cNvPicPr>
            <a:picLocks noGrp="1" noChangeAspect="1"/>
          </p:cNvPicPr>
          <p:nvPr>
            <p:ph idx="1"/>
          </p:nvPr>
        </p:nvPicPr>
        <p:blipFill>
          <a:blip r:embed="rId2" cstate="print"/>
          <a:stretch>
            <a:fillRect/>
          </a:stretch>
        </p:blipFill>
        <p:spPr>
          <a:xfrm>
            <a:off x="1295400" y="1828800"/>
            <a:ext cx="2895600" cy="4338285"/>
          </a:xfrm>
          <a:prstGeom prst="rect">
            <a:avLst/>
          </a:prstGeom>
          <a:ln>
            <a:noFill/>
          </a:ln>
          <a:effectLst>
            <a:outerShdw blurRad="292100" dist="139700" dir="2700000" algn="tl" rotWithShape="0">
              <a:srgbClr val="333333">
                <a:alpha val="65000"/>
              </a:srgbClr>
            </a:outerShdw>
          </a:effectLst>
        </p:spPr>
      </p:pic>
      <p:pic>
        <p:nvPicPr>
          <p:cNvPr id="5" name="Picture 4" descr="question-mark-bloom.jpg"/>
          <p:cNvPicPr>
            <a:picLocks noChangeAspect="1"/>
          </p:cNvPicPr>
          <p:nvPr/>
        </p:nvPicPr>
        <p:blipFill>
          <a:blip r:embed="rId3" cstate="print"/>
          <a:stretch>
            <a:fillRect/>
          </a:stretch>
        </p:blipFill>
        <p:spPr>
          <a:xfrm>
            <a:off x="4876800" y="1828800"/>
            <a:ext cx="2895600" cy="43382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b="1" dirty="0" smtClean="0"/>
              <a:t>Sources</a:t>
            </a:r>
            <a:endParaRPr lang="en-US" b="1" dirty="0"/>
          </a:p>
        </p:txBody>
      </p:sp>
      <p:sp>
        <p:nvSpPr>
          <p:cNvPr id="5" name="Content Placeholder 4"/>
          <p:cNvSpPr>
            <a:spLocks noGrp="1"/>
          </p:cNvSpPr>
          <p:nvPr>
            <p:ph sz="half" idx="1"/>
          </p:nvPr>
        </p:nvSpPr>
        <p:spPr>
          <a:xfrm>
            <a:off x="838200" y="1600200"/>
            <a:ext cx="7848600" cy="4525963"/>
          </a:xfrm>
        </p:spPr>
        <p:txBody>
          <a:bodyPr/>
          <a:lstStyle/>
          <a:p>
            <a:pPr>
              <a:buNone/>
            </a:pPr>
            <a:r>
              <a:rPr lang="en-US" sz="1800" dirty="0" smtClean="0">
                <a:latin typeface="Arial" pitchFamily="34" charset="0"/>
                <a:cs typeface="Arial" pitchFamily="34" charset="0"/>
              </a:rPr>
              <a:t>Cel Shading</a:t>
            </a:r>
          </a:p>
          <a:p>
            <a:pPr>
              <a:buNone/>
            </a:pPr>
            <a:r>
              <a:rPr lang="en-US" sz="1200" dirty="0" smtClean="0">
                <a:latin typeface="Arial" pitchFamily="34" charset="0"/>
                <a:cs typeface="Arial" pitchFamily="34" charset="0"/>
                <a:hlinkClick r:id="rId2"/>
              </a:rPr>
              <a:t>http://rastergrid.com/blog/2010/09/efficient-gaussian-blur-with-linear-sampling/</a:t>
            </a:r>
            <a:endParaRPr lang="en-US" sz="1200" dirty="0" smtClean="0">
              <a:latin typeface="Arial" pitchFamily="34" charset="0"/>
              <a:cs typeface="Arial" pitchFamily="34" charset="0"/>
            </a:endParaRPr>
          </a:p>
          <a:p>
            <a:pPr>
              <a:buNone/>
            </a:pPr>
            <a:r>
              <a:rPr lang="en-US" sz="1200" dirty="0" smtClean="0">
                <a:latin typeface="Arial" pitchFamily="34" charset="0"/>
                <a:cs typeface="Arial" pitchFamily="34" charset="0"/>
                <a:hlinkClick r:id="rId3"/>
              </a:rPr>
              <a:t>http://digitseven.com/celshader.aspx</a:t>
            </a:r>
            <a:endParaRPr lang="en-US" sz="1200" dirty="0" smtClean="0">
              <a:latin typeface="Arial" pitchFamily="34" charset="0"/>
              <a:cs typeface="Arial" pitchFamily="34" charset="0"/>
            </a:endParaRPr>
          </a:p>
          <a:p>
            <a:pPr>
              <a:buNone/>
            </a:pPr>
            <a:endParaRPr lang="en-US" sz="1200" dirty="0" smtClean="0">
              <a:latin typeface="Arial" pitchFamily="34" charset="0"/>
              <a:cs typeface="Arial" pitchFamily="34" charset="0"/>
            </a:endParaRPr>
          </a:p>
          <a:p>
            <a:pPr>
              <a:buNone/>
            </a:pPr>
            <a:r>
              <a:rPr lang="en-US" sz="1800" dirty="0" smtClean="0">
                <a:latin typeface="Arial" pitchFamily="34" charset="0"/>
                <a:cs typeface="Arial" pitchFamily="34" charset="0"/>
              </a:rPr>
              <a:t>Bloom Effect</a:t>
            </a:r>
          </a:p>
          <a:p>
            <a:pPr>
              <a:buNone/>
            </a:pPr>
            <a:r>
              <a:rPr lang="en-US" sz="1200" dirty="0" smtClean="0">
                <a:latin typeface="Arial" pitchFamily="34" charset="0"/>
                <a:cs typeface="Arial" pitchFamily="34" charset="0"/>
                <a:hlinkClick r:id="rId4"/>
              </a:rPr>
              <a:t>http://kalogirou.net/2006/05/20/how-to-do-good-bloom-for-hdr-rendering/</a:t>
            </a:r>
            <a:endParaRPr lang="en-US" sz="1200" dirty="0" smtClean="0">
              <a:latin typeface="Arial" pitchFamily="34" charset="0"/>
              <a:cs typeface="Arial" pitchFamily="34" charset="0"/>
            </a:endParaRPr>
          </a:p>
          <a:p>
            <a:pPr>
              <a:buNone/>
            </a:pPr>
            <a:r>
              <a:rPr lang="en-US" sz="1200" dirty="0" smtClean="0">
                <a:latin typeface="Arial" pitchFamily="34" charset="0"/>
                <a:cs typeface="Arial" pitchFamily="34" charset="0"/>
                <a:hlinkClick r:id="rId5"/>
              </a:rPr>
              <a:t>http://lemoi-www.dvgu.ru/download/HDR/hdr_hdrr.pdf</a:t>
            </a:r>
            <a:endParaRPr lang="en-US" sz="1200" dirty="0" smtClean="0">
              <a:latin typeface="Arial" pitchFamily="34" charset="0"/>
              <a:cs typeface="Arial" pitchFamily="34" charset="0"/>
            </a:endParaRPr>
          </a:p>
          <a:p>
            <a:pPr>
              <a:buNone/>
            </a:pPr>
            <a:endParaRPr lang="en-US" sz="1200" dirty="0" smtClean="0">
              <a:latin typeface="Arial" pitchFamily="34" charset="0"/>
              <a:cs typeface="Arial" pitchFamily="34" charset="0"/>
            </a:endParaRPr>
          </a:p>
          <a:p>
            <a:pPr>
              <a:buNone/>
            </a:pPr>
            <a:r>
              <a:rPr lang="en-US" sz="1800" dirty="0" smtClean="0">
                <a:latin typeface="Arial" pitchFamily="34" charset="0"/>
                <a:cs typeface="Arial" pitchFamily="34" charset="0"/>
              </a:rPr>
              <a:t>Gaussian Blur</a:t>
            </a:r>
          </a:p>
          <a:p>
            <a:pPr>
              <a:buNone/>
            </a:pPr>
            <a:r>
              <a:rPr lang="en-US" sz="1200" dirty="0" smtClean="0">
                <a:latin typeface="Arial" pitchFamily="34" charset="0"/>
                <a:cs typeface="Arial" pitchFamily="34" charset="0"/>
                <a:hlinkClick r:id="rId6"/>
              </a:rPr>
              <a:t>http://www-personal.engin.umd.umich.edu/~jwvm/ece581/21_GBlur.pdf</a:t>
            </a:r>
          </a:p>
          <a:p>
            <a:pPr>
              <a:buNone/>
            </a:pPr>
            <a:r>
              <a:rPr lang="en-US" sz="1200" dirty="0" smtClean="0">
                <a:latin typeface="Arial" pitchFamily="34" charset="0"/>
                <a:cs typeface="Arial" pitchFamily="34" charset="0"/>
                <a:hlinkClick r:id="rId6"/>
              </a:rPr>
              <a:t>http://nebelfront.org/articles/gaussianblur.html</a:t>
            </a:r>
            <a:endParaRPr lang="en-US" sz="1200" dirty="0" smtClean="0">
              <a:latin typeface="Arial" pitchFamily="34" charset="0"/>
              <a:cs typeface="Arial" pitchFamily="34" charset="0"/>
            </a:endParaRPr>
          </a:p>
          <a:p>
            <a:pPr>
              <a:buNone/>
            </a:pPr>
            <a:r>
              <a:rPr lang="en-US" sz="1200" dirty="0" smtClean="0">
                <a:latin typeface="Arial" pitchFamily="34" charset="0"/>
                <a:cs typeface="Arial" pitchFamily="34" charset="0"/>
                <a:hlinkClick r:id="rId2"/>
              </a:rPr>
              <a:t>http://rastergrid.com/blog/2010/09/efficient-gaussian-blur-with-linear-sampling/</a:t>
            </a:r>
            <a:endParaRPr lang="en-US" sz="1200" dirty="0" smtClean="0">
              <a:latin typeface="Arial" pitchFamily="34" charset="0"/>
              <a:cs typeface="Arial" pitchFamily="34" charset="0"/>
            </a:endParaRPr>
          </a:p>
          <a:p>
            <a:pPr>
              <a:buNone/>
            </a:pPr>
            <a:r>
              <a:rPr lang="en-US" sz="1200" dirty="0" smtClean="0">
                <a:latin typeface="Arial" pitchFamily="34" charset="0"/>
                <a:cs typeface="Arial" pitchFamily="34" charset="0"/>
                <a:hlinkClick r:id="rId7"/>
              </a:rPr>
              <a:t>http://avisynth.org/mediawiki/Resampling#Example:_the_bilinear_resampling_filter_-_downsampling</a:t>
            </a:r>
            <a:endParaRPr lang="en-US" sz="1200" dirty="0" smtClean="0">
              <a:latin typeface="Arial" pitchFamily="34" charset="0"/>
              <a:cs typeface="Arial" pitchFamily="34" charset="0"/>
            </a:endParaRPr>
          </a:p>
          <a:p>
            <a:pPr>
              <a:buNone/>
            </a:pPr>
            <a:endParaRPr lang="en-US" sz="1200" dirty="0" smtClean="0"/>
          </a:p>
          <a:p>
            <a:pPr>
              <a:buNone/>
            </a:pPr>
            <a:endParaRPr lang="en-US" sz="1200" dirty="0" smtClean="0"/>
          </a:p>
          <a:p>
            <a:pPr>
              <a:buNone/>
            </a:pP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Cel Shading</a:t>
            </a:r>
            <a:endParaRPr lang="en-US" b="1"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Cel shading is a method of rendering a three dimensional model so that it looks like a hand-drawn image, rather than a photorealistic rendering.</a:t>
            </a:r>
            <a:endParaRPr lang="en-US" dirty="0">
              <a:latin typeface="Arial" pitchFamily="34" charset="0"/>
              <a:cs typeface="Arial" pitchFamily="34" charset="0"/>
            </a:endParaRPr>
          </a:p>
        </p:txBody>
      </p:sp>
      <p:pic>
        <p:nvPicPr>
          <p:cNvPr id="4" name="Picture 3" descr="regular_teapot.jpg"/>
          <p:cNvPicPr>
            <a:picLocks noChangeAspect="1"/>
          </p:cNvPicPr>
          <p:nvPr/>
        </p:nvPicPr>
        <p:blipFill>
          <a:blip r:embed="rId3" cstate="print"/>
          <a:stretch>
            <a:fillRect/>
          </a:stretch>
        </p:blipFill>
        <p:spPr>
          <a:xfrm>
            <a:off x="1219201" y="4114800"/>
            <a:ext cx="3047999" cy="1886857"/>
          </a:xfrm>
          <a:prstGeom prst="rect">
            <a:avLst/>
          </a:prstGeom>
        </p:spPr>
      </p:pic>
      <p:pic>
        <p:nvPicPr>
          <p:cNvPr id="5" name="Picture 4" descr="toon_teapot.jpg"/>
          <p:cNvPicPr>
            <a:picLocks noChangeAspect="1"/>
          </p:cNvPicPr>
          <p:nvPr/>
        </p:nvPicPr>
        <p:blipFill>
          <a:blip r:embed="rId4" cstate="print"/>
          <a:stretch>
            <a:fillRect/>
          </a:stretch>
        </p:blipFill>
        <p:spPr>
          <a:xfrm>
            <a:off x="5029200" y="4114800"/>
            <a:ext cx="3099664" cy="1905000"/>
          </a:xfrm>
          <a:prstGeom prst="rect">
            <a:avLst/>
          </a:prstGeom>
        </p:spPr>
      </p:pic>
      <p:pic>
        <p:nvPicPr>
          <p:cNvPr id="6" name="Picture 5" descr="zeldaLogo.jpg"/>
          <p:cNvPicPr>
            <a:picLocks noChangeAspect="1"/>
          </p:cNvPicPr>
          <p:nvPr/>
        </p:nvPicPr>
        <p:blipFill>
          <a:blip r:embed="rId5" cstate="print"/>
          <a:stretch>
            <a:fillRect/>
          </a:stretch>
        </p:blipFill>
        <p:spPr>
          <a:xfrm>
            <a:off x="1219201" y="4114800"/>
            <a:ext cx="3048000" cy="1905000"/>
          </a:xfrm>
          <a:prstGeom prst="rect">
            <a:avLst/>
          </a:prstGeom>
        </p:spPr>
      </p:pic>
      <p:pic>
        <p:nvPicPr>
          <p:cNvPr id="7" name="Picture 6" descr="zeldaA.jpg"/>
          <p:cNvPicPr>
            <a:picLocks noChangeAspect="1"/>
          </p:cNvPicPr>
          <p:nvPr/>
        </p:nvPicPr>
        <p:blipFill>
          <a:blip r:embed="rId6" cstate="print"/>
          <a:stretch>
            <a:fillRect/>
          </a:stretch>
        </p:blipFill>
        <p:spPr>
          <a:xfrm>
            <a:off x="5029200" y="4114800"/>
            <a:ext cx="3276600"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i="1" dirty="0" smtClean="0"/>
              <a:t>What are the steps?</a:t>
            </a:r>
            <a:endParaRPr lang="en-US" b="1" i="1" dirty="0"/>
          </a:p>
        </p:txBody>
      </p:sp>
      <p:sp>
        <p:nvSpPr>
          <p:cNvPr id="3" name="Content Placeholder 2"/>
          <p:cNvSpPr>
            <a:spLocks noGrp="1"/>
          </p:cNvSpPr>
          <p:nvPr>
            <p:ph idx="1"/>
          </p:nvPr>
        </p:nvSpPr>
        <p:spPr>
          <a:xfrm>
            <a:off x="457200" y="1828800"/>
            <a:ext cx="8229600" cy="5181600"/>
          </a:xfrm>
        </p:spPr>
        <p:txBody>
          <a:bodyPr>
            <a:normAutofit/>
          </a:bodyPr>
          <a:lstStyle/>
          <a:p>
            <a:pPr>
              <a:buNone/>
            </a:pPr>
            <a:endParaRPr lang="en-US" dirty="0" smtClean="0"/>
          </a:p>
          <a:p>
            <a:endParaRPr lang="en-US" dirty="0"/>
          </a:p>
          <a:p>
            <a:endParaRPr lang="en-US" dirty="0" smtClean="0"/>
          </a:p>
          <a:p>
            <a:endParaRPr lang="en-US" dirty="0" smtClean="0"/>
          </a:p>
          <a:p>
            <a:pPr>
              <a:buNone/>
            </a:pPr>
            <a:r>
              <a:rPr lang="en-US" dirty="0" smtClean="0"/>
              <a:t>	</a:t>
            </a:r>
          </a:p>
          <a:p>
            <a:pPr>
              <a:buNone/>
            </a:pPr>
            <a:r>
              <a:rPr lang="en-US" dirty="0"/>
              <a:t>	</a:t>
            </a:r>
            <a:endParaRPr lang="en-US" dirty="0" smtClean="0"/>
          </a:p>
          <a:p>
            <a:pPr>
              <a:buNone/>
            </a:pPr>
            <a:r>
              <a:rPr lang="en-US" dirty="0" smtClean="0">
                <a:latin typeface="Arial" pitchFamily="34" charset="0"/>
                <a:cs typeface="Arial" pitchFamily="34" charset="0"/>
              </a:rPr>
              <a:t>Techniques can be summarized to two major steps:</a:t>
            </a:r>
            <a:endParaRPr lang="en-US" dirty="0">
              <a:latin typeface="Arial" pitchFamily="34" charset="0"/>
              <a:cs typeface="Arial" pitchFamily="34" charset="0"/>
            </a:endParaRPr>
          </a:p>
          <a:p>
            <a:pPr marL="914400" lvl="1" indent="-514350">
              <a:buFont typeface="+mj-lt"/>
              <a:buAutoNum type="arabicPeriod"/>
            </a:pPr>
            <a:r>
              <a:rPr lang="en-US" dirty="0" smtClean="0">
                <a:latin typeface="Arial" pitchFamily="34" charset="0"/>
                <a:cs typeface="Arial" pitchFamily="34" charset="0"/>
              </a:rPr>
              <a:t>Create the outline</a:t>
            </a:r>
          </a:p>
          <a:p>
            <a:pPr marL="914400" lvl="1" indent="-514350">
              <a:buFont typeface="+mj-lt"/>
              <a:buAutoNum type="arabicPeriod"/>
            </a:pPr>
            <a:r>
              <a:rPr lang="en-US" dirty="0" smtClean="0">
                <a:latin typeface="Arial" pitchFamily="34" charset="0"/>
                <a:cs typeface="Arial" pitchFamily="34" charset="0"/>
              </a:rPr>
              <a:t>Reduce the colors</a:t>
            </a:r>
          </a:p>
          <a:p>
            <a:pPr>
              <a:buNone/>
            </a:pPr>
            <a:endParaRPr lang="en-US" dirty="0" smtClean="0"/>
          </a:p>
        </p:txBody>
      </p:sp>
      <p:pic>
        <p:nvPicPr>
          <p:cNvPr id="6" name="Picture 5" descr="scene_description.jpg"/>
          <p:cNvPicPr>
            <a:picLocks noChangeAspect="1"/>
          </p:cNvPicPr>
          <p:nvPr/>
        </p:nvPicPr>
        <p:blipFill>
          <a:blip r:embed="rId2" cstate="print"/>
          <a:stretch>
            <a:fillRect/>
          </a:stretch>
        </p:blipFill>
        <p:spPr>
          <a:xfrm>
            <a:off x="1066800" y="1752600"/>
            <a:ext cx="2748517" cy="1981200"/>
          </a:xfrm>
          <a:prstGeom prst="rect">
            <a:avLst/>
          </a:prstGeom>
        </p:spPr>
      </p:pic>
      <p:pic>
        <p:nvPicPr>
          <p:cNvPr id="7" name="Picture 6" descr="toon_scene.jpg"/>
          <p:cNvPicPr>
            <a:picLocks noChangeAspect="1"/>
          </p:cNvPicPr>
          <p:nvPr/>
        </p:nvPicPr>
        <p:blipFill>
          <a:blip r:embed="rId3" cstate="print"/>
          <a:stretch>
            <a:fillRect/>
          </a:stretch>
        </p:blipFill>
        <p:spPr>
          <a:xfrm>
            <a:off x="5238750" y="1676400"/>
            <a:ext cx="2914650" cy="2057400"/>
          </a:xfrm>
          <a:prstGeom prst="rect">
            <a:avLst/>
          </a:prstGeom>
        </p:spPr>
      </p:pic>
      <p:sp>
        <p:nvSpPr>
          <p:cNvPr id="10" name="Right Arrow 9"/>
          <p:cNvSpPr/>
          <p:nvPr/>
        </p:nvSpPr>
        <p:spPr>
          <a:xfrm>
            <a:off x="4191000" y="2438400"/>
            <a:ext cx="6858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90600" y="3733800"/>
            <a:ext cx="1981200" cy="369332"/>
          </a:xfrm>
          <a:prstGeom prst="rect">
            <a:avLst/>
          </a:prstGeom>
          <a:noFill/>
        </p:spPr>
        <p:txBody>
          <a:bodyPr wrap="square" rtlCol="0">
            <a:spAutoFit/>
          </a:bodyPr>
          <a:lstStyle/>
          <a:p>
            <a:r>
              <a:rPr lang="en-US" b="1" dirty="0" smtClean="0"/>
              <a:t>Scene Description</a:t>
            </a:r>
            <a:endParaRPr lang="en-US" b="1" dirty="0"/>
          </a:p>
        </p:txBody>
      </p:sp>
      <p:sp>
        <p:nvSpPr>
          <p:cNvPr id="14" name="TextBox 13"/>
          <p:cNvSpPr txBox="1"/>
          <p:nvPr/>
        </p:nvSpPr>
        <p:spPr>
          <a:xfrm>
            <a:off x="5181600" y="3745468"/>
            <a:ext cx="3429000" cy="369332"/>
          </a:xfrm>
          <a:prstGeom prst="rect">
            <a:avLst/>
          </a:prstGeom>
          <a:noFill/>
        </p:spPr>
        <p:txBody>
          <a:bodyPr wrap="square" rtlCol="0">
            <a:spAutoFit/>
          </a:bodyPr>
          <a:lstStyle/>
          <a:p>
            <a:r>
              <a:rPr lang="en-US" b="1" dirty="0" smtClean="0"/>
              <a:t>Scene rendered with Cel Shading</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Creating Outline</a:t>
            </a:r>
            <a:endParaRPr lang="en-US" b="1" dirty="0"/>
          </a:p>
        </p:txBody>
      </p:sp>
      <p:pic>
        <p:nvPicPr>
          <p:cNvPr id="4" name="Content Placeholder 3" descr="cel_outline.jpg"/>
          <p:cNvPicPr>
            <a:picLocks noGrp="1" noChangeAspect="1"/>
          </p:cNvPicPr>
          <p:nvPr>
            <p:ph idx="1"/>
          </p:nvPr>
        </p:nvPicPr>
        <p:blipFill>
          <a:blip r:embed="rId3" cstate="print"/>
          <a:stretch>
            <a:fillRect/>
          </a:stretch>
        </p:blipFill>
        <p:spPr>
          <a:xfrm>
            <a:off x="1720106" y="1935163"/>
            <a:ext cx="5703788" cy="4389437"/>
          </a:xfrm>
        </p:spPr>
      </p:pic>
      <p:sp>
        <p:nvSpPr>
          <p:cNvPr id="5" name="TextBox 4"/>
          <p:cNvSpPr txBox="1"/>
          <p:nvPr/>
        </p:nvSpPr>
        <p:spPr>
          <a:xfrm>
            <a:off x="3657600" y="2085201"/>
            <a:ext cx="5105400" cy="461665"/>
          </a:xfrm>
          <a:prstGeom prst="rect">
            <a:avLst/>
          </a:prstGeom>
          <a:noFill/>
        </p:spPr>
        <p:txBody>
          <a:bodyPr wrap="square" rtlCol="0">
            <a:spAutoFit/>
          </a:bodyPr>
          <a:lstStyle/>
          <a:p>
            <a:r>
              <a:rPr lang="en-US" sz="1200" b="1" dirty="0" smtClean="0">
                <a:latin typeface="Arial" pitchFamily="34" charset="0"/>
                <a:cs typeface="Arial" pitchFamily="34" charset="0"/>
              </a:rPr>
              <a:t>Silhouettes</a:t>
            </a:r>
            <a:r>
              <a:rPr lang="en-US" sz="1200" dirty="0" smtClean="0">
                <a:latin typeface="Arial" pitchFamily="34" charset="0"/>
                <a:cs typeface="Arial" pitchFamily="34" charset="0"/>
              </a:rPr>
              <a:t>: an object or scene consisting of the outline and a featureless interior</a:t>
            </a:r>
            <a:endParaRPr lang="en-US" sz="1200" dirty="0">
              <a:latin typeface="Arial" pitchFamily="34" charset="0"/>
              <a:cs typeface="Arial" pitchFamily="34" charset="0"/>
            </a:endParaRPr>
          </a:p>
        </p:txBody>
      </p:sp>
      <p:sp>
        <p:nvSpPr>
          <p:cNvPr id="6" name="TextBox 5"/>
          <p:cNvSpPr txBox="1"/>
          <p:nvPr/>
        </p:nvSpPr>
        <p:spPr>
          <a:xfrm>
            <a:off x="3657600" y="2618601"/>
            <a:ext cx="4953000" cy="276999"/>
          </a:xfrm>
          <a:prstGeom prst="rect">
            <a:avLst/>
          </a:prstGeom>
          <a:noFill/>
        </p:spPr>
        <p:txBody>
          <a:bodyPr wrap="square" rtlCol="0">
            <a:spAutoFit/>
          </a:bodyPr>
          <a:lstStyle/>
          <a:p>
            <a:r>
              <a:rPr lang="en-US" sz="1200" b="1" dirty="0" smtClean="0">
                <a:latin typeface="Arial" pitchFamily="34" charset="0"/>
                <a:cs typeface="Arial" pitchFamily="34" charset="0"/>
              </a:rPr>
              <a:t>Crease Edges</a:t>
            </a:r>
            <a:r>
              <a:rPr lang="en-US" sz="1200" dirty="0" smtClean="0">
                <a:latin typeface="Arial" pitchFamily="34" charset="0"/>
                <a:cs typeface="Arial" pitchFamily="34" charset="0"/>
              </a:rPr>
              <a:t>: edges that are sharp</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ctr"/>
            <a:r>
              <a:rPr lang="en-US" sz="4000" b="1" dirty="0" smtClean="0"/>
              <a:t>Our Plan to Creating Object Outline</a:t>
            </a:r>
            <a:endParaRPr lang="en-US" sz="4000" b="1" dirty="0"/>
          </a:p>
        </p:txBody>
      </p:sp>
      <p:sp>
        <p:nvSpPr>
          <p:cNvPr id="3" name="Content Placeholder 2"/>
          <p:cNvSpPr>
            <a:spLocks noGrp="1"/>
          </p:cNvSpPr>
          <p:nvPr>
            <p:ph idx="1"/>
          </p:nvPr>
        </p:nvSpPr>
        <p:spPr>
          <a:xfrm>
            <a:off x="457200" y="1600200"/>
            <a:ext cx="8229600" cy="4389120"/>
          </a:xfrm>
        </p:spPr>
        <p:txBody>
          <a:bodyPr>
            <a:normAutofit/>
          </a:bodyPr>
          <a:lstStyle/>
          <a:p>
            <a:r>
              <a:rPr lang="en-US" sz="2000" dirty="0" smtClean="0"/>
              <a:t>Store a new ID specified depth map from the camera viewing direction.</a:t>
            </a:r>
          </a:p>
          <a:p>
            <a:r>
              <a:rPr lang="en-US" sz="2000" dirty="0" smtClean="0"/>
              <a:t>In post rendering, scan the depth map (sample with 3x3 kernel) similar to what how we create soft shadow with shadow depth map. Whenever there is a change of Object ID,  turn the pixel black to create a border.</a:t>
            </a:r>
            <a:endParaRPr lang="en-US" sz="2000" dirty="0"/>
          </a:p>
        </p:txBody>
      </p:sp>
      <p:pic>
        <p:nvPicPr>
          <p:cNvPr id="5" name="Picture 4" descr="cel_Outline_diagram.png"/>
          <p:cNvPicPr>
            <a:picLocks noChangeAspect="1"/>
          </p:cNvPicPr>
          <p:nvPr/>
        </p:nvPicPr>
        <p:blipFill>
          <a:blip r:embed="rId3" cstate="print"/>
          <a:stretch>
            <a:fillRect/>
          </a:stretch>
        </p:blipFill>
        <p:spPr>
          <a:xfrm>
            <a:off x="1981200" y="3048000"/>
            <a:ext cx="5410200" cy="35977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en-US" b="1" dirty="0" smtClean="0"/>
              <a:t>Creating (simplified) Color </a:t>
            </a:r>
            <a:endParaRPr lang="en-US" b="1" dirty="0"/>
          </a:p>
        </p:txBody>
      </p:sp>
      <p:pic>
        <p:nvPicPr>
          <p:cNvPr id="4" name="Content Placeholder 3" descr="cel_color.jpg"/>
          <p:cNvPicPr>
            <a:picLocks noGrp="1" noChangeAspect="1"/>
          </p:cNvPicPr>
          <p:nvPr>
            <p:ph idx="1"/>
          </p:nvPr>
        </p:nvPicPr>
        <p:blipFill>
          <a:blip r:embed="rId3" cstate="print"/>
          <a:stretch>
            <a:fillRect/>
          </a:stretch>
        </p:blipFill>
        <p:spPr>
          <a:xfrm>
            <a:off x="1416050" y="2516981"/>
            <a:ext cx="6311900" cy="3225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pPr algn="ctr"/>
            <a:r>
              <a:rPr lang="en-US" b="1" dirty="0" smtClean="0"/>
              <a:t>Our Plan to Create Color…</a:t>
            </a:r>
            <a:endParaRPr lang="en-US" b="1" dirty="0"/>
          </a:p>
        </p:txBody>
      </p:sp>
      <p:sp>
        <p:nvSpPr>
          <p:cNvPr id="3" name="Content Placeholder 2"/>
          <p:cNvSpPr>
            <a:spLocks noGrp="1"/>
          </p:cNvSpPr>
          <p:nvPr>
            <p:ph idx="1"/>
          </p:nvPr>
        </p:nvSpPr>
        <p:spPr/>
        <p:txBody>
          <a:bodyPr>
            <a:normAutofit/>
          </a:bodyPr>
          <a:lstStyle/>
          <a:p>
            <a:r>
              <a:rPr lang="en-US" sz="1900" dirty="0" smtClean="0">
                <a:latin typeface="Arial" pitchFamily="34" charset="0"/>
                <a:cs typeface="Arial" pitchFamily="34" charset="0"/>
              </a:rPr>
              <a:t>When N Dot L is positive, always set it to 1, in another word, just omit that. However, if it is negative, give it two sets of colors to give it some layer. Why? It looks better that way.</a:t>
            </a:r>
          </a:p>
          <a:p>
            <a:r>
              <a:rPr lang="en-US" sz="1900" dirty="0" smtClean="0">
                <a:latin typeface="Arial" pitchFamily="34" charset="0"/>
                <a:cs typeface="Arial" pitchFamily="34" charset="0"/>
              </a:rPr>
              <a:t>When doing the V Dot R for specular, always set it to 0.5 (or less), so the surface doesn’t shine to much.</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endParaRPr lang="en-US" dirty="0"/>
          </a:p>
        </p:txBody>
      </p:sp>
      <p:pic>
        <p:nvPicPr>
          <p:cNvPr id="7" name="Picture 6" descr="cel_color_code.jpg"/>
          <p:cNvPicPr>
            <a:picLocks noChangeAspect="1"/>
          </p:cNvPicPr>
          <p:nvPr/>
        </p:nvPicPr>
        <p:blipFill>
          <a:blip r:embed="rId3" cstate="print"/>
          <a:stretch>
            <a:fillRect/>
          </a:stretch>
        </p:blipFill>
        <p:spPr>
          <a:xfrm>
            <a:off x="838200" y="3810000"/>
            <a:ext cx="7581900" cy="242150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b="1" dirty="0" smtClean="0"/>
              <a:t>Example (</a:t>
            </a:r>
            <a:r>
              <a:rPr lang="en-US" sz="3600" b="1" i="1" dirty="0" smtClean="0"/>
              <a:t>on a familiar image</a:t>
            </a:r>
            <a:r>
              <a:rPr lang="en-US" b="1" dirty="0" smtClean="0"/>
              <a:t>)</a:t>
            </a:r>
            <a:endParaRPr lang="en-US" b="1" dirty="0"/>
          </a:p>
        </p:txBody>
      </p:sp>
      <p:pic>
        <p:nvPicPr>
          <p:cNvPr id="7" name="Content Placeholder 6" descr="toon_original.jpg"/>
          <p:cNvPicPr>
            <a:picLocks noGrp="1" noChangeAspect="1"/>
          </p:cNvPicPr>
          <p:nvPr>
            <p:ph idx="1"/>
          </p:nvPr>
        </p:nvPicPr>
        <p:blipFill>
          <a:blip r:embed="rId3" cstate="print"/>
          <a:stretch>
            <a:fillRect/>
          </a:stretch>
        </p:blipFill>
        <p:spPr>
          <a:xfrm>
            <a:off x="1931272" y="1935163"/>
            <a:ext cx="5281455" cy="4389437"/>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4617B"/>
      </a:hlink>
      <a:folHlink>
        <a:srgbClr val="07674D"/>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822</TotalTime>
  <Words>926</Words>
  <Application>Microsoft Office PowerPoint</Application>
  <PresentationFormat>On-screen Show (4:3)</PresentationFormat>
  <Paragraphs>112</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Post-rendering Cel Shading &amp; Bloom Effect</vt:lpstr>
      <vt:lpstr>Problem Statement</vt:lpstr>
      <vt:lpstr>Cel Shading</vt:lpstr>
      <vt:lpstr>What are the steps?</vt:lpstr>
      <vt:lpstr>Creating Outline</vt:lpstr>
      <vt:lpstr>Our Plan to Creating Object Outline</vt:lpstr>
      <vt:lpstr>Creating (simplified) Color </vt:lpstr>
      <vt:lpstr>Our Plan to Create Color…</vt:lpstr>
      <vt:lpstr>Example (on a familiar image)</vt:lpstr>
      <vt:lpstr>Example (on a familiar image)</vt:lpstr>
      <vt:lpstr>Bloom Effect</vt:lpstr>
      <vt:lpstr>Bloom Effect (continues…)</vt:lpstr>
      <vt:lpstr>How to implement Bloom?  Post-rendering!!</vt:lpstr>
      <vt:lpstr>Brightpass Filter</vt:lpstr>
      <vt:lpstr>Gaussian Blur</vt:lpstr>
      <vt:lpstr>Gaussian Blur (continues…)</vt:lpstr>
      <vt:lpstr>Gaussian Blur Examples</vt:lpstr>
      <vt:lpstr>Down Sampling (Decimation)</vt:lpstr>
      <vt:lpstr>Down Sampling Examples</vt:lpstr>
      <vt:lpstr>Our approach …</vt:lpstr>
      <vt:lpstr>Other Filters at a Glance </vt:lpstr>
      <vt:lpstr>Multi-Threading Support</vt:lpstr>
      <vt:lpstr>Risk!?</vt:lpstr>
      <vt:lpstr>Questions?</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 Shading and Bloom Effect</dc:title>
  <dc:creator>plam</dc:creator>
  <cp:lastModifiedBy>Peter Lam</cp:lastModifiedBy>
  <cp:revision>98</cp:revision>
  <dcterms:created xsi:type="dcterms:W3CDTF">2011-02-26T19:22:41Z</dcterms:created>
  <dcterms:modified xsi:type="dcterms:W3CDTF">2011-03-04T01:00:35Z</dcterms:modified>
</cp:coreProperties>
</file>