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2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9" r:id="rId13"/>
    <p:sldId id="260" r:id="rId14"/>
    <p:sldId id="261" r:id="rId15"/>
    <p:sldId id="262" r:id="rId16"/>
    <p:sldId id="271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3D3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95" d="100"/>
          <a:sy n="95" d="100"/>
        </p:scale>
        <p:origin x="-10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28E1E42-D805-410B-BC4D-B714A3691E6C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F1D8DE-A497-403A-956D-9C5B03F943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Aran</a:t>
            </a:r>
            <a:r>
              <a:rPr lang="en-US" dirty="0" smtClean="0"/>
              <a:t> </a:t>
            </a:r>
            <a:r>
              <a:rPr lang="en-US" dirty="0" err="1" smtClean="0"/>
              <a:t>Shirdavani</a:t>
            </a:r>
            <a:endParaRPr lang="en-US" dirty="0" smtClean="0"/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Frank </a:t>
            </a:r>
            <a:r>
              <a:rPr lang="en-US" dirty="0" err="1" smtClean="0"/>
              <a:t>ow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Ray Tracing Height Fields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9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Tricky bits…imagine this is 3D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133600" y="1642581"/>
            <a:ext cx="5888182" cy="3880837"/>
          </a:xfrm>
          <a:custGeom>
            <a:avLst/>
            <a:gdLst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1773382 w 5888182"/>
              <a:gd name="connsiteY3" fmla="*/ 1290037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2064328 w 5888182"/>
              <a:gd name="connsiteY3" fmla="*/ 1262328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88182" h="3880837">
                <a:moveTo>
                  <a:pt x="0" y="3825419"/>
                </a:moveTo>
                <a:cubicBezTo>
                  <a:pt x="211282" y="3018391"/>
                  <a:pt x="422564" y="2211364"/>
                  <a:pt x="609600" y="2052037"/>
                </a:cubicBezTo>
                <a:cubicBezTo>
                  <a:pt x="796636" y="1892710"/>
                  <a:pt x="879763" y="3001074"/>
                  <a:pt x="1122218" y="2869456"/>
                </a:cubicBezTo>
                <a:cubicBezTo>
                  <a:pt x="1364673" y="2737838"/>
                  <a:pt x="1856510" y="1393946"/>
                  <a:pt x="2064328" y="1262328"/>
                </a:cubicBezTo>
                <a:cubicBezTo>
                  <a:pt x="2272146" y="1130710"/>
                  <a:pt x="2159000" y="1811892"/>
                  <a:pt x="2369127" y="2079746"/>
                </a:cubicBezTo>
                <a:cubicBezTo>
                  <a:pt x="2579254" y="2347600"/>
                  <a:pt x="3114964" y="2814038"/>
                  <a:pt x="3325091" y="2869456"/>
                </a:cubicBezTo>
                <a:cubicBezTo>
                  <a:pt x="3535218" y="2924874"/>
                  <a:pt x="3463637" y="2324511"/>
                  <a:pt x="3629891" y="2412256"/>
                </a:cubicBezTo>
                <a:cubicBezTo>
                  <a:pt x="3796146" y="2500001"/>
                  <a:pt x="4103254" y="3797710"/>
                  <a:pt x="4322618" y="3395928"/>
                </a:cubicBezTo>
                <a:cubicBezTo>
                  <a:pt x="4541982" y="2994146"/>
                  <a:pt x="4685146" y="-79253"/>
                  <a:pt x="4946073" y="1565"/>
                </a:cubicBezTo>
                <a:cubicBezTo>
                  <a:pt x="5207000" y="82383"/>
                  <a:pt x="5547591" y="1981610"/>
                  <a:pt x="5888182" y="3880837"/>
                </a:cubicBezTo>
              </a:path>
            </a:pathLst>
          </a:cu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:\Users\Aran\AppData\Local\Microsoft\Windows\Temporary Internet Files\Content.IE5\X85JY1LG\MP9004486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2086" flipH="1">
            <a:off x="325888" y="3408760"/>
            <a:ext cx="980262" cy="72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4724400" y="3886200"/>
            <a:ext cx="1814945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25317" y="3886200"/>
            <a:ext cx="2156083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5-Point Star 14"/>
          <p:cNvSpPr/>
          <p:nvPr/>
        </p:nvSpPr>
        <p:spPr>
          <a:xfrm>
            <a:off x="6400800" y="3715150"/>
            <a:ext cx="457200" cy="342100"/>
          </a:xfrm>
          <a:prstGeom prst="star5">
            <a:avLst>
              <a:gd name="adj" fmla="val 0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259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tricky bits… traversing at an angle in 3 dimensions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95601" y="3352800"/>
            <a:ext cx="3429000" cy="3124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11" idx="1"/>
          </p:cNvCxnSpPr>
          <p:nvPr/>
        </p:nvCxnSpPr>
        <p:spPr>
          <a:xfrm>
            <a:off x="1934593" y="3277894"/>
            <a:ext cx="5228207" cy="1751306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1" idx="1"/>
          </p:cNvCxnSpPr>
          <p:nvPr/>
        </p:nvCxnSpPr>
        <p:spPr>
          <a:xfrm>
            <a:off x="1934593" y="3277894"/>
            <a:ext cx="2637407" cy="1522706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C:\Users\Aran\AppData\Local\Microsoft\Windows\Temporary Internet Files\Content.IE5\X85JY1LG\MP9004486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2086" flipH="1">
            <a:off x="1033566" y="2646759"/>
            <a:ext cx="980262" cy="72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>
            <a:stCxn id="11" idx="1"/>
          </p:cNvCxnSpPr>
          <p:nvPr/>
        </p:nvCxnSpPr>
        <p:spPr>
          <a:xfrm>
            <a:off x="1934593" y="3277894"/>
            <a:ext cx="6295007" cy="1370306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1"/>
          </p:cNvCxnSpPr>
          <p:nvPr/>
        </p:nvCxnSpPr>
        <p:spPr>
          <a:xfrm>
            <a:off x="1934593" y="3277894"/>
            <a:ext cx="1037207" cy="1294106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/>
          <p:cNvSpPr/>
          <p:nvPr/>
        </p:nvSpPr>
        <p:spPr>
          <a:xfrm rot="5400000" flipV="1">
            <a:off x="4686299" y="3467101"/>
            <a:ext cx="2819402" cy="1371600"/>
          </a:xfrm>
          <a:prstGeom prst="parallelogram">
            <a:avLst>
              <a:gd name="adj" fmla="val 62599"/>
            </a:avLst>
          </a:prstGeom>
          <a:solidFill>
            <a:schemeClr val="accent1">
              <a:alpha val="25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lelogram 24"/>
          <p:cNvSpPr/>
          <p:nvPr/>
        </p:nvSpPr>
        <p:spPr>
          <a:xfrm rot="5400000" flipV="1">
            <a:off x="1638299" y="3009901"/>
            <a:ext cx="2819402" cy="1371600"/>
          </a:xfrm>
          <a:prstGeom prst="parallelogram">
            <a:avLst>
              <a:gd name="adj" fmla="val 62599"/>
            </a:avLst>
          </a:prstGeom>
          <a:solidFill>
            <a:schemeClr val="accent1">
              <a:alpha val="2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1981200" y="2819400"/>
            <a:ext cx="7010400" cy="45720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arallelogram 34"/>
          <p:cNvSpPr/>
          <p:nvPr/>
        </p:nvSpPr>
        <p:spPr>
          <a:xfrm rot="16200000">
            <a:off x="4038599" y="1981201"/>
            <a:ext cx="2438400" cy="3047998"/>
          </a:xfrm>
          <a:prstGeom prst="parallelogram">
            <a:avLst>
              <a:gd name="adj" fmla="val 18739"/>
            </a:avLst>
          </a:prstGeom>
          <a:solidFill>
            <a:schemeClr val="accent1">
              <a:alpha val="2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arallelogram 35"/>
          <p:cNvSpPr/>
          <p:nvPr/>
        </p:nvSpPr>
        <p:spPr>
          <a:xfrm rot="16200000">
            <a:off x="2666999" y="2819401"/>
            <a:ext cx="2438400" cy="3047998"/>
          </a:xfrm>
          <a:prstGeom prst="parallelogram">
            <a:avLst>
              <a:gd name="adj" fmla="val 18739"/>
            </a:avLst>
          </a:prstGeom>
          <a:solidFill>
            <a:schemeClr val="accent1">
              <a:alpha val="25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Visibility</a:t>
            </a:r>
            <a:endParaRPr lang="en-US" dirty="0"/>
          </a:p>
        </p:txBody>
      </p:sp>
      <p:pic>
        <p:nvPicPr>
          <p:cNvPr id="2051" name="Picture 3" descr="C:\Users\Aran\AppData\Local\Microsoft\Windows\Temporary Internet Files\Content.IE5\X85JY1LG\MP90044861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2086" flipH="1">
            <a:off x="347768" y="2722960"/>
            <a:ext cx="980262" cy="72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>
            <a:stCxn id="2051" idx="1"/>
          </p:cNvCxnSpPr>
          <p:nvPr/>
        </p:nvCxnSpPr>
        <p:spPr>
          <a:xfrm>
            <a:off x="1248795" y="3354095"/>
            <a:ext cx="1570605" cy="151105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2819400" y="1642581"/>
            <a:ext cx="5888182" cy="3880837"/>
          </a:xfrm>
          <a:custGeom>
            <a:avLst/>
            <a:gdLst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1773382 w 5888182"/>
              <a:gd name="connsiteY3" fmla="*/ 1290037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2064328 w 5888182"/>
              <a:gd name="connsiteY3" fmla="*/ 1262328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88182" h="3880837">
                <a:moveTo>
                  <a:pt x="0" y="3825419"/>
                </a:moveTo>
                <a:cubicBezTo>
                  <a:pt x="211282" y="3018391"/>
                  <a:pt x="422564" y="2211364"/>
                  <a:pt x="609600" y="2052037"/>
                </a:cubicBezTo>
                <a:cubicBezTo>
                  <a:pt x="796636" y="1892710"/>
                  <a:pt x="879763" y="3001074"/>
                  <a:pt x="1122218" y="2869456"/>
                </a:cubicBezTo>
                <a:cubicBezTo>
                  <a:pt x="1364673" y="2737838"/>
                  <a:pt x="1856510" y="1393946"/>
                  <a:pt x="2064328" y="1262328"/>
                </a:cubicBezTo>
                <a:cubicBezTo>
                  <a:pt x="2272146" y="1130710"/>
                  <a:pt x="2159000" y="1811892"/>
                  <a:pt x="2369127" y="2079746"/>
                </a:cubicBezTo>
                <a:cubicBezTo>
                  <a:pt x="2579254" y="2347600"/>
                  <a:pt x="3114964" y="2814038"/>
                  <a:pt x="3325091" y="2869456"/>
                </a:cubicBezTo>
                <a:cubicBezTo>
                  <a:pt x="3535218" y="2924874"/>
                  <a:pt x="3463637" y="2324511"/>
                  <a:pt x="3629891" y="2412256"/>
                </a:cubicBezTo>
                <a:cubicBezTo>
                  <a:pt x="3796146" y="2500001"/>
                  <a:pt x="4103254" y="3797710"/>
                  <a:pt x="4322618" y="3395928"/>
                </a:cubicBezTo>
                <a:cubicBezTo>
                  <a:pt x="4541982" y="2994146"/>
                  <a:pt x="4685146" y="-79253"/>
                  <a:pt x="4946073" y="1565"/>
                </a:cubicBezTo>
                <a:cubicBezTo>
                  <a:pt x="5207000" y="82383"/>
                  <a:pt x="5547591" y="1981610"/>
                  <a:pt x="5888182" y="3880837"/>
                </a:cubicBezTo>
              </a:path>
            </a:pathLst>
          </a:cu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19400" y="2895600"/>
            <a:ext cx="2944091" cy="2590800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49637" y="1642581"/>
            <a:ext cx="2944091" cy="3880837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2057400" y="3505200"/>
            <a:ext cx="381000" cy="2018218"/>
          </a:xfrm>
          <a:prstGeom prst="leftBrac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164207" y="4329643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Height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>
            <a:stCxn id="2051" idx="1"/>
          </p:cNvCxnSpPr>
          <p:nvPr/>
        </p:nvCxnSpPr>
        <p:spPr>
          <a:xfrm flipV="1">
            <a:off x="1248795" y="1828800"/>
            <a:ext cx="4542405" cy="1525295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2654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</a:t>
            </a:r>
            <a:r>
              <a:rPr lang="en-US" dirty="0" smtClean="0"/>
              <a:t>Visibility in Section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2819400" y="1642581"/>
            <a:ext cx="5888182" cy="3880837"/>
          </a:xfrm>
          <a:custGeom>
            <a:avLst/>
            <a:gdLst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1773382 w 5888182"/>
              <a:gd name="connsiteY3" fmla="*/ 1290037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2064328 w 5888182"/>
              <a:gd name="connsiteY3" fmla="*/ 1262328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88182" h="3880837">
                <a:moveTo>
                  <a:pt x="0" y="3825419"/>
                </a:moveTo>
                <a:cubicBezTo>
                  <a:pt x="211282" y="3018391"/>
                  <a:pt x="422564" y="2211364"/>
                  <a:pt x="609600" y="2052037"/>
                </a:cubicBezTo>
                <a:cubicBezTo>
                  <a:pt x="796636" y="1892710"/>
                  <a:pt x="879763" y="3001074"/>
                  <a:pt x="1122218" y="2869456"/>
                </a:cubicBezTo>
                <a:cubicBezTo>
                  <a:pt x="1364673" y="2737838"/>
                  <a:pt x="1856510" y="1393946"/>
                  <a:pt x="2064328" y="1262328"/>
                </a:cubicBezTo>
                <a:cubicBezTo>
                  <a:pt x="2272146" y="1130710"/>
                  <a:pt x="2159000" y="1811892"/>
                  <a:pt x="2369127" y="2079746"/>
                </a:cubicBezTo>
                <a:cubicBezTo>
                  <a:pt x="2579254" y="2347600"/>
                  <a:pt x="3114964" y="2814038"/>
                  <a:pt x="3325091" y="2869456"/>
                </a:cubicBezTo>
                <a:cubicBezTo>
                  <a:pt x="3535218" y="2924874"/>
                  <a:pt x="3463637" y="2324511"/>
                  <a:pt x="3629891" y="2412256"/>
                </a:cubicBezTo>
                <a:cubicBezTo>
                  <a:pt x="3796146" y="2500001"/>
                  <a:pt x="4103254" y="3797710"/>
                  <a:pt x="4322618" y="3395928"/>
                </a:cubicBezTo>
                <a:cubicBezTo>
                  <a:pt x="4541982" y="2994146"/>
                  <a:pt x="4685146" y="-79253"/>
                  <a:pt x="4946073" y="1565"/>
                </a:cubicBezTo>
                <a:cubicBezTo>
                  <a:pt x="5207000" y="82383"/>
                  <a:pt x="5547591" y="1981610"/>
                  <a:pt x="5888182" y="3880837"/>
                </a:cubicBezTo>
              </a:path>
            </a:pathLst>
          </a:cu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19400" y="3733800"/>
            <a:ext cx="1472045" cy="1789617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49637" y="1642581"/>
            <a:ext cx="2944091" cy="3880837"/>
          </a:xfrm>
          <a:prstGeom prst="rect">
            <a:avLst/>
          </a:prstGeom>
          <a:solidFill>
            <a:srgbClr val="000000">
              <a:alpha val="45098"/>
            </a:srgb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91446" y="2880683"/>
            <a:ext cx="1458192" cy="2627818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3" descr="C:\Users\Aran\AppData\Local\Microsoft\Windows\Temporary Internet Files\Content.IE5\X85JY1LG\MP9004486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2086" flipH="1">
            <a:off x="347768" y="2722960"/>
            <a:ext cx="980262" cy="72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/>
          <p:cNvCxnSpPr>
            <a:stCxn id="13" idx="1"/>
          </p:cNvCxnSpPr>
          <p:nvPr/>
        </p:nvCxnSpPr>
        <p:spPr>
          <a:xfrm>
            <a:off x="1248795" y="3354095"/>
            <a:ext cx="3018405" cy="227305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78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Visibility in Section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2819400" y="1642581"/>
            <a:ext cx="5888182" cy="3880837"/>
          </a:xfrm>
          <a:custGeom>
            <a:avLst/>
            <a:gdLst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1773382 w 5888182"/>
              <a:gd name="connsiteY3" fmla="*/ 1290037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2064328 w 5888182"/>
              <a:gd name="connsiteY3" fmla="*/ 1262328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88182" h="3880837">
                <a:moveTo>
                  <a:pt x="0" y="3825419"/>
                </a:moveTo>
                <a:cubicBezTo>
                  <a:pt x="211282" y="3018391"/>
                  <a:pt x="422564" y="2211364"/>
                  <a:pt x="609600" y="2052037"/>
                </a:cubicBezTo>
                <a:cubicBezTo>
                  <a:pt x="796636" y="1892710"/>
                  <a:pt x="879763" y="3001074"/>
                  <a:pt x="1122218" y="2869456"/>
                </a:cubicBezTo>
                <a:cubicBezTo>
                  <a:pt x="1364673" y="2737838"/>
                  <a:pt x="1856510" y="1393946"/>
                  <a:pt x="2064328" y="1262328"/>
                </a:cubicBezTo>
                <a:cubicBezTo>
                  <a:pt x="2272146" y="1130710"/>
                  <a:pt x="2159000" y="1811892"/>
                  <a:pt x="2369127" y="2079746"/>
                </a:cubicBezTo>
                <a:cubicBezTo>
                  <a:pt x="2579254" y="2347600"/>
                  <a:pt x="3114964" y="2814038"/>
                  <a:pt x="3325091" y="2869456"/>
                </a:cubicBezTo>
                <a:cubicBezTo>
                  <a:pt x="3535218" y="2924874"/>
                  <a:pt x="3463637" y="2324511"/>
                  <a:pt x="3629891" y="2412256"/>
                </a:cubicBezTo>
                <a:cubicBezTo>
                  <a:pt x="3796146" y="2500001"/>
                  <a:pt x="4103254" y="3797710"/>
                  <a:pt x="4322618" y="3395928"/>
                </a:cubicBezTo>
                <a:cubicBezTo>
                  <a:pt x="4541982" y="2994146"/>
                  <a:pt x="4685146" y="-79253"/>
                  <a:pt x="4946073" y="1565"/>
                </a:cubicBezTo>
                <a:cubicBezTo>
                  <a:pt x="5207000" y="82383"/>
                  <a:pt x="5547591" y="1981610"/>
                  <a:pt x="5888182" y="3880837"/>
                </a:cubicBezTo>
              </a:path>
            </a:pathLst>
          </a:cu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19401" y="3657601"/>
            <a:ext cx="762000" cy="182880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5001" y="1642581"/>
            <a:ext cx="2978728" cy="3843819"/>
          </a:xfrm>
          <a:prstGeom prst="rect">
            <a:avLst/>
          </a:prstGeom>
          <a:solidFill>
            <a:srgbClr val="000000">
              <a:alpha val="45098"/>
            </a:srgb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67200" y="2880683"/>
            <a:ext cx="753342" cy="2605717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81401" y="3886200"/>
            <a:ext cx="685799" cy="1600199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029200" y="3200400"/>
            <a:ext cx="685800" cy="2285999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 descr="C:\Users\Aran\AppData\Local\Microsoft\Windows\Temporary Internet Files\Content.IE5\X85JY1LG\MP9004486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2086" flipH="1">
            <a:off x="347768" y="2722960"/>
            <a:ext cx="980262" cy="72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Arrow Connector 17"/>
          <p:cNvCxnSpPr>
            <a:stCxn id="17" idx="1"/>
          </p:cNvCxnSpPr>
          <p:nvPr/>
        </p:nvCxnSpPr>
        <p:spPr>
          <a:xfrm>
            <a:off x="1248795" y="3354095"/>
            <a:ext cx="3018405" cy="227305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833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Visibility in Section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2819400" y="1642581"/>
            <a:ext cx="5888182" cy="3880837"/>
          </a:xfrm>
          <a:custGeom>
            <a:avLst/>
            <a:gdLst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1773382 w 5888182"/>
              <a:gd name="connsiteY3" fmla="*/ 1290037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  <a:gd name="connsiteX0" fmla="*/ 0 w 5888182"/>
              <a:gd name="connsiteY0" fmla="*/ 3825419 h 3880837"/>
              <a:gd name="connsiteX1" fmla="*/ 609600 w 5888182"/>
              <a:gd name="connsiteY1" fmla="*/ 2052037 h 3880837"/>
              <a:gd name="connsiteX2" fmla="*/ 1122218 w 5888182"/>
              <a:gd name="connsiteY2" fmla="*/ 2869456 h 3880837"/>
              <a:gd name="connsiteX3" fmla="*/ 2064328 w 5888182"/>
              <a:gd name="connsiteY3" fmla="*/ 1262328 h 3880837"/>
              <a:gd name="connsiteX4" fmla="*/ 2369127 w 5888182"/>
              <a:gd name="connsiteY4" fmla="*/ 2079746 h 3880837"/>
              <a:gd name="connsiteX5" fmla="*/ 3325091 w 5888182"/>
              <a:gd name="connsiteY5" fmla="*/ 2869456 h 3880837"/>
              <a:gd name="connsiteX6" fmla="*/ 3629891 w 5888182"/>
              <a:gd name="connsiteY6" fmla="*/ 2412256 h 3880837"/>
              <a:gd name="connsiteX7" fmla="*/ 4322618 w 5888182"/>
              <a:gd name="connsiteY7" fmla="*/ 3395928 h 3880837"/>
              <a:gd name="connsiteX8" fmla="*/ 4946073 w 5888182"/>
              <a:gd name="connsiteY8" fmla="*/ 1565 h 3880837"/>
              <a:gd name="connsiteX9" fmla="*/ 5888182 w 5888182"/>
              <a:gd name="connsiteY9" fmla="*/ 3880837 h 38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88182" h="3880837">
                <a:moveTo>
                  <a:pt x="0" y="3825419"/>
                </a:moveTo>
                <a:cubicBezTo>
                  <a:pt x="211282" y="3018391"/>
                  <a:pt x="422564" y="2211364"/>
                  <a:pt x="609600" y="2052037"/>
                </a:cubicBezTo>
                <a:cubicBezTo>
                  <a:pt x="796636" y="1892710"/>
                  <a:pt x="879763" y="3001074"/>
                  <a:pt x="1122218" y="2869456"/>
                </a:cubicBezTo>
                <a:cubicBezTo>
                  <a:pt x="1364673" y="2737838"/>
                  <a:pt x="1856510" y="1393946"/>
                  <a:pt x="2064328" y="1262328"/>
                </a:cubicBezTo>
                <a:cubicBezTo>
                  <a:pt x="2272146" y="1130710"/>
                  <a:pt x="2159000" y="1811892"/>
                  <a:pt x="2369127" y="2079746"/>
                </a:cubicBezTo>
                <a:cubicBezTo>
                  <a:pt x="2579254" y="2347600"/>
                  <a:pt x="3114964" y="2814038"/>
                  <a:pt x="3325091" y="2869456"/>
                </a:cubicBezTo>
                <a:cubicBezTo>
                  <a:pt x="3535218" y="2924874"/>
                  <a:pt x="3463637" y="2324511"/>
                  <a:pt x="3629891" y="2412256"/>
                </a:cubicBezTo>
                <a:cubicBezTo>
                  <a:pt x="3796146" y="2500001"/>
                  <a:pt x="4103254" y="3797710"/>
                  <a:pt x="4322618" y="3395928"/>
                </a:cubicBezTo>
                <a:cubicBezTo>
                  <a:pt x="4541982" y="2994146"/>
                  <a:pt x="4685146" y="-79253"/>
                  <a:pt x="4946073" y="1565"/>
                </a:cubicBezTo>
                <a:cubicBezTo>
                  <a:pt x="5207000" y="82383"/>
                  <a:pt x="5547591" y="1981610"/>
                  <a:pt x="5888182" y="3880837"/>
                </a:cubicBezTo>
              </a:path>
            </a:pathLst>
          </a:cu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4267200" y="3429000"/>
            <a:ext cx="457200" cy="342100"/>
          </a:xfrm>
          <a:prstGeom prst="star5">
            <a:avLst>
              <a:gd name="adj" fmla="val 0"/>
              <a:gd name="hf" fmla="val 105146"/>
              <a:gd name="vf" fmla="val 110557"/>
            </a:avLst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3" descr="C:\Users\Aran\AppData\Local\Microsoft\Windows\Temporary Internet Files\Content.IE5\X85JY1LG\MP9004486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2086" flipH="1">
            <a:off x="347768" y="2722960"/>
            <a:ext cx="980262" cy="72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>
            <a:stCxn id="8" idx="1"/>
          </p:cNvCxnSpPr>
          <p:nvPr/>
        </p:nvCxnSpPr>
        <p:spPr>
          <a:xfrm>
            <a:off x="1248795" y="3354095"/>
            <a:ext cx="3170805" cy="227305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38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Surface </a:t>
            </a:r>
            <a:r>
              <a:rPr lang="en-US" dirty="0" err="1" smtClean="0"/>
              <a:t>Normals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90600" y="1600200"/>
            <a:ext cx="108966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81200" y="4023893"/>
            <a:ext cx="4572000" cy="2496837"/>
          </a:xfrm>
          <a:prstGeom prst="rect">
            <a:avLst/>
          </a:prstGeom>
          <a:blipFill rotWithShape="1">
            <a:blip r:embed="rId3" cstate="print"/>
            <a:stretch>
              <a:fillRect l="-1067" t="-732" r="-2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74846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006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Generated Terrain</a:t>
            </a:r>
            <a:endParaRPr lang="en-US" dirty="0"/>
          </a:p>
        </p:txBody>
      </p:sp>
      <p:pic>
        <p:nvPicPr>
          <p:cNvPr id="1026" name="Picture 2" descr="http://upload.wikimedia.org/wikipedia/commons/6/6e/FractalLandscap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31" r="413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This image was created using </a:t>
            </a:r>
            <a:r>
              <a:rPr lang="en-US" dirty="0" smtClean="0"/>
              <a:t>Terrain </a:t>
            </a:r>
            <a:r>
              <a:rPr lang="en-US" dirty="0" smtClean="0"/>
              <a:t>– a fractal terrain 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70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3D Mesh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990600"/>
            <a:ext cx="2743200" cy="5257800"/>
          </a:xfrm>
        </p:spPr>
        <p:txBody>
          <a:bodyPr/>
          <a:lstStyle/>
          <a:p>
            <a:r>
              <a:rPr lang="en-US" dirty="0" smtClean="0"/>
              <a:t>Generated Terrain by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* Create 3D Mesh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* Ray Tracing on 3D Mesh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* Compute each Pixel by intersect each Ray with each triangle on the 3D Mesh.</a:t>
            </a:r>
            <a:endParaRPr lang="en-US" sz="1400" dirty="0"/>
          </a:p>
        </p:txBody>
      </p:sp>
      <p:pic>
        <p:nvPicPr>
          <p:cNvPr id="1032" name="Picture 8" descr="C:\Users\Frank\Documents\Homework\CSS450\AranFrankFinalProject\Post\post_Images\post_2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414" b="414"/>
          <a:stretch>
            <a:fillRect/>
          </a:stretch>
        </p:blipFill>
        <p:spPr bwMode="auto">
          <a:xfrm>
            <a:off x="3048000" y="762000"/>
            <a:ext cx="5880576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Height Map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1597629"/>
              </p:ext>
            </p:extLst>
          </p:nvPr>
        </p:nvGraphicFramePr>
        <p:xfrm>
          <a:off x="1981200" y="1752600"/>
          <a:ext cx="5181600" cy="39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189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748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4032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38432" y="1847215"/>
            <a:ext cx="4230624" cy="3931920"/>
          </a:xfrm>
        </p:spPr>
      </p:pic>
    </p:spTree>
    <p:extLst>
      <p:ext uri="{BB962C8B-B14F-4D97-AF65-F5344CB8AC3E}">
        <p14:creationId xmlns:p14="http://schemas.microsoft.com/office/powerpoint/2010/main" xmlns="" val="170484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9768" y="1883791"/>
            <a:ext cx="4187952" cy="3858768"/>
          </a:xfrm>
        </p:spPr>
      </p:pic>
    </p:spTree>
    <p:extLst>
      <p:ext uri="{BB962C8B-B14F-4D97-AF65-F5344CB8AC3E}">
        <p14:creationId xmlns:p14="http://schemas.microsoft.com/office/powerpoint/2010/main" xmlns="" val="30451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37264" y="1981327"/>
            <a:ext cx="4632960" cy="3663696"/>
          </a:xfrm>
        </p:spPr>
      </p:pic>
    </p:spTree>
    <p:extLst>
      <p:ext uri="{BB962C8B-B14F-4D97-AF65-F5344CB8AC3E}">
        <p14:creationId xmlns:p14="http://schemas.microsoft.com/office/powerpoint/2010/main" xmlns="" val="368204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35384" y="2017903"/>
            <a:ext cx="4236720" cy="3590544"/>
          </a:xfrm>
        </p:spPr>
      </p:pic>
    </p:spTree>
    <p:extLst>
      <p:ext uri="{BB962C8B-B14F-4D97-AF65-F5344CB8AC3E}">
        <p14:creationId xmlns:p14="http://schemas.microsoft.com/office/powerpoint/2010/main" xmlns="" val="18088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71960" y="2027047"/>
            <a:ext cx="4163568" cy="3572256"/>
          </a:xfrm>
        </p:spPr>
      </p:pic>
    </p:spTree>
    <p:extLst>
      <p:ext uri="{BB962C8B-B14F-4D97-AF65-F5344CB8AC3E}">
        <p14:creationId xmlns:p14="http://schemas.microsoft.com/office/powerpoint/2010/main" xmlns="" val="144829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302</TotalTime>
  <Words>157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Ray Tracing Height Fields</vt:lpstr>
      <vt:lpstr>Computer Generated Terrain</vt:lpstr>
      <vt:lpstr>Create 3D Mesh</vt:lpstr>
      <vt:lpstr>Height Map</vt:lpstr>
      <vt:lpstr>Slide 5</vt:lpstr>
      <vt:lpstr>Slide 6</vt:lpstr>
      <vt:lpstr>Slide 7</vt:lpstr>
      <vt:lpstr>Slide 8</vt:lpstr>
      <vt:lpstr>Slide 9</vt:lpstr>
      <vt:lpstr>Tricky bits…imagine this is 3D</vt:lpstr>
      <vt:lpstr>More tricky bits… traversing at an angle in 3 dimensions</vt:lpstr>
      <vt:lpstr>Resolving Visibility</vt:lpstr>
      <vt:lpstr>Resolving Visibility in Section</vt:lpstr>
      <vt:lpstr>Resolving Visibility in Section</vt:lpstr>
      <vt:lpstr>Resolving Visibility in Section</vt:lpstr>
      <vt:lpstr>Calculating Surface Normals</vt:lpstr>
      <vt:lpstr>Questions?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Ray Tracing Height Fields</dc:title>
  <dc:creator>Aran</dc:creator>
  <cp:lastModifiedBy>Frank</cp:lastModifiedBy>
  <cp:revision>26</cp:revision>
  <dcterms:created xsi:type="dcterms:W3CDTF">2011-03-02T03:01:43Z</dcterms:created>
  <dcterms:modified xsi:type="dcterms:W3CDTF">2011-03-02T22:20:53Z</dcterms:modified>
</cp:coreProperties>
</file>