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1" r:id="rId4"/>
    <p:sldId id="275" r:id="rId5"/>
    <p:sldId id="258" r:id="rId6"/>
    <p:sldId id="281" r:id="rId7"/>
    <p:sldId id="266" r:id="rId8"/>
    <p:sldId id="276" r:id="rId9"/>
    <p:sldId id="257" r:id="rId10"/>
    <p:sldId id="260" r:id="rId11"/>
    <p:sldId id="271" r:id="rId12"/>
    <p:sldId id="273" r:id="rId13"/>
    <p:sldId id="284" r:id="rId14"/>
    <p:sldId id="274" r:id="rId15"/>
    <p:sldId id="269" r:id="rId16"/>
    <p:sldId id="280" r:id="rId17"/>
    <p:sldId id="282" r:id="rId18"/>
    <p:sldId id="283" r:id="rId19"/>
    <p:sldId id="277" r:id="rId20"/>
    <p:sldId id="270" r:id="rId21"/>
    <p:sldId id="272" r:id="rId22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86218" autoAdjust="0"/>
  </p:normalViewPr>
  <p:slideViewPr>
    <p:cSldViewPr>
      <p:cViewPr varScale="1">
        <p:scale>
          <a:sx n="67" d="100"/>
          <a:sy n="67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WB\CSS552\Programs\FinalProject\Refraction_Cal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WB\CSS552\Programs\FinalProject\Refraction_Cal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7871706787493"/>
          <c:y val="2.9310613935978506E-2"/>
          <c:w val="0.86233416791968953"/>
          <c:h val="0.9595812736677309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xVal>
            <c:numRef>
              <c:f>Vector2D!$E$3:$E$14</c:f>
              <c:numCache>
                <c:formatCode>0.0000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-2</c:v>
                </c:pt>
                <c:pt idx="4">
                  <c:v>-3.67544536472586E-16</c:v>
                </c:pt>
                <c:pt idx="5">
                  <c:v>0</c:v>
                </c:pt>
                <c:pt idx="6">
                  <c:v>0.70710678118654757</c:v>
                </c:pt>
                <c:pt idx="8">
                  <c:v>0</c:v>
                </c:pt>
                <c:pt idx="9">
                  <c:v>0.25881904510252074</c:v>
                </c:pt>
                <c:pt idx="10">
                  <c:v>0.50000000000000011</c:v>
                </c:pt>
                <c:pt idx="11">
                  <c:v>0.70710678118654757</c:v>
                </c:pt>
              </c:numCache>
            </c:numRef>
          </c:xVal>
          <c:yVal>
            <c:numRef>
              <c:f>Vector2D!$F$3:$F$14</c:f>
              <c:numCache>
                <c:formatCode>0.0000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2.45029690981724E-16</c:v>
                </c:pt>
                <c:pt idx="4">
                  <c:v>-2</c:v>
                </c:pt>
                <c:pt idx="5">
                  <c:v>0</c:v>
                </c:pt>
                <c:pt idx="6">
                  <c:v>2</c:v>
                </c:pt>
                <c:pt idx="8">
                  <c:v>1</c:v>
                </c:pt>
                <c:pt idx="9">
                  <c:v>0.96592582628906831</c:v>
                </c:pt>
                <c:pt idx="10">
                  <c:v>0.8660254037844386</c:v>
                </c:pt>
                <c:pt idx="11">
                  <c:v>0.70710678118654746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448192"/>
        <c:axId val="64450496"/>
      </c:scatterChart>
      <c:valAx>
        <c:axId val="64448192"/>
        <c:scaling>
          <c:orientation val="minMax"/>
        </c:scaling>
        <c:delete val="0"/>
        <c:axPos val="b"/>
        <c:numFmt formatCode="0.0000" sourceLinked="1"/>
        <c:majorTickMark val="out"/>
        <c:minorTickMark val="none"/>
        <c:tickLblPos val="nextTo"/>
        <c:crossAx val="64450496"/>
        <c:crosses val="autoZero"/>
        <c:crossBetween val="midCat"/>
      </c:valAx>
      <c:valAx>
        <c:axId val="64450496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crossAx val="644481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7871706787493"/>
          <c:y val="2.9310613935978506E-2"/>
          <c:w val="0.86233416791968953"/>
          <c:h val="0.9595812736677309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xVal>
            <c:numRef>
              <c:f>Vector2D!$E$3:$E$14</c:f>
              <c:numCache>
                <c:formatCode>0.0000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-2</c:v>
                </c:pt>
                <c:pt idx="4">
                  <c:v>-3.67544536472586E-16</c:v>
                </c:pt>
                <c:pt idx="5">
                  <c:v>0</c:v>
                </c:pt>
                <c:pt idx="6">
                  <c:v>0.70710678118654757</c:v>
                </c:pt>
                <c:pt idx="8">
                  <c:v>0</c:v>
                </c:pt>
                <c:pt idx="9">
                  <c:v>0.25881904510252074</c:v>
                </c:pt>
                <c:pt idx="10">
                  <c:v>0.50000000000000011</c:v>
                </c:pt>
                <c:pt idx="11">
                  <c:v>0.70710678118654757</c:v>
                </c:pt>
              </c:numCache>
            </c:numRef>
          </c:xVal>
          <c:yVal>
            <c:numRef>
              <c:f>Vector2D!$F$3:$F$14</c:f>
              <c:numCache>
                <c:formatCode>0.0000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2.45029690981724E-16</c:v>
                </c:pt>
                <c:pt idx="4">
                  <c:v>-2</c:v>
                </c:pt>
                <c:pt idx="5">
                  <c:v>0</c:v>
                </c:pt>
                <c:pt idx="6">
                  <c:v>2</c:v>
                </c:pt>
                <c:pt idx="8">
                  <c:v>1</c:v>
                </c:pt>
                <c:pt idx="9">
                  <c:v>0.96592582628906831</c:v>
                </c:pt>
                <c:pt idx="10">
                  <c:v>0.8660254037844386</c:v>
                </c:pt>
                <c:pt idx="11">
                  <c:v>0.70710678118654746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453376"/>
        <c:axId val="64453952"/>
      </c:scatterChart>
      <c:valAx>
        <c:axId val="64453376"/>
        <c:scaling>
          <c:orientation val="minMax"/>
        </c:scaling>
        <c:delete val="0"/>
        <c:axPos val="b"/>
        <c:numFmt formatCode="0.0000" sourceLinked="1"/>
        <c:majorTickMark val="out"/>
        <c:minorTickMark val="none"/>
        <c:tickLblPos val="nextTo"/>
        <c:crossAx val="64453952"/>
        <c:crosses val="autoZero"/>
        <c:crossBetween val="midCat"/>
      </c:valAx>
      <c:valAx>
        <c:axId val="64453952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crossAx val="644533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17" Type="http://schemas.openxmlformats.org/officeDocument/2006/relationships/image" Target="../media/image26.wmf"/><Relationship Id="rId2" Type="http://schemas.openxmlformats.org/officeDocument/2006/relationships/image" Target="../media/image11.wmf"/><Relationship Id="rId16" Type="http://schemas.openxmlformats.org/officeDocument/2006/relationships/image" Target="../media/image25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17" Type="http://schemas.openxmlformats.org/officeDocument/2006/relationships/image" Target="../media/image26.wmf"/><Relationship Id="rId2" Type="http://schemas.openxmlformats.org/officeDocument/2006/relationships/image" Target="../media/image11.wmf"/><Relationship Id="rId16" Type="http://schemas.openxmlformats.org/officeDocument/2006/relationships/image" Target="../media/image25.wmf"/><Relationship Id="rId1" Type="http://schemas.openxmlformats.org/officeDocument/2006/relationships/image" Target="../media/image27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8.wmf"/><Relationship Id="rId7" Type="http://schemas.openxmlformats.org/officeDocument/2006/relationships/image" Target="../media/image2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23.wmf"/><Relationship Id="rId11" Type="http://schemas.openxmlformats.org/officeDocument/2006/relationships/image" Target="../media/image34.wmf"/><Relationship Id="rId5" Type="http://schemas.openxmlformats.org/officeDocument/2006/relationships/image" Target="../media/image30.wmf"/><Relationship Id="rId10" Type="http://schemas.openxmlformats.org/officeDocument/2006/relationships/image" Target="../media/image33.wmf"/><Relationship Id="rId4" Type="http://schemas.openxmlformats.org/officeDocument/2006/relationships/image" Target="../media/image19.w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35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EF626694-B5CA-4FB4-923B-5156291D7275}" type="datetimeFigureOut">
              <a:rPr lang="en-US" smtClean="0"/>
              <a:t>3/6/2011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CB0ED636-E7A6-4A04-AF61-DD5A04D6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3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is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ED636-E7A6-4A04-AF61-DD5A04D6D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6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should be noted the basic </a:t>
            </a:r>
            <a:r>
              <a:rPr lang="en-US" dirty="0" err="1" smtClean="0"/>
              <a:t>radiosity</a:t>
            </a:r>
            <a:r>
              <a:rPr lang="en-US" dirty="0" smtClean="0"/>
              <a:t> method is viewpoint independent: the solution will be the same regardless of the viewpoint of the image.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ED636-E7A6-4A04-AF61-DD5A04D6DA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0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ED636-E7A6-4A04-AF61-DD5A04D6DA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ED636-E7A6-4A04-AF61-DD5A04D6DA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6219-773A-4BCD-85E5-75F042E8067C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C0AF126B-FA43-4F11-993E-7D1320DD2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6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F7BD-32AF-4266-89E0-F0FB863009D2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3356-FF24-489D-9EAC-03782D34B751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6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52C1-5A5B-413C-9B05-0426CE451D45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5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63F0-8F3E-410D-98CD-124D5FDE8783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6F3D-C851-4E6F-B4E3-5535A9022D8B}" type="datetime1">
              <a:rPr lang="en-US" smtClean="0"/>
              <a:t>3/6/2011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5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3478-B34E-48BE-AD1C-BB7BF75B1CEB}" type="datetime1">
              <a:rPr lang="en-US" smtClean="0"/>
              <a:t>3/6/2011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FBB5-1DF7-425E-B7C8-3F4C2F83A046}" type="datetime1">
              <a:rPr lang="en-US" smtClean="0"/>
              <a:t>3/6/2011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7C38-C390-467F-A81E-D9044C46917F}" type="datetime1">
              <a:rPr lang="en-US" smtClean="0"/>
              <a:t>3/6/2011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31AF-1804-44DF-9482-F8E9FDFC617D}" type="datetime1">
              <a:rPr lang="en-US" smtClean="0"/>
              <a:t>3/6/2011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5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561-8640-44A1-AD9D-668A46ACAD1D}" type="datetime1">
              <a:rPr lang="en-US" smtClean="0"/>
              <a:t>3/6/2011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6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C7F84-2DDB-441A-8682-3E8CEF1A5F9C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126B-FA43-4F11-993E-7D1320D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shene/PUBLICATIONS/2005/photon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25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0.wmf"/><Relationship Id="rId32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22.wmf"/><Relationship Id="rId36" Type="http://schemas.openxmlformats.org/officeDocument/2006/relationships/image" Target="../media/image26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23.wmf"/><Relationship Id="rId35" Type="http://schemas.openxmlformats.org/officeDocument/2006/relationships/oleObject" Target="../embeddings/oleObject18.bin"/><Relationship Id="rId8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25.w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3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20.wmf"/><Relationship Id="rId32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22.wmf"/><Relationship Id="rId36" Type="http://schemas.openxmlformats.org/officeDocument/2006/relationships/image" Target="../media/image26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27.bin"/><Relationship Id="rId31" Type="http://schemas.openxmlformats.org/officeDocument/2006/relationships/oleObject" Target="../embeddings/oleObject33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23.wmf"/><Relationship Id="rId35" Type="http://schemas.openxmlformats.org/officeDocument/2006/relationships/oleObject" Target="../embeddings/oleObject35.bin"/><Relationship Id="rId8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23.wmf"/><Relationship Id="rId22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41.wmf"/><Relationship Id="rId4" Type="http://schemas.openxmlformats.org/officeDocument/2006/relationships/chart" Target="../charts/chart1.xml"/><Relationship Id="rId9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41.wmf"/><Relationship Id="rId4" Type="http://schemas.openxmlformats.org/officeDocument/2006/relationships/chart" Target="../charts/chart2.xml"/><Relationship Id="rId9" Type="http://schemas.openxmlformats.org/officeDocument/2006/relationships/oleObject" Target="../embeddings/oleObject5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daz3d.com/viewtopic.php?t=115030" TargetMode="External"/><Relationship Id="rId2" Type="http://schemas.openxmlformats.org/officeDocument/2006/relationships/hyperlink" Target="http://www.eecis.udel.edu/~wei/Causti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ucsd.edu/~henrik/papers/photon_map/global_illumination_using_photon_maps_egwr96.pdf" TargetMode="External"/><Relationship Id="rId2" Type="http://schemas.openxmlformats.org/officeDocument/2006/relationships/hyperlink" Target="http://graphics.ucsd.edu/courses/rendering/2010/rgross_wgeorge/glossy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raphics.ucsd.edu/courses/rendering/2010/rgross_wgeorge/pmappi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yst.uw.edu/gopost/attachment/ksung/20093/92322a64fc7b2d4b68da53e66723ad7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shene/PUBLICATIONS/2005/photo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Caustics </a:t>
            </a:r>
            <a:r>
              <a:rPr lang="en-US" dirty="0"/>
              <a:t>Ray </a:t>
            </a:r>
            <a:r>
              <a:rPr lang="en-US" dirty="0" smtClean="0"/>
              <a:t>Tracing</a:t>
            </a:r>
            <a:br>
              <a:rPr lang="en-US" dirty="0" smtClean="0"/>
            </a:br>
            <a:r>
              <a:rPr lang="en-US" dirty="0" smtClean="0"/>
              <a:t>CSS522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Dame</a:t>
            </a:r>
          </a:p>
          <a:p>
            <a:r>
              <a:rPr lang="en-US" dirty="0" err="1" smtClean="0"/>
              <a:t>Aysun</a:t>
            </a:r>
            <a:r>
              <a:rPr lang="en-US" dirty="0" smtClean="0"/>
              <a:t> </a:t>
            </a:r>
            <a:r>
              <a:rPr lang="en-US" dirty="0" err="1" smtClean="0"/>
              <a:t>Simitci</a:t>
            </a:r>
            <a:endParaRPr lang="en-US" dirty="0" smtClean="0"/>
          </a:p>
          <a:p>
            <a:r>
              <a:rPr lang="en-US" dirty="0" err="1" smtClean="0"/>
              <a:t>Sabitha</a:t>
            </a:r>
            <a:r>
              <a:rPr lang="en-US" dirty="0" smtClean="0"/>
              <a:t> Abraham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B2C4-9AC0-4D48-96DA-B1425701484D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C0AF126B-FA43-4F11-993E-7D1320DD29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6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Photon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simple</a:t>
            </a:r>
            <a:endParaRPr lang="en-US" dirty="0" smtClean="0"/>
          </a:p>
          <a:p>
            <a:pPr lvl="1"/>
            <a:r>
              <a:rPr lang="en-US" dirty="0"/>
              <a:t>tries to decouple the representation of a scene from its geometry and stores illumination information in a global data structure, the </a:t>
            </a:r>
            <a:r>
              <a:rPr lang="en-US" i="1" dirty="0"/>
              <a:t>photon </a:t>
            </a:r>
            <a:r>
              <a:rPr lang="en-US" i="1" dirty="0" smtClean="0"/>
              <a:t>map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a two-pass </a:t>
            </a:r>
            <a:r>
              <a:rPr lang="en-US" dirty="0" smtClean="0"/>
              <a:t>method</a:t>
            </a:r>
          </a:p>
          <a:p>
            <a:pPr lvl="1"/>
            <a:r>
              <a:rPr lang="en-US" dirty="0"/>
              <a:t>The first pass builds the photon map by tracing photons from each light source, and the second pass renders the scene using the information stored in the photon </a:t>
            </a:r>
            <a:r>
              <a:rPr lang="en-US" dirty="0" smtClean="0"/>
              <a:t>map.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http://www.cs.mtu.edu/~shene/PUBLICATIONS/2005/photon.pdf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DD7D-54FA-4065-94FC-620E56DAAF06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Straight Connector 143"/>
          <p:cNvCxnSpPr>
            <a:stCxn id="149" idx="0"/>
          </p:cNvCxnSpPr>
          <p:nvPr/>
        </p:nvCxnSpPr>
        <p:spPr>
          <a:xfrm>
            <a:off x="584425" y="2056435"/>
            <a:ext cx="342677" cy="106957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/>
          <p:cNvGrpSpPr/>
          <p:nvPr/>
        </p:nvGrpSpPr>
        <p:grpSpPr>
          <a:xfrm rot="2488729">
            <a:off x="356243" y="1726974"/>
            <a:ext cx="510049" cy="679907"/>
            <a:chOff x="1962150" y="1211381"/>
            <a:chExt cx="510049" cy="679907"/>
          </a:xfrm>
        </p:grpSpPr>
        <p:sp>
          <p:nvSpPr>
            <p:cNvPr id="147" name="Oval 146"/>
            <p:cNvSpPr/>
            <p:nvPr/>
          </p:nvSpPr>
          <p:spPr>
            <a:xfrm>
              <a:off x="2354020" y="1496938"/>
              <a:ext cx="118179" cy="11862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8" name="Arc 147"/>
            <p:cNvSpPr/>
            <p:nvPr/>
          </p:nvSpPr>
          <p:spPr>
            <a:xfrm flipV="1">
              <a:off x="1962150" y="1211381"/>
              <a:ext cx="455930" cy="343567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9" name="Arc 148"/>
            <p:cNvSpPr/>
            <p:nvPr/>
          </p:nvSpPr>
          <p:spPr>
            <a:xfrm>
              <a:off x="1962150" y="1561253"/>
              <a:ext cx="455930" cy="330035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43" name="Rectangle 142"/>
          <p:cNvSpPr/>
          <p:nvPr/>
        </p:nvSpPr>
        <p:spPr>
          <a:xfrm rot="18885760">
            <a:off x="997487" y="2796275"/>
            <a:ext cx="811028" cy="457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stCxn id="148" idx="0"/>
          </p:cNvCxnSpPr>
          <p:nvPr/>
        </p:nvCxnSpPr>
        <p:spPr>
          <a:xfrm>
            <a:off x="588601" y="2051712"/>
            <a:ext cx="1011599" cy="45521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1288573" y="3422908"/>
            <a:ext cx="67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FOV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13486" y="1752600"/>
            <a:ext cx="4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sz="1400" dirty="0">
                <a:latin typeface="Apple Chancery"/>
                <a:cs typeface="Apple Chancery"/>
              </a:rPr>
              <a:t>e</a:t>
            </a:r>
            <a:endParaRPr lang="en-US" sz="1400" dirty="0" smtClean="0">
              <a:latin typeface="Apple Chancery"/>
              <a:cs typeface="Apple Chancery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78060" y="249490"/>
            <a:ext cx="4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sz="1200" dirty="0">
                <a:latin typeface="+mj-lt"/>
                <a:cs typeface="Apple Chancery"/>
              </a:rPr>
              <a:t>L</a:t>
            </a:r>
            <a:endParaRPr lang="en-US" sz="1200" dirty="0" smtClean="0">
              <a:latin typeface="+mj-lt"/>
              <a:cs typeface="Apple Chancery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3122599" y="4561125"/>
            <a:ext cx="330643" cy="472718"/>
            <a:chOff x="1733550" y="3623220"/>
            <a:chExt cx="330643" cy="472718"/>
          </a:xfrm>
        </p:grpSpPr>
        <p:sp>
          <p:nvSpPr>
            <p:cNvPr id="151" name="TextBox 150"/>
            <p:cNvSpPr txBox="1"/>
            <p:nvPr/>
          </p:nvSpPr>
          <p:spPr>
            <a:xfrm>
              <a:off x="1733550" y="3726606"/>
              <a:ext cx="330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V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733550" y="3623220"/>
              <a:ext cx="330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Times New Roman"/>
                  <a:cs typeface="Times New Roman"/>
                </a:rPr>
                <a:t>^</a:t>
              </a:r>
            </a:p>
          </p:txBody>
        </p:sp>
      </p:grpSp>
      <p:sp>
        <p:nvSpPr>
          <p:cNvPr id="160" name="Rectangle 159"/>
          <p:cNvSpPr/>
          <p:nvPr/>
        </p:nvSpPr>
        <p:spPr>
          <a:xfrm>
            <a:off x="2938103" y="6239224"/>
            <a:ext cx="134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Palatino Linotype"/>
              </a:rPr>
              <a:t>Photon Map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1383950" y="1849265"/>
            <a:ext cx="115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Plane</a:t>
            </a:r>
            <a:endParaRPr lang="en-US" dirty="0"/>
          </a:p>
        </p:txBody>
      </p:sp>
      <p:sp>
        <p:nvSpPr>
          <p:cNvPr id="212" name="Footer Placeholder 134"/>
          <p:cNvSpPr txBox="1">
            <a:spLocks/>
          </p:cNvSpPr>
          <p:nvPr/>
        </p:nvSpPr>
        <p:spPr>
          <a:xfrm>
            <a:off x="10044" y="5975"/>
            <a:ext cx="153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Caustic Ray Tracing</a:t>
            </a:r>
            <a:endParaRPr lang="en-US" dirty="0"/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4305300" y="446608"/>
            <a:ext cx="2788491" cy="30199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321" idx="3"/>
          </p:cNvCxnSpPr>
          <p:nvPr/>
        </p:nvCxnSpPr>
        <p:spPr>
          <a:xfrm flipH="1">
            <a:off x="6352614" y="446608"/>
            <a:ext cx="741177" cy="40357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arallelogram 10"/>
          <p:cNvSpPr/>
          <p:nvPr/>
        </p:nvSpPr>
        <p:spPr>
          <a:xfrm>
            <a:off x="1600200" y="5562601"/>
            <a:ext cx="4830891" cy="685799"/>
          </a:xfrm>
          <a:prstGeom prst="parallelogram">
            <a:avLst>
              <a:gd name="adj" fmla="val 22807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>
            <a:stCxn id="11" idx="3"/>
            <a:endCxn id="11" idx="1"/>
          </p:cNvCxnSpPr>
          <p:nvPr/>
        </p:nvCxnSpPr>
        <p:spPr>
          <a:xfrm flipV="1">
            <a:off x="3233581" y="5562601"/>
            <a:ext cx="1564129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" idx="5"/>
            <a:endCxn id="11" idx="2"/>
          </p:cNvCxnSpPr>
          <p:nvPr/>
        </p:nvCxnSpPr>
        <p:spPr>
          <a:xfrm>
            <a:off x="2382265" y="5905501"/>
            <a:ext cx="3266761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4055191" y="5562601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2411972" y="5562601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V="1">
            <a:off x="2006087" y="5562601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V="1">
            <a:off x="2827696" y="5562601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3639468" y="5562601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V="1">
            <a:off x="4461077" y="5562601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2006087" y="6067427"/>
            <a:ext cx="3266761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2819400" y="5715000"/>
            <a:ext cx="3266761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2984500" y="5638800"/>
            <a:ext cx="3266761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2599582" y="5803900"/>
            <a:ext cx="3266761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2201290" y="5983688"/>
            <a:ext cx="3266761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1803400" y="6156325"/>
            <a:ext cx="3266761" cy="0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4660900" y="5559426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4273965" y="5556251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3858354" y="5559426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2599596" y="5562601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2212661" y="5559426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1797050" y="5562601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3421191" y="5563360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flipV="1">
            <a:off x="3034256" y="5560185"/>
            <a:ext cx="1554291" cy="68579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60000" flipH="1">
            <a:off x="5797483" y="3075191"/>
            <a:ext cx="679517" cy="658609"/>
          </a:xfrm>
          <a:prstGeom prst="line">
            <a:avLst/>
          </a:prstGeom>
          <a:ln w="19050" cmpd="sng">
            <a:solidFill>
              <a:srgbClr val="0000FF"/>
            </a:solidFill>
            <a:head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H="1">
            <a:off x="584322" y="1363840"/>
            <a:ext cx="286631" cy="716719"/>
          </a:xfrm>
          <a:prstGeom prst="line">
            <a:avLst/>
          </a:prstGeom>
          <a:ln w="28575" cmpd="sng">
            <a:solidFill>
              <a:srgbClr val="0000FF"/>
            </a:solidFill>
            <a:head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H="1">
            <a:off x="6508898" y="446608"/>
            <a:ext cx="584893" cy="1196712"/>
          </a:xfrm>
          <a:prstGeom prst="line">
            <a:avLst/>
          </a:prstGeom>
          <a:ln>
            <a:headEnd type="none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flipH="1" flipV="1">
            <a:off x="4834005" y="3403600"/>
            <a:ext cx="392606" cy="180668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7" name="Group 246"/>
          <p:cNvGrpSpPr/>
          <p:nvPr/>
        </p:nvGrpSpPr>
        <p:grpSpPr>
          <a:xfrm>
            <a:off x="3954961" y="3123045"/>
            <a:ext cx="331289" cy="350405"/>
            <a:chOff x="6552555" y="267704"/>
            <a:chExt cx="331289" cy="350405"/>
          </a:xfrm>
        </p:grpSpPr>
        <p:sp>
          <p:nvSpPr>
            <p:cNvPr id="248" name="TextBox 247"/>
            <p:cNvSpPr txBox="1"/>
            <p:nvPr/>
          </p:nvSpPr>
          <p:spPr>
            <a:xfrm>
              <a:off x="6553200" y="310332"/>
              <a:ext cx="330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w</a:t>
              </a:r>
              <a:endParaRPr lang="en-US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6552555" y="267704"/>
              <a:ext cx="3306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^</a:t>
              </a:r>
              <a:endParaRPr lang="en-US" sz="14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6306792" y="941402"/>
            <a:ext cx="440087" cy="480212"/>
            <a:chOff x="1733550" y="3623220"/>
            <a:chExt cx="330643" cy="447756"/>
          </a:xfrm>
        </p:grpSpPr>
        <p:sp>
          <p:nvSpPr>
            <p:cNvPr id="251" name="TextBox 250"/>
            <p:cNvSpPr txBox="1"/>
            <p:nvPr/>
          </p:nvSpPr>
          <p:spPr>
            <a:xfrm>
              <a:off x="1733550" y="3726606"/>
              <a:ext cx="330643" cy="344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3300"/>
                  </a:solidFill>
                  <a:latin typeface="Times New Roman"/>
                  <a:cs typeface="Times New Roman"/>
                </a:rPr>
                <a:t>-L</a:t>
              </a:r>
              <a:endParaRPr lang="en-US" dirty="0">
                <a:solidFill>
                  <a:srgbClr val="CC33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1779805" y="3623220"/>
              <a:ext cx="248418" cy="344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3300"/>
                  </a:solidFill>
                  <a:latin typeface="Times New Roman"/>
                  <a:cs typeface="Times New Roman"/>
                </a:rPr>
                <a:t>^</a:t>
              </a:r>
              <a:endParaRPr lang="en-US" b="1" dirty="0">
                <a:solidFill>
                  <a:srgbClr val="CC33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671984" y="1575379"/>
            <a:ext cx="484831" cy="436245"/>
            <a:chOff x="1649584" y="3598138"/>
            <a:chExt cx="484831" cy="436245"/>
          </a:xfrm>
        </p:grpSpPr>
        <p:sp>
          <p:nvSpPr>
            <p:cNvPr id="256" name="TextBox 255"/>
            <p:cNvSpPr txBox="1"/>
            <p:nvPr/>
          </p:nvSpPr>
          <p:spPr>
            <a:xfrm>
              <a:off x="1649584" y="3726606"/>
              <a:ext cx="4848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UP</a:t>
              </a:r>
              <a:endParaRPr lang="en-US" sz="14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1727237" y="3598138"/>
              <a:ext cx="330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^</a:t>
              </a: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4857964" y="4724520"/>
            <a:ext cx="335796" cy="411874"/>
            <a:chOff x="7055604" y="2971800"/>
            <a:chExt cx="335796" cy="411874"/>
          </a:xfrm>
        </p:grpSpPr>
        <p:sp>
          <p:nvSpPr>
            <p:cNvPr id="263" name="TextBox 262"/>
            <p:cNvSpPr txBox="1"/>
            <p:nvPr/>
          </p:nvSpPr>
          <p:spPr>
            <a:xfrm>
              <a:off x="7055604" y="3075897"/>
              <a:ext cx="330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N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7060757" y="2971800"/>
              <a:ext cx="3306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^</a:t>
              </a:r>
              <a:endParaRPr lang="en-US" sz="14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266" name="Straight Connector 265"/>
          <p:cNvCxnSpPr>
            <a:stCxn id="46" idx="4"/>
            <a:endCxn id="46" idx="7"/>
          </p:cNvCxnSpPr>
          <p:nvPr/>
        </p:nvCxnSpPr>
        <p:spPr>
          <a:xfrm flipV="1">
            <a:off x="5144027" y="3391041"/>
            <a:ext cx="998432" cy="1861082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6" idx="4"/>
          </p:cNvCxnSpPr>
          <p:nvPr/>
        </p:nvCxnSpPr>
        <p:spPr>
          <a:xfrm flipV="1">
            <a:off x="4648200" y="5252123"/>
            <a:ext cx="495827" cy="615277"/>
          </a:xfrm>
          <a:prstGeom prst="line">
            <a:avLst/>
          </a:prstGeom>
          <a:ln w="12700" cmpd="sng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H="1">
            <a:off x="5120591" y="4847323"/>
            <a:ext cx="63930" cy="639077"/>
          </a:xfrm>
          <a:prstGeom prst="line">
            <a:avLst/>
          </a:prstGeom>
          <a:ln w="19050" cmpd="sng">
            <a:solidFill>
              <a:srgbClr val="0000FF"/>
            </a:solidFill>
            <a:head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85" name="Group 284"/>
          <p:cNvGrpSpPr/>
          <p:nvPr/>
        </p:nvGrpSpPr>
        <p:grpSpPr>
          <a:xfrm>
            <a:off x="6305394" y="2708526"/>
            <a:ext cx="335796" cy="411874"/>
            <a:chOff x="7055604" y="2971800"/>
            <a:chExt cx="335796" cy="411874"/>
          </a:xfrm>
        </p:grpSpPr>
        <p:sp>
          <p:nvSpPr>
            <p:cNvPr id="286" name="TextBox 285"/>
            <p:cNvSpPr txBox="1"/>
            <p:nvPr/>
          </p:nvSpPr>
          <p:spPr>
            <a:xfrm>
              <a:off x="7055604" y="3075897"/>
              <a:ext cx="330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N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060757" y="2971800"/>
              <a:ext cx="3306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^</a:t>
              </a:r>
              <a:endParaRPr lang="en-US" sz="14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7" name="Arc 66"/>
          <p:cNvSpPr/>
          <p:nvPr/>
        </p:nvSpPr>
        <p:spPr>
          <a:xfrm rot="634172">
            <a:off x="6175204" y="3140794"/>
            <a:ext cx="172994" cy="127146"/>
          </a:xfrm>
          <a:prstGeom prst="arc">
            <a:avLst>
              <a:gd name="adj1" fmla="val 13982790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TextBox 287"/>
          <p:cNvSpPr txBox="1"/>
          <p:nvPr/>
        </p:nvSpPr>
        <p:spPr>
          <a:xfrm>
            <a:off x="6146356" y="2952080"/>
            <a:ext cx="330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r>
              <a:rPr lang="en-US" sz="1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10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5649026" y="3667279"/>
            <a:ext cx="330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Φ</a:t>
            </a:r>
            <a:r>
              <a:rPr lang="en-US" sz="105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105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90" name="Arc 289"/>
          <p:cNvSpPr/>
          <p:nvPr/>
        </p:nvSpPr>
        <p:spPr>
          <a:xfrm rot="11420669">
            <a:off x="5856172" y="3604151"/>
            <a:ext cx="172994" cy="127146"/>
          </a:xfrm>
          <a:prstGeom prst="arc">
            <a:avLst>
              <a:gd name="adj1" fmla="val 13982790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TextBox 290"/>
          <p:cNvSpPr txBox="1"/>
          <p:nvPr/>
        </p:nvSpPr>
        <p:spPr>
          <a:xfrm>
            <a:off x="4850956" y="5181600"/>
            <a:ext cx="330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r>
              <a:rPr lang="en-US" sz="1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lang="en-US" sz="10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5144027" y="4705374"/>
            <a:ext cx="330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Φ</a:t>
            </a:r>
            <a:r>
              <a:rPr lang="en-US" sz="105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lang="en-US" sz="105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93" name="Arc 292"/>
          <p:cNvSpPr/>
          <p:nvPr/>
        </p:nvSpPr>
        <p:spPr>
          <a:xfrm rot="11420669">
            <a:off x="5010756" y="5326648"/>
            <a:ext cx="172994" cy="127146"/>
          </a:xfrm>
          <a:prstGeom prst="arc">
            <a:avLst>
              <a:gd name="adj1" fmla="val 14750380"/>
              <a:gd name="adj2" fmla="val 1975522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Arc 293"/>
          <p:cNvSpPr/>
          <p:nvPr/>
        </p:nvSpPr>
        <p:spPr>
          <a:xfrm rot="634172">
            <a:off x="5142819" y="4978217"/>
            <a:ext cx="132190" cy="127146"/>
          </a:xfrm>
          <a:prstGeom prst="arc">
            <a:avLst>
              <a:gd name="adj1" fmla="val 13183104"/>
              <a:gd name="adj2" fmla="val 20466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>
            <a:off x="788470" y="2231292"/>
            <a:ext cx="3838708" cy="3596316"/>
          </a:xfrm>
          <a:prstGeom prst="line">
            <a:avLst/>
          </a:prstGeom>
          <a:ln w="19050" cmpd="sng">
            <a:headEnd type="none" w="lg" len="lg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2848988" y="4148660"/>
            <a:ext cx="1811590" cy="1687180"/>
          </a:xfrm>
          <a:prstGeom prst="line">
            <a:avLst/>
          </a:prstGeom>
          <a:ln w="19050" cmpd="sng">
            <a:head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8" name="Parallelogram 307"/>
          <p:cNvSpPr/>
          <p:nvPr/>
        </p:nvSpPr>
        <p:spPr>
          <a:xfrm>
            <a:off x="914400" y="2515110"/>
            <a:ext cx="1035050" cy="630911"/>
          </a:xfrm>
          <a:prstGeom prst="parallelogram">
            <a:avLst>
              <a:gd name="adj" fmla="val 1025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1" name="Straight Connector 310"/>
          <p:cNvCxnSpPr>
            <a:stCxn id="149" idx="0"/>
          </p:cNvCxnSpPr>
          <p:nvPr/>
        </p:nvCxnSpPr>
        <p:spPr>
          <a:xfrm>
            <a:off x="584425" y="2056435"/>
            <a:ext cx="704148" cy="111409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>
            <a:stCxn id="149" idx="0"/>
          </p:cNvCxnSpPr>
          <p:nvPr/>
        </p:nvCxnSpPr>
        <p:spPr>
          <a:xfrm>
            <a:off x="584425" y="2056435"/>
            <a:ext cx="1377725" cy="45049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>
            <a:stCxn id="147" idx="6"/>
          </p:cNvCxnSpPr>
          <p:nvPr/>
        </p:nvCxnSpPr>
        <p:spPr>
          <a:xfrm>
            <a:off x="799076" y="2239524"/>
            <a:ext cx="593807" cy="564842"/>
          </a:xfrm>
          <a:prstGeom prst="line">
            <a:avLst/>
          </a:prstGeom>
          <a:ln w="19050" cmpd="sng">
            <a:headEnd type="none" w="lg" len="lg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1" name="Parallelogram 320"/>
          <p:cNvSpPr/>
          <p:nvPr/>
        </p:nvSpPr>
        <p:spPr>
          <a:xfrm rot="19627139" flipH="1">
            <a:off x="4360628" y="3029635"/>
            <a:ext cx="1879464" cy="1947235"/>
          </a:xfrm>
          <a:prstGeom prst="parallelogram">
            <a:avLst>
              <a:gd name="adj" fmla="val 6635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342758">
            <a:off x="4114800" y="2971800"/>
            <a:ext cx="2286000" cy="22860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>
            <a:spLocks/>
          </p:cNvSpPr>
          <p:nvPr/>
        </p:nvSpPr>
        <p:spPr>
          <a:xfrm rot="18000000">
            <a:off x="5849374" y="4217738"/>
            <a:ext cx="27432" cy="548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>
            <a:spLocks/>
          </p:cNvSpPr>
          <p:nvPr/>
        </p:nvSpPr>
        <p:spPr>
          <a:xfrm rot="12600000">
            <a:off x="1379168" y="2776934"/>
            <a:ext cx="27432" cy="548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5866343" y="446608"/>
            <a:ext cx="1227448" cy="3799030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5867400" y="4038600"/>
            <a:ext cx="4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sz="1200" dirty="0">
                <a:latin typeface="+mj-lt"/>
                <a:cs typeface="Apple Chancery"/>
              </a:rPr>
              <a:t>s</a:t>
            </a:r>
            <a:endParaRPr lang="en-US" sz="1200" dirty="0" smtClean="0">
              <a:latin typeface="+mj-lt"/>
              <a:cs typeface="Apple Chancery"/>
            </a:endParaRPr>
          </a:p>
        </p:txBody>
      </p:sp>
      <p:grpSp>
        <p:nvGrpSpPr>
          <p:cNvPr id="496" name="Group 495"/>
          <p:cNvGrpSpPr/>
          <p:nvPr/>
        </p:nvGrpSpPr>
        <p:grpSpPr>
          <a:xfrm>
            <a:off x="4926013" y="3136814"/>
            <a:ext cx="331787" cy="368386"/>
            <a:chOff x="3888726" y="2583694"/>
            <a:chExt cx="331787" cy="368386"/>
          </a:xfrm>
        </p:grpSpPr>
        <p:sp>
          <p:nvSpPr>
            <p:cNvPr id="326" name="TextBox 325"/>
            <p:cNvSpPr txBox="1"/>
            <p:nvPr/>
          </p:nvSpPr>
          <p:spPr>
            <a:xfrm>
              <a:off x="3889869" y="2644303"/>
              <a:ext cx="330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u</a:t>
              </a:r>
              <a:endParaRPr lang="en-US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3888726" y="2583694"/>
              <a:ext cx="3306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^</a:t>
              </a:r>
              <a:endParaRPr lang="en-US" sz="14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29" name="Oval 128"/>
          <p:cNvSpPr>
            <a:spLocks noChangeAspect="1"/>
          </p:cNvSpPr>
          <p:nvPr/>
        </p:nvSpPr>
        <p:spPr>
          <a:xfrm>
            <a:off x="7041117" y="381000"/>
            <a:ext cx="105348" cy="1053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3" name="Straight Arrow Connector 442"/>
          <p:cNvCxnSpPr/>
          <p:nvPr/>
        </p:nvCxnSpPr>
        <p:spPr>
          <a:xfrm>
            <a:off x="4254456" y="3517797"/>
            <a:ext cx="2104508" cy="958211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>
            <a:stCxn id="321" idx="2"/>
            <a:endCxn id="321" idx="5"/>
          </p:cNvCxnSpPr>
          <p:nvPr/>
        </p:nvCxnSpPr>
        <p:spPr>
          <a:xfrm flipV="1">
            <a:off x="5034854" y="3831614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4" name="Straight Arrow Connector 453"/>
          <p:cNvCxnSpPr/>
          <p:nvPr/>
        </p:nvCxnSpPr>
        <p:spPr>
          <a:xfrm>
            <a:off x="4121150" y="3601089"/>
            <a:ext cx="2104508" cy="958211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5" name="Straight Arrow Connector 454"/>
          <p:cNvCxnSpPr/>
          <p:nvPr/>
        </p:nvCxnSpPr>
        <p:spPr>
          <a:xfrm>
            <a:off x="4368784" y="3442094"/>
            <a:ext cx="2104508" cy="958211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6" name="Straight Arrow Connector 455"/>
          <p:cNvCxnSpPr/>
          <p:nvPr/>
        </p:nvCxnSpPr>
        <p:spPr>
          <a:xfrm flipV="1">
            <a:off x="4500667" y="3584267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7" name="Straight Arrow Connector 456"/>
          <p:cNvCxnSpPr/>
          <p:nvPr/>
        </p:nvCxnSpPr>
        <p:spPr>
          <a:xfrm flipV="1">
            <a:off x="4754537" y="3708266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8" name="Straight Arrow Connector 457"/>
          <p:cNvCxnSpPr/>
          <p:nvPr/>
        </p:nvCxnSpPr>
        <p:spPr>
          <a:xfrm flipV="1">
            <a:off x="4238419" y="3466554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9" name="Straight Arrow Connector 458"/>
          <p:cNvCxnSpPr/>
          <p:nvPr/>
        </p:nvCxnSpPr>
        <p:spPr>
          <a:xfrm flipV="1">
            <a:off x="5533783" y="4054194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0" name="Straight Arrow Connector 459"/>
          <p:cNvCxnSpPr/>
          <p:nvPr/>
        </p:nvCxnSpPr>
        <p:spPr>
          <a:xfrm flipV="1">
            <a:off x="5797178" y="4178193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1" name="Straight Arrow Connector 460"/>
          <p:cNvCxnSpPr/>
          <p:nvPr/>
        </p:nvCxnSpPr>
        <p:spPr>
          <a:xfrm flipV="1">
            <a:off x="5268360" y="3942831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2" name="Straight Arrow Connector 461"/>
          <p:cNvCxnSpPr/>
          <p:nvPr/>
        </p:nvCxnSpPr>
        <p:spPr>
          <a:xfrm flipV="1">
            <a:off x="5168204" y="3889310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3" name="Straight Arrow Connector 462"/>
          <p:cNvCxnSpPr/>
          <p:nvPr/>
        </p:nvCxnSpPr>
        <p:spPr>
          <a:xfrm flipV="1">
            <a:off x="4624492" y="3644900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4" name="Straight Arrow Connector 463"/>
          <p:cNvCxnSpPr/>
          <p:nvPr/>
        </p:nvCxnSpPr>
        <p:spPr>
          <a:xfrm flipV="1">
            <a:off x="4887887" y="3765962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5" name="Straight Arrow Connector 464"/>
          <p:cNvCxnSpPr/>
          <p:nvPr/>
        </p:nvCxnSpPr>
        <p:spPr>
          <a:xfrm flipV="1">
            <a:off x="4371769" y="3524250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6" name="Straight Arrow Connector 465"/>
          <p:cNvCxnSpPr/>
          <p:nvPr/>
        </p:nvCxnSpPr>
        <p:spPr>
          <a:xfrm flipV="1">
            <a:off x="5667133" y="4111890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7" name="Straight Arrow Connector 466"/>
          <p:cNvCxnSpPr/>
          <p:nvPr/>
        </p:nvCxnSpPr>
        <p:spPr>
          <a:xfrm flipV="1">
            <a:off x="5930528" y="4235889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401710" y="4000527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0" name="Straight Arrow Connector 469"/>
          <p:cNvCxnSpPr/>
          <p:nvPr/>
        </p:nvCxnSpPr>
        <p:spPr>
          <a:xfrm flipV="1">
            <a:off x="4108450" y="3403600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1" name="Straight Arrow Connector 470"/>
          <p:cNvCxnSpPr/>
          <p:nvPr/>
        </p:nvCxnSpPr>
        <p:spPr>
          <a:xfrm>
            <a:off x="4317956" y="3479697"/>
            <a:ext cx="2104508" cy="958211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2" name="Straight Arrow Connector 471"/>
          <p:cNvCxnSpPr/>
          <p:nvPr/>
        </p:nvCxnSpPr>
        <p:spPr>
          <a:xfrm>
            <a:off x="4191000" y="3556639"/>
            <a:ext cx="2104508" cy="958211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3" name="Straight Arrow Connector 472"/>
          <p:cNvCxnSpPr/>
          <p:nvPr/>
        </p:nvCxnSpPr>
        <p:spPr>
          <a:xfrm>
            <a:off x="4438634" y="3397644"/>
            <a:ext cx="2104508" cy="958211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4" name="Straight Arrow Connector 473"/>
          <p:cNvCxnSpPr/>
          <p:nvPr/>
        </p:nvCxnSpPr>
        <p:spPr>
          <a:xfrm>
            <a:off x="4054992" y="3651889"/>
            <a:ext cx="2104508" cy="958211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5" name="Straight Arrow Connector 474"/>
          <p:cNvCxnSpPr/>
          <p:nvPr/>
        </p:nvCxnSpPr>
        <p:spPr>
          <a:xfrm flipV="1">
            <a:off x="6006728" y="4270814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6" name="Straight Arrow Connector 475"/>
          <p:cNvCxnSpPr/>
          <p:nvPr/>
        </p:nvCxnSpPr>
        <p:spPr>
          <a:xfrm flipV="1">
            <a:off x="5856068" y="4212847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7" name="Straight Arrow Connector 476"/>
          <p:cNvCxnSpPr/>
          <p:nvPr/>
        </p:nvCxnSpPr>
        <p:spPr>
          <a:xfrm flipV="1">
            <a:off x="5720249" y="4146521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8" name="Straight Arrow Connector 477"/>
          <p:cNvCxnSpPr/>
          <p:nvPr/>
        </p:nvCxnSpPr>
        <p:spPr>
          <a:xfrm flipV="1">
            <a:off x="5600837" y="4083793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9" name="Straight Arrow Connector 478"/>
          <p:cNvCxnSpPr/>
          <p:nvPr/>
        </p:nvCxnSpPr>
        <p:spPr>
          <a:xfrm flipV="1">
            <a:off x="5473686" y="4026067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0" name="Straight Arrow Connector 479"/>
          <p:cNvCxnSpPr/>
          <p:nvPr/>
        </p:nvCxnSpPr>
        <p:spPr>
          <a:xfrm flipV="1">
            <a:off x="5336388" y="3968768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1" name="Straight Arrow Connector 480"/>
          <p:cNvCxnSpPr/>
          <p:nvPr/>
        </p:nvCxnSpPr>
        <p:spPr>
          <a:xfrm flipV="1">
            <a:off x="5223436" y="3918504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2" name="Straight Arrow Connector 481"/>
          <p:cNvCxnSpPr/>
          <p:nvPr/>
        </p:nvCxnSpPr>
        <p:spPr>
          <a:xfrm flipV="1">
            <a:off x="5108489" y="3864471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3" name="Straight Arrow Connector 482"/>
          <p:cNvCxnSpPr/>
          <p:nvPr/>
        </p:nvCxnSpPr>
        <p:spPr>
          <a:xfrm flipV="1">
            <a:off x="4967455" y="3792231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 flipV="1">
            <a:off x="4834005" y="3732546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 flipV="1">
            <a:off x="4695599" y="3672165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6" name="Straight Arrow Connector 485"/>
          <p:cNvCxnSpPr/>
          <p:nvPr/>
        </p:nvCxnSpPr>
        <p:spPr>
          <a:xfrm flipV="1">
            <a:off x="4568826" y="3613665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7" name="Straight Arrow Connector 486"/>
          <p:cNvCxnSpPr/>
          <p:nvPr/>
        </p:nvCxnSpPr>
        <p:spPr>
          <a:xfrm flipV="1">
            <a:off x="4432284" y="3554557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9" name="Straight Arrow Connector 488"/>
          <p:cNvCxnSpPr/>
          <p:nvPr/>
        </p:nvCxnSpPr>
        <p:spPr>
          <a:xfrm flipV="1">
            <a:off x="4305300" y="3492500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0" name="Straight Arrow Connector 489"/>
          <p:cNvCxnSpPr/>
          <p:nvPr/>
        </p:nvCxnSpPr>
        <p:spPr>
          <a:xfrm flipV="1">
            <a:off x="4178300" y="3435350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1" name="Straight Arrow Connector 490"/>
          <p:cNvCxnSpPr/>
          <p:nvPr/>
        </p:nvCxnSpPr>
        <p:spPr>
          <a:xfrm flipV="1">
            <a:off x="4051300" y="3377822"/>
            <a:ext cx="531012" cy="343278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>
            <a:endCxn id="46" idx="7"/>
          </p:cNvCxnSpPr>
          <p:nvPr/>
        </p:nvCxnSpPr>
        <p:spPr>
          <a:xfrm flipV="1">
            <a:off x="5715000" y="3391041"/>
            <a:ext cx="427459" cy="801226"/>
          </a:xfrm>
          <a:prstGeom prst="line">
            <a:avLst/>
          </a:prstGeom>
          <a:ln w="12700" cmpd="sng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7" name="Straight Arrow Connector 496"/>
          <p:cNvCxnSpPr/>
          <p:nvPr/>
        </p:nvCxnSpPr>
        <p:spPr>
          <a:xfrm flipH="1">
            <a:off x="3959913" y="3313719"/>
            <a:ext cx="392606" cy="243261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9" name="TextBox 498"/>
          <p:cNvSpPr txBox="1"/>
          <p:nvPr/>
        </p:nvSpPr>
        <p:spPr>
          <a:xfrm>
            <a:off x="3545188" y="1124634"/>
            <a:ext cx="275032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Compute Caustic Ray Point Map</a:t>
            </a:r>
            <a:endParaRPr lang="en-US" sz="1400" dirty="0"/>
          </a:p>
        </p:txBody>
      </p:sp>
      <p:cxnSp>
        <p:nvCxnSpPr>
          <p:cNvPr id="500" name="Straight Arrow Connector 499"/>
          <p:cNvCxnSpPr/>
          <p:nvPr/>
        </p:nvCxnSpPr>
        <p:spPr>
          <a:xfrm>
            <a:off x="3596631" y="1428052"/>
            <a:ext cx="1023638" cy="2022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3" name="Oval 502"/>
          <p:cNvSpPr/>
          <p:nvPr/>
        </p:nvSpPr>
        <p:spPr>
          <a:xfrm>
            <a:off x="3303946" y="1146314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524" name="Group 523"/>
          <p:cNvGrpSpPr/>
          <p:nvPr/>
        </p:nvGrpSpPr>
        <p:grpSpPr>
          <a:xfrm>
            <a:off x="6135505" y="6239224"/>
            <a:ext cx="2991562" cy="307777"/>
            <a:chOff x="6634000" y="4726066"/>
            <a:chExt cx="2991562" cy="307777"/>
          </a:xfrm>
        </p:grpSpPr>
        <p:sp>
          <p:nvSpPr>
            <p:cNvPr id="504" name="TextBox 503"/>
            <p:cNvSpPr txBox="1"/>
            <p:nvPr/>
          </p:nvSpPr>
          <p:spPr>
            <a:xfrm>
              <a:off x="6875242" y="4726066"/>
              <a:ext cx="275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Create Photon Density Array</a:t>
              </a:r>
              <a:endParaRPr lang="en-US" sz="1400" dirty="0"/>
            </a:p>
          </p:txBody>
        </p:sp>
        <p:sp>
          <p:nvSpPr>
            <p:cNvPr id="505" name="Oval 504"/>
            <p:cNvSpPr/>
            <p:nvPr/>
          </p:nvSpPr>
          <p:spPr>
            <a:xfrm>
              <a:off x="6634000" y="4747746"/>
              <a:ext cx="298592" cy="27565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cxnSp>
        <p:nvCxnSpPr>
          <p:cNvPr id="507" name="Straight Arrow Connector 506"/>
          <p:cNvCxnSpPr/>
          <p:nvPr/>
        </p:nvCxnSpPr>
        <p:spPr>
          <a:xfrm flipH="1" flipV="1">
            <a:off x="5401710" y="5983688"/>
            <a:ext cx="684452" cy="277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0" name="TextBox 509"/>
          <p:cNvSpPr txBox="1"/>
          <p:nvPr/>
        </p:nvSpPr>
        <p:spPr>
          <a:xfrm>
            <a:off x="7276561" y="1320266"/>
            <a:ext cx="275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Shoot Caustic Rays</a:t>
            </a:r>
            <a:endParaRPr lang="en-US" sz="1400" dirty="0"/>
          </a:p>
        </p:txBody>
      </p:sp>
      <p:sp>
        <p:nvSpPr>
          <p:cNvPr id="511" name="Oval 510"/>
          <p:cNvSpPr/>
          <p:nvPr/>
        </p:nvSpPr>
        <p:spPr>
          <a:xfrm>
            <a:off x="7035319" y="1341946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12" name="TextBox 511"/>
          <p:cNvSpPr txBox="1"/>
          <p:nvPr/>
        </p:nvSpPr>
        <p:spPr>
          <a:xfrm>
            <a:off x="7133417" y="3200400"/>
            <a:ext cx="2010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Intersect &amp; Compute </a:t>
            </a:r>
          </a:p>
          <a:p>
            <a:r>
              <a:rPr lang="en-US" sz="1400" dirty="0" smtClean="0"/>
              <a:t>First Refraction</a:t>
            </a:r>
            <a:endParaRPr lang="en-US" sz="1400" dirty="0"/>
          </a:p>
        </p:txBody>
      </p:sp>
      <p:sp>
        <p:nvSpPr>
          <p:cNvPr id="513" name="Oval 512"/>
          <p:cNvSpPr/>
          <p:nvPr/>
        </p:nvSpPr>
        <p:spPr>
          <a:xfrm>
            <a:off x="6892175" y="3273326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514" name="Straight Arrow Connector 513"/>
          <p:cNvCxnSpPr/>
          <p:nvPr/>
        </p:nvCxnSpPr>
        <p:spPr>
          <a:xfrm flipH="1">
            <a:off x="6251261" y="3397644"/>
            <a:ext cx="623981" cy="5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/>
          <p:cNvCxnSpPr>
            <a:stCxn id="511" idx="3"/>
          </p:cNvCxnSpPr>
          <p:nvPr/>
        </p:nvCxnSpPr>
        <p:spPr>
          <a:xfrm flipH="1">
            <a:off x="6543142" y="1577230"/>
            <a:ext cx="535905" cy="6254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1" name="Oval 520"/>
          <p:cNvSpPr/>
          <p:nvPr/>
        </p:nvSpPr>
        <p:spPr>
          <a:xfrm>
            <a:off x="5846587" y="5213430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522" name="Straight Arrow Connector 521"/>
          <p:cNvCxnSpPr>
            <a:endCxn id="291" idx="3"/>
          </p:cNvCxnSpPr>
          <p:nvPr/>
        </p:nvCxnSpPr>
        <p:spPr>
          <a:xfrm flipH="1" flipV="1">
            <a:off x="5181600" y="5304711"/>
            <a:ext cx="648055" cy="330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6086161" y="5189815"/>
            <a:ext cx="315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Intersect &amp; Compute Second Refraction</a:t>
            </a:r>
            <a:endParaRPr lang="en-US" sz="1400" dirty="0"/>
          </a:p>
        </p:txBody>
      </p:sp>
      <p:grpSp>
        <p:nvGrpSpPr>
          <p:cNvPr id="528" name="Group 527"/>
          <p:cNvGrpSpPr/>
          <p:nvPr/>
        </p:nvGrpSpPr>
        <p:grpSpPr>
          <a:xfrm>
            <a:off x="2373455" y="2749752"/>
            <a:ext cx="2991562" cy="307777"/>
            <a:chOff x="6634000" y="4726066"/>
            <a:chExt cx="2991562" cy="307777"/>
          </a:xfrm>
        </p:grpSpPr>
        <p:sp>
          <p:nvSpPr>
            <p:cNvPr id="529" name="TextBox 528"/>
            <p:cNvSpPr txBox="1"/>
            <p:nvPr/>
          </p:nvSpPr>
          <p:spPr>
            <a:xfrm>
              <a:off x="6875242" y="4726066"/>
              <a:ext cx="275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Accumulate Photon “hits”</a:t>
              </a:r>
              <a:endParaRPr lang="en-US" sz="1400" dirty="0"/>
            </a:p>
          </p:txBody>
        </p:sp>
        <p:sp>
          <p:nvSpPr>
            <p:cNvPr id="530" name="Oval 529"/>
            <p:cNvSpPr/>
            <p:nvPr/>
          </p:nvSpPr>
          <p:spPr>
            <a:xfrm>
              <a:off x="6634000" y="4747746"/>
              <a:ext cx="298592" cy="27565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cxnSp>
        <p:nvCxnSpPr>
          <p:cNvPr id="531" name="Straight Arrow Connector 530"/>
          <p:cNvCxnSpPr/>
          <p:nvPr/>
        </p:nvCxnSpPr>
        <p:spPr>
          <a:xfrm>
            <a:off x="2672047" y="3069311"/>
            <a:ext cx="1995203" cy="27277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3" name="TextBox 532"/>
          <p:cNvSpPr txBox="1"/>
          <p:nvPr/>
        </p:nvSpPr>
        <p:spPr>
          <a:xfrm>
            <a:off x="1447800" y="334523"/>
            <a:ext cx="673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Compute Phong Illumination where L</a:t>
            </a:r>
            <a:r>
              <a:rPr lang="en-US" sz="1400" baseline="-25000" dirty="0" smtClean="0"/>
              <a:t>c</a:t>
            </a:r>
            <a:r>
              <a:rPr lang="en-US" sz="1400" dirty="0" smtClean="0"/>
              <a:t> is the photon map light cell intensity.</a:t>
            </a:r>
            <a:endParaRPr lang="en-US" sz="1400" baseline="-25000" dirty="0"/>
          </a:p>
        </p:txBody>
      </p:sp>
      <p:sp>
        <p:nvSpPr>
          <p:cNvPr id="534" name="Oval 533"/>
          <p:cNvSpPr/>
          <p:nvPr/>
        </p:nvSpPr>
        <p:spPr>
          <a:xfrm>
            <a:off x="1192667" y="353267"/>
            <a:ext cx="298581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dirty="0"/>
              <a:t>7</a:t>
            </a:r>
          </a:p>
        </p:txBody>
      </p:sp>
      <p:graphicFrame>
        <p:nvGraphicFramePr>
          <p:cNvPr id="536" name="Object 5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248547"/>
              </p:ext>
            </p:extLst>
          </p:nvPr>
        </p:nvGraphicFramePr>
        <p:xfrm>
          <a:off x="1311275" y="615950"/>
          <a:ext cx="33416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2158920" imgH="253800" progId="Equation.3">
                  <p:embed/>
                </p:oleObj>
              </mc:Choice>
              <mc:Fallback>
                <p:oleObj name="Equation" r:id="rId3" imgW="21589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1275" y="615950"/>
                        <a:ext cx="3341688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" name="TextBox 537"/>
          <p:cNvSpPr txBox="1"/>
          <p:nvPr/>
        </p:nvSpPr>
        <p:spPr>
          <a:xfrm>
            <a:off x="7467600" y="1586959"/>
            <a:ext cx="275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(ray = P</a:t>
            </a:r>
            <a:r>
              <a:rPr lang="en-US" sz="1400" baseline="-25000" dirty="0" smtClean="0"/>
              <a:t>S</a:t>
            </a:r>
            <a:r>
              <a:rPr lang="en-US" sz="1400" dirty="0" smtClean="0"/>
              <a:t> – P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88B-76DB-4651-A7FB-22C45C66EF5C}" type="datetime1">
              <a:rPr lang="en-US" smtClean="0"/>
              <a:t>3/6/2011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 rot="342758">
            <a:off x="4114800" y="2971800"/>
            <a:ext cx="2286000" cy="2286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ooter Placeholder 134"/>
          <p:cNvSpPr txBox="1">
            <a:spLocks/>
          </p:cNvSpPr>
          <p:nvPr/>
        </p:nvSpPr>
        <p:spPr>
          <a:xfrm>
            <a:off x="10044" y="5975"/>
            <a:ext cx="153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Caustic Ray Tracing</a:t>
            </a:r>
            <a:endParaRPr lang="en-US" dirty="0"/>
          </a:p>
        </p:txBody>
      </p:sp>
      <p:cxnSp>
        <p:nvCxnSpPr>
          <p:cNvPr id="225" name="Straight Arrow Connector 224"/>
          <p:cNvCxnSpPr/>
          <p:nvPr/>
        </p:nvCxnSpPr>
        <p:spPr>
          <a:xfrm>
            <a:off x="2743200" y="6172200"/>
            <a:ext cx="3690897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60000" flipH="1">
            <a:off x="5797483" y="3075191"/>
            <a:ext cx="679517" cy="658609"/>
          </a:xfrm>
          <a:prstGeom prst="line">
            <a:avLst/>
          </a:prstGeom>
          <a:ln w="19050" cmpd="sng">
            <a:solidFill>
              <a:srgbClr val="0000FF"/>
            </a:solidFill>
            <a:head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65" name="Group 264"/>
          <p:cNvGrpSpPr/>
          <p:nvPr/>
        </p:nvGrpSpPr>
        <p:grpSpPr>
          <a:xfrm>
            <a:off x="4857964" y="4724520"/>
            <a:ext cx="335796" cy="411874"/>
            <a:chOff x="7055604" y="2971800"/>
            <a:chExt cx="335796" cy="411874"/>
          </a:xfrm>
        </p:grpSpPr>
        <p:sp>
          <p:nvSpPr>
            <p:cNvPr id="263" name="TextBox 262"/>
            <p:cNvSpPr txBox="1"/>
            <p:nvPr/>
          </p:nvSpPr>
          <p:spPr>
            <a:xfrm>
              <a:off x="7055604" y="3075897"/>
              <a:ext cx="330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N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7060757" y="2971800"/>
              <a:ext cx="3306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^</a:t>
              </a:r>
              <a:endParaRPr lang="en-US" sz="14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266" name="Straight Connector 265"/>
          <p:cNvCxnSpPr>
            <a:stCxn id="46" idx="4"/>
            <a:endCxn id="46" idx="7"/>
          </p:cNvCxnSpPr>
          <p:nvPr/>
        </p:nvCxnSpPr>
        <p:spPr>
          <a:xfrm flipV="1">
            <a:off x="5144027" y="3391041"/>
            <a:ext cx="998432" cy="1861082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6" idx="4"/>
          </p:cNvCxnSpPr>
          <p:nvPr/>
        </p:nvCxnSpPr>
        <p:spPr>
          <a:xfrm flipV="1">
            <a:off x="4452780" y="5252123"/>
            <a:ext cx="691247" cy="920077"/>
          </a:xfrm>
          <a:prstGeom prst="line">
            <a:avLst/>
          </a:prstGeom>
          <a:ln w="12700" cmpd="sng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H="1">
            <a:off x="5120591" y="4847323"/>
            <a:ext cx="63930" cy="639077"/>
          </a:xfrm>
          <a:prstGeom prst="line">
            <a:avLst/>
          </a:prstGeom>
          <a:ln w="19050" cmpd="sng">
            <a:solidFill>
              <a:srgbClr val="0000FF"/>
            </a:solidFill>
            <a:head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85" name="Group 284"/>
          <p:cNvGrpSpPr/>
          <p:nvPr/>
        </p:nvGrpSpPr>
        <p:grpSpPr>
          <a:xfrm>
            <a:off x="6305394" y="2708526"/>
            <a:ext cx="335796" cy="411874"/>
            <a:chOff x="7055604" y="2971800"/>
            <a:chExt cx="335796" cy="411874"/>
          </a:xfrm>
        </p:grpSpPr>
        <p:sp>
          <p:nvSpPr>
            <p:cNvPr id="286" name="TextBox 285"/>
            <p:cNvSpPr txBox="1"/>
            <p:nvPr/>
          </p:nvSpPr>
          <p:spPr>
            <a:xfrm>
              <a:off x="7055604" y="3075897"/>
              <a:ext cx="330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N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060757" y="2971800"/>
              <a:ext cx="3306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^</a:t>
              </a:r>
              <a:endParaRPr lang="en-US" sz="14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7" name="Arc 66"/>
          <p:cNvSpPr/>
          <p:nvPr/>
        </p:nvSpPr>
        <p:spPr>
          <a:xfrm rot="634172">
            <a:off x="6165681" y="3137568"/>
            <a:ext cx="172994" cy="127146"/>
          </a:xfrm>
          <a:prstGeom prst="arc">
            <a:avLst>
              <a:gd name="adj1" fmla="val 13982790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Arc 289"/>
          <p:cNvSpPr/>
          <p:nvPr/>
        </p:nvSpPr>
        <p:spPr>
          <a:xfrm rot="11420669">
            <a:off x="5856172" y="3604151"/>
            <a:ext cx="172994" cy="127146"/>
          </a:xfrm>
          <a:prstGeom prst="arc">
            <a:avLst>
              <a:gd name="adj1" fmla="val 13982790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Arc 292"/>
          <p:cNvSpPr/>
          <p:nvPr/>
        </p:nvSpPr>
        <p:spPr>
          <a:xfrm rot="11420669">
            <a:off x="5010756" y="5326648"/>
            <a:ext cx="172994" cy="127146"/>
          </a:xfrm>
          <a:prstGeom prst="arc">
            <a:avLst>
              <a:gd name="adj1" fmla="val 14750380"/>
              <a:gd name="adj2" fmla="val 1975522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Arc 293"/>
          <p:cNvSpPr/>
          <p:nvPr/>
        </p:nvSpPr>
        <p:spPr>
          <a:xfrm rot="634172">
            <a:off x="5142819" y="4978217"/>
            <a:ext cx="132190" cy="127146"/>
          </a:xfrm>
          <a:prstGeom prst="arc">
            <a:avLst>
              <a:gd name="adj1" fmla="val 13183104"/>
              <a:gd name="adj2" fmla="val 20466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6141650" y="2147479"/>
            <a:ext cx="335350" cy="1259606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6" name="Object 5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69350"/>
              </p:ext>
            </p:extLst>
          </p:nvPr>
        </p:nvGraphicFramePr>
        <p:xfrm>
          <a:off x="192088" y="808038"/>
          <a:ext cx="51863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" name="Equation" r:id="rId3" imgW="2184120" imgH="342720" progId="Equation.3">
                  <p:embed/>
                </p:oleObj>
              </mc:Choice>
              <mc:Fallback>
                <p:oleObj name="Equation" r:id="rId3" imgW="218412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088" y="808038"/>
                        <a:ext cx="5186362" cy="606425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399016"/>
              </p:ext>
            </p:extLst>
          </p:nvPr>
        </p:nvGraphicFramePr>
        <p:xfrm>
          <a:off x="5880100" y="3849688"/>
          <a:ext cx="19526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Object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3849688"/>
                        <a:ext cx="195263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98104"/>
              </p:ext>
            </p:extLst>
          </p:nvPr>
        </p:nvGraphicFramePr>
        <p:xfrm>
          <a:off x="6219825" y="2193925"/>
          <a:ext cx="17621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" name="Equation" r:id="rId7" imgW="114120" imgH="177480" progId="Equation.3">
                  <p:embed/>
                </p:oleObj>
              </mc:Choice>
              <mc:Fallback>
                <p:oleObj name="Equation" r:id="rId7" imgW="1141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2193925"/>
                        <a:ext cx="17621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6" name="Straight Connector 165"/>
          <p:cNvCxnSpPr>
            <a:endCxn id="46" idx="7"/>
          </p:cNvCxnSpPr>
          <p:nvPr/>
        </p:nvCxnSpPr>
        <p:spPr>
          <a:xfrm flipV="1">
            <a:off x="5649026" y="3391041"/>
            <a:ext cx="493433" cy="918724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2"/>
          </a:xfrm>
        </p:spPr>
        <p:txBody>
          <a:bodyPr/>
          <a:lstStyle/>
          <a:p>
            <a:r>
              <a:rPr lang="en-US" dirty="0" smtClean="0"/>
              <a:t>Refraction (in 3D)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28600" y="1414790"/>
            <a:ext cx="315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Where:</a:t>
            </a:r>
            <a:endParaRPr lang="en-US" sz="1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99175"/>
              </p:ext>
            </p:extLst>
          </p:nvPr>
        </p:nvGraphicFramePr>
        <p:xfrm>
          <a:off x="425450" y="2058988"/>
          <a:ext cx="35401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" name="Equation" r:id="rId9" imgW="228600" imgH="177480" progId="Equation.3">
                  <p:embed/>
                </p:oleObj>
              </mc:Choice>
              <mc:Fallback>
                <p:oleObj name="Equation" r:id="rId9" imgW="228600" imgH="177480" progId="Equation.3">
                  <p:embed/>
                  <p:pic>
                    <p:nvPicPr>
                      <p:cNvPr id="0" name="Object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2058988"/>
                        <a:ext cx="354013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TextBox 176"/>
          <p:cNvSpPr txBox="1"/>
          <p:nvPr/>
        </p:nvSpPr>
        <p:spPr>
          <a:xfrm>
            <a:off x="731199" y="2070420"/>
            <a:ext cx="315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refraction (transmission) direction</a:t>
            </a:r>
            <a:endParaRPr lang="en-US" sz="1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77142"/>
              </p:ext>
            </p:extLst>
          </p:nvPr>
        </p:nvGraphicFramePr>
        <p:xfrm>
          <a:off x="457200" y="1771650"/>
          <a:ext cx="3127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" name="Equation" r:id="rId11" imgW="215640" imgH="177480" progId="Equation.3">
                  <p:embed/>
                </p:oleObj>
              </mc:Choice>
              <mc:Fallback>
                <p:oleObj name="Equation" r:id="rId11" imgW="215640" imgH="177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71650"/>
                        <a:ext cx="31273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747711" y="1771112"/>
            <a:ext cx="1509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incident direction</a:t>
            </a:r>
            <a:endParaRPr lang="en-US" sz="1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265909"/>
              </p:ext>
            </p:extLst>
          </p:nvPr>
        </p:nvGraphicFramePr>
        <p:xfrm>
          <a:off x="409574" y="3287591"/>
          <a:ext cx="149934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" name="Equation" r:id="rId13" imgW="914400" imgH="355320" progId="Equation.3">
                  <p:embed/>
                </p:oleObj>
              </mc:Choice>
              <mc:Fallback>
                <p:oleObj name="Equation" r:id="rId13" imgW="914400" imgH="355320" progId="Equation.3">
                  <p:embed/>
                  <p:pic>
                    <p:nvPicPr>
                      <p:cNvPr id="0" name="Object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4" y="3287591"/>
                        <a:ext cx="149934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95369" y="2743200"/>
            <a:ext cx="4906409" cy="307777"/>
            <a:chOff x="457200" y="3133432"/>
            <a:chExt cx="4633831" cy="307777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4155695"/>
                </p:ext>
              </p:extLst>
            </p:nvPr>
          </p:nvGraphicFramePr>
          <p:xfrm>
            <a:off x="457200" y="3135090"/>
            <a:ext cx="3937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3" name="Equation" r:id="rId15" imgW="253800" imgH="190440" progId="Equation.3">
                    <p:embed/>
                  </p:oleObj>
                </mc:Choice>
                <mc:Fallback>
                  <p:oleObj name="Equation" r:id="rId15" imgW="253800" imgH="1904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135090"/>
                          <a:ext cx="393700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838200" y="3133432"/>
              <a:ext cx="42528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Index of refraction of the material outside of the sphere</a:t>
              </a:r>
              <a:endParaRPr lang="en-US" sz="1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3535" y="2971800"/>
            <a:ext cx="4585621" cy="307777"/>
            <a:chOff x="457200" y="3352800"/>
            <a:chExt cx="4330864" cy="307777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8651210"/>
                </p:ext>
              </p:extLst>
            </p:nvPr>
          </p:nvGraphicFramePr>
          <p:xfrm>
            <a:off x="457200" y="3362325"/>
            <a:ext cx="3937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4" name="Equation" r:id="rId17" imgW="253800" imgH="190440" progId="Equation.3">
                    <p:embed/>
                  </p:oleObj>
                </mc:Choice>
                <mc:Fallback>
                  <p:oleObj name="Equation" r:id="rId17" imgW="253800" imgH="1904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362325"/>
                          <a:ext cx="393700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" name="Rectangle 184"/>
            <p:cNvSpPr/>
            <p:nvPr/>
          </p:nvSpPr>
          <p:spPr>
            <a:xfrm>
              <a:off x="838200" y="3352800"/>
              <a:ext cx="39498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Index of refraction of the material inside the sphere</a:t>
              </a:r>
              <a:endParaRPr lang="en-US" sz="1400" dirty="0"/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345898"/>
              </p:ext>
            </p:extLst>
          </p:nvPr>
        </p:nvGraphicFramePr>
        <p:xfrm>
          <a:off x="5181600" y="2606797"/>
          <a:ext cx="228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" name="Equation" r:id="rId19" imgW="139680" imgH="190440" progId="Equation.3">
                  <p:embed/>
                </p:oleObj>
              </mc:Choice>
              <mc:Fallback>
                <p:oleObj name="Equation" r:id="rId19" imgW="139680" imgH="1904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06797"/>
                        <a:ext cx="2286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18973"/>
              </p:ext>
            </p:extLst>
          </p:nvPr>
        </p:nvGraphicFramePr>
        <p:xfrm>
          <a:off x="5181600" y="3068094"/>
          <a:ext cx="2174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" name="Equation" r:id="rId21" imgW="139680" imgH="190440" progId="Equation.3">
                  <p:embed/>
                </p:oleObj>
              </mc:Choice>
              <mc:Fallback>
                <p:oleObj name="Equation" r:id="rId21" imgW="139680" imgH="1904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68094"/>
                        <a:ext cx="21748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27607"/>
              </p:ext>
            </p:extLst>
          </p:nvPr>
        </p:nvGraphicFramePr>
        <p:xfrm>
          <a:off x="440547" y="4055587"/>
          <a:ext cx="35466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" name="Equation" r:id="rId23" imgW="215640" imgH="177480" progId="Equation.3">
                  <p:embed/>
                </p:oleObj>
              </mc:Choice>
              <mc:Fallback>
                <p:oleObj name="Equation" r:id="rId23" imgW="215640" imgH="177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47" y="4055587"/>
                        <a:ext cx="354667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TextBox 190"/>
          <p:cNvSpPr txBox="1"/>
          <p:nvPr/>
        </p:nvSpPr>
        <p:spPr>
          <a:xfrm>
            <a:off x="685800" y="4005351"/>
            <a:ext cx="3340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ngle of refraction</a:t>
            </a:r>
            <a:endParaRPr lang="en-US" sz="1400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4171"/>
              </p:ext>
            </p:extLst>
          </p:nvPr>
        </p:nvGraphicFramePr>
        <p:xfrm>
          <a:off x="441325" y="3832103"/>
          <a:ext cx="35466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" name="Equation" r:id="rId25" imgW="215640" imgH="152280" progId="Equation.3">
                  <p:embed/>
                </p:oleObj>
              </mc:Choice>
              <mc:Fallback>
                <p:oleObj name="Equation" r:id="rId25" imgW="215640" imgH="1522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832103"/>
                        <a:ext cx="354667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" name="TextBox 192"/>
          <p:cNvSpPr txBox="1"/>
          <p:nvPr/>
        </p:nvSpPr>
        <p:spPr>
          <a:xfrm>
            <a:off x="690910" y="3759305"/>
            <a:ext cx="3340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ngle of incidence</a:t>
            </a:r>
            <a:endParaRPr lang="en-US" sz="14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257386"/>
              </p:ext>
            </p:extLst>
          </p:nvPr>
        </p:nvGraphicFramePr>
        <p:xfrm>
          <a:off x="6252410" y="2966511"/>
          <a:ext cx="157163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" name="Equation" r:id="rId27" imgW="101520" imgH="126720" progId="Equation.3">
                  <p:embed/>
                </p:oleObj>
              </mc:Choice>
              <mc:Fallback>
                <p:oleObj name="Equation" r:id="rId27" imgW="101520" imgH="12672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410" y="2966511"/>
                        <a:ext cx="157163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443260"/>
              </p:ext>
            </p:extLst>
          </p:nvPr>
        </p:nvGraphicFramePr>
        <p:xfrm>
          <a:off x="5719529" y="3707413"/>
          <a:ext cx="1762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" name="Equation" r:id="rId29" imgW="114120" imgH="177480" progId="Equation.3">
                  <p:embed/>
                </p:oleObj>
              </mc:Choice>
              <mc:Fallback>
                <p:oleObj name="Equation" r:id="rId29" imgW="114120" imgH="1774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529" y="3707413"/>
                        <a:ext cx="1762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674159"/>
              </p:ext>
            </p:extLst>
          </p:nvPr>
        </p:nvGraphicFramePr>
        <p:xfrm>
          <a:off x="4944379" y="5435936"/>
          <a:ext cx="1762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1" name="Equation" r:id="rId31" imgW="114120" imgH="177480" progId="Equation.3">
                  <p:embed/>
                </p:oleObj>
              </mc:Choice>
              <mc:Fallback>
                <p:oleObj name="Equation" r:id="rId31" imgW="114120" imgH="1774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379" y="5435936"/>
                        <a:ext cx="176212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735027"/>
              </p:ext>
            </p:extLst>
          </p:nvPr>
        </p:nvGraphicFramePr>
        <p:xfrm>
          <a:off x="5193760" y="4785655"/>
          <a:ext cx="157162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2" name="Equation" r:id="rId33" imgW="101520" imgH="126720" progId="Equation.3">
                  <p:embed/>
                </p:oleObj>
              </mc:Choice>
              <mc:Fallback>
                <p:oleObj name="Equation" r:id="rId33" imgW="101520" imgH="12672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760" y="4785655"/>
                        <a:ext cx="157162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455246"/>
              </p:ext>
            </p:extLst>
          </p:nvPr>
        </p:nvGraphicFramePr>
        <p:xfrm>
          <a:off x="406400" y="2338388"/>
          <a:ext cx="3937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3" name="Equation" r:id="rId35" imgW="253800" imgH="190440" progId="Equation.3">
                  <p:embed/>
                </p:oleObj>
              </mc:Choice>
              <mc:Fallback>
                <p:oleObj name="Equation" r:id="rId35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338388"/>
                        <a:ext cx="39370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31199" y="2359223"/>
            <a:ext cx="315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Normal direction at intersection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568-9ADA-4F08-9C7A-C88C4F986FE0}" type="datetime1">
              <a:rPr lang="en-US" smtClean="0"/>
              <a:t>3/6/2011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12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656418" y="944724"/>
            <a:ext cx="315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</a:t>
            </a:r>
            <a:r>
              <a:rPr lang="en-US" sz="1400" dirty="0" err="1" smtClean="0"/>
              <a:t>Jarosz</a:t>
            </a:r>
            <a:r>
              <a:rPr lang="en-US" sz="1400" dirty="0" smtClean="0"/>
              <a:t>, Jensen et. al. (UC San Diego)</a:t>
            </a:r>
            <a:endParaRPr lang="en-US" sz="1400" dirty="0"/>
          </a:p>
        </p:txBody>
      </p:sp>
      <p:sp>
        <p:nvSpPr>
          <p:cNvPr id="4" name="Right Brace 3"/>
          <p:cNvSpPr/>
          <p:nvPr/>
        </p:nvSpPr>
        <p:spPr>
          <a:xfrm>
            <a:off x="5472100" y="819758"/>
            <a:ext cx="180020" cy="578078"/>
          </a:xfrm>
          <a:prstGeom prst="rightBrace">
            <a:avLst>
              <a:gd name="adj1" fmla="val 2596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 rot="342758">
            <a:off x="4114800" y="2971800"/>
            <a:ext cx="2286000" cy="2286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ooter Placeholder 134"/>
          <p:cNvSpPr txBox="1">
            <a:spLocks/>
          </p:cNvSpPr>
          <p:nvPr/>
        </p:nvSpPr>
        <p:spPr>
          <a:xfrm>
            <a:off x="10044" y="5975"/>
            <a:ext cx="153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Caustic Ray Tracing</a:t>
            </a:r>
            <a:endParaRPr lang="en-US" dirty="0"/>
          </a:p>
        </p:txBody>
      </p:sp>
      <p:cxnSp>
        <p:nvCxnSpPr>
          <p:cNvPr id="225" name="Straight Arrow Connector 224"/>
          <p:cNvCxnSpPr/>
          <p:nvPr/>
        </p:nvCxnSpPr>
        <p:spPr>
          <a:xfrm>
            <a:off x="2743200" y="6172200"/>
            <a:ext cx="3690897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60000" flipH="1">
            <a:off x="5797483" y="3075191"/>
            <a:ext cx="679517" cy="658609"/>
          </a:xfrm>
          <a:prstGeom prst="line">
            <a:avLst/>
          </a:prstGeom>
          <a:ln w="19050" cmpd="sng">
            <a:solidFill>
              <a:srgbClr val="0000FF"/>
            </a:solidFill>
            <a:head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65" name="Group 264"/>
          <p:cNvGrpSpPr/>
          <p:nvPr/>
        </p:nvGrpSpPr>
        <p:grpSpPr>
          <a:xfrm>
            <a:off x="4857964" y="4724520"/>
            <a:ext cx="335796" cy="411874"/>
            <a:chOff x="7055604" y="2971800"/>
            <a:chExt cx="335796" cy="411874"/>
          </a:xfrm>
        </p:grpSpPr>
        <p:sp>
          <p:nvSpPr>
            <p:cNvPr id="263" name="TextBox 262"/>
            <p:cNvSpPr txBox="1"/>
            <p:nvPr/>
          </p:nvSpPr>
          <p:spPr>
            <a:xfrm>
              <a:off x="7055604" y="3075897"/>
              <a:ext cx="330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N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7060757" y="2971800"/>
              <a:ext cx="3306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^</a:t>
              </a:r>
              <a:endParaRPr lang="en-US" sz="14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266" name="Straight Connector 265"/>
          <p:cNvCxnSpPr>
            <a:stCxn id="46" idx="4"/>
            <a:endCxn id="46" idx="7"/>
          </p:cNvCxnSpPr>
          <p:nvPr/>
        </p:nvCxnSpPr>
        <p:spPr>
          <a:xfrm flipV="1">
            <a:off x="5144027" y="3391041"/>
            <a:ext cx="998432" cy="1861082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6" idx="4"/>
          </p:cNvCxnSpPr>
          <p:nvPr/>
        </p:nvCxnSpPr>
        <p:spPr>
          <a:xfrm flipV="1">
            <a:off x="4452780" y="5252123"/>
            <a:ext cx="691247" cy="920077"/>
          </a:xfrm>
          <a:prstGeom prst="line">
            <a:avLst/>
          </a:prstGeom>
          <a:ln w="12700" cmpd="sng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H="1">
            <a:off x="5120591" y="4847323"/>
            <a:ext cx="63930" cy="639077"/>
          </a:xfrm>
          <a:prstGeom prst="line">
            <a:avLst/>
          </a:prstGeom>
          <a:ln w="19050" cmpd="sng">
            <a:solidFill>
              <a:srgbClr val="0000FF"/>
            </a:solidFill>
            <a:head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85" name="Group 284"/>
          <p:cNvGrpSpPr/>
          <p:nvPr/>
        </p:nvGrpSpPr>
        <p:grpSpPr>
          <a:xfrm>
            <a:off x="6305394" y="2708526"/>
            <a:ext cx="335796" cy="411874"/>
            <a:chOff x="7055604" y="2971800"/>
            <a:chExt cx="335796" cy="411874"/>
          </a:xfrm>
        </p:grpSpPr>
        <p:sp>
          <p:nvSpPr>
            <p:cNvPr id="286" name="TextBox 285"/>
            <p:cNvSpPr txBox="1"/>
            <p:nvPr/>
          </p:nvSpPr>
          <p:spPr>
            <a:xfrm>
              <a:off x="7055604" y="3075897"/>
              <a:ext cx="330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N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060757" y="2971800"/>
              <a:ext cx="3306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^</a:t>
              </a:r>
              <a:endParaRPr lang="en-US" sz="14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7" name="Arc 66"/>
          <p:cNvSpPr/>
          <p:nvPr/>
        </p:nvSpPr>
        <p:spPr>
          <a:xfrm rot="634172">
            <a:off x="6165681" y="3137568"/>
            <a:ext cx="172994" cy="127146"/>
          </a:xfrm>
          <a:prstGeom prst="arc">
            <a:avLst>
              <a:gd name="adj1" fmla="val 13982790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Arc 289"/>
          <p:cNvSpPr/>
          <p:nvPr/>
        </p:nvSpPr>
        <p:spPr>
          <a:xfrm rot="11420669">
            <a:off x="5856172" y="3604151"/>
            <a:ext cx="172994" cy="127146"/>
          </a:xfrm>
          <a:prstGeom prst="arc">
            <a:avLst>
              <a:gd name="adj1" fmla="val 13982790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Arc 292"/>
          <p:cNvSpPr/>
          <p:nvPr/>
        </p:nvSpPr>
        <p:spPr>
          <a:xfrm rot="11420669">
            <a:off x="5010756" y="5326648"/>
            <a:ext cx="172994" cy="127146"/>
          </a:xfrm>
          <a:prstGeom prst="arc">
            <a:avLst>
              <a:gd name="adj1" fmla="val 14750380"/>
              <a:gd name="adj2" fmla="val 1975522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Arc 293"/>
          <p:cNvSpPr/>
          <p:nvPr/>
        </p:nvSpPr>
        <p:spPr>
          <a:xfrm rot="634172">
            <a:off x="5142819" y="4978217"/>
            <a:ext cx="132190" cy="127146"/>
          </a:xfrm>
          <a:prstGeom prst="arc">
            <a:avLst>
              <a:gd name="adj1" fmla="val 13183104"/>
              <a:gd name="adj2" fmla="val 20466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6141650" y="2147479"/>
            <a:ext cx="335350" cy="1259606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6" name="Object 5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977861"/>
              </p:ext>
            </p:extLst>
          </p:nvPr>
        </p:nvGraphicFramePr>
        <p:xfrm>
          <a:off x="2202198" y="917503"/>
          <a:ext cx="325596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3" imgW="1371600" imgH="215640" progId="Equation.3">
                  <p:embed/>
                </p:oleObj>
              </mc:Choice>
              <mc:Fallback>
                <p:oleObj name="Equation" r:id="rId3" imgW="13716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2198" y="917503"/>
                        <a:ext cx="3255962" cy="382587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29970"/>
              </p:ext>
            </p:extLst>
          </p:nvPr>
        </p:nvGraphicFramePr>
        <p:xfrm>
          <a:off x="5880100" y="3849688"/>
          <a:ext cx="19526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3849688"/>
                        <a:ext cx="195263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440954"/>
              </p:ext>
            </p:extLst>
          </p:nvPr>
        </p:nvGraphicFramePr>
        <p:xfrm>
          <a:off x="6219825" y="2193925"/>
          <a:ext cx="17621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Equation" r:id="rId7" imgW="114120" imgH="177480" progId="Equation.3">
                  <p:embed/>
                </p:oleObj>
              </mc:Choice>
              <mc:Fallback>
                <p:oleObj name="Equation" r:id="rId7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2193925"/>
                        <a:ext cx="17621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6" name="Straight Connector 165"/>
          <p:cNvCxnSpPr>
            <a:endCxn id="46" idx="7"/>
          </p:cNvCxnSpPr>
          <p:nvPr/>
        </p:nvCxnSpPr>
        <p:spPr>
          <a:xfrm flipV="1">
            <a:off x="5649026" y="3391041"/>
            <a:ext cx="493433" cy="918724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2"/>
          </a:xfrm>
        </p:spPr>
        <p:txBody>
          <a:bodyPr/>
          <a:lstStyle/>
          <a:p>
            <a:r>
              <a:rPr lang="en-US" dirty="0" smtClean="0"/>
              <a:t>Refraction (in 3D)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28600" y="1414790"/>
            <a:ext cx="315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Where:</a:t>
            </a:r>
            <a:endParaRPr lang="en-US" sz="1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550553"/>
              </p:ext>
            </p:extLst>
          </p:nvPr>
        </p:nvGraphicFramePr>
        <p:xfrm>
          <a:off x="425450" y="2058988"/>
          <a:ext cx="35401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Equation" r:id="rId9" imgW="228600" imgH="177480" progId="Equation.3">
                  <p:embed/>
                </p:oleObj>
              </mc:Choice>
              <mc:Fallback>
                <p:oleObj name="Equation" r:id="rId9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2058988"/>
                        <a:ext cx="354013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TextBox 176"/>
          <p:cNvSpPr txBox="1"/>
          <p:nvPr/>
        </p:nvSpPr>
        <p:spPr>
          <a:xfrm>
            <a:off x="731199" y="2070420"/>
            <a:ext cx="315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refraction (transmission) direction</a:t>
            </a:r>
            <a:endParaRPr lang="en-US" sz="1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403291"/>
              </p:ext>
            </p:extLst>
          </p:nvPr>
        </p:nvGraphicFramePr>
        <p:xfrm>
          <a:off x="457200" y="1771650"/>
          <a:ext cx="3127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11" imgW="215640" imgH="177480" progId="Equation.3">
                  <p:embed/>
                </p:oleObj>
              </mc:Choice>
              <mc:Fallback>
                <p:oleObj name="Equation" r:id="rId11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71650"/>
                        <a:ext cx="31273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747711" y="1771112"/>
            <a:ext cx="1509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incident direction</a:t>
            </a:r>
            <a:endParaRPr lang="en-US" sz="1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79314"/>
              </p:ext>
            </p:extLst>
          </p:nvPr>
        </p:nvGraphicFramePr>
        <p:xfrm>
          <a:off x="409574" y="3287591"/>
          <a:ext cx="149934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13" imgW="914400" imgH="355320" progId="Equation.3">
                  <p:embed/>
                </p:oleObj>
              </mc:Choice>
              <mc:Fallback>
                <p:oleObj name="Equation" r:id="rId13" imgW="9144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4" y="3287591"/>
                        <a:ext cx="149934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95369" y="2743200"/>
            <a:ext cx="4906409" cy="307777"/>
            <a:chOff x="457200" y="3133432"/>
            <a:chExt cx="4633831" cy="307777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6455633"/>
                </p:ext>
              </p:extLst>
            </p:nvPr>
          </p:nvGraphicFramePr>
          <p:xfrm>
            <a:off x="457200" y="3135090"/>
            <a:ext cx="3937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1" name="Equation" r:id="rId15" imgW="253800" imgH="190440" progId="Equation.3">
                    <p:embed/>
                  </p:oleObj>
                </mc:Choice>
                <mc:Fallback>
                  <p:oleObj name="Equation" r:id="rId15" imgW="2538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135090"/>
                          <a:ext cx="393700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838200" y="3133432"/>
              <a:ext cx="42528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Index of refraction of the material outside of the sphere</a:t>
              </a:r>
              <a:endParaRPr lang="en-US" sz="1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3535" y="2971800"/>
            <a:ext cx="4585621" cy="307777"/>
            <a:chOff x="457200" y="3352800"/>
            <a:chExt cx="4330864" cy="307777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619222"/>
                </p:ext>
              </p:extLst>
            </p:nvPr>
          </p:nvGraphicFramePr>
          <p:xfrm>
            <a:off x="457200" y="3362325"/>
            <a:ext cx="3937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2" name="Equation" r:id="rId17" imgW="253800" imgH="190440" progId="Equation.3">
                    <p:embed/>
                  </p:oleObj>
                </mc:Choice>
                <mc:Fallback>
                  <p:oleObj name="Equation" r:id="rId17" imgW="2538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362325"/>
                          <a:ext cx="393700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" name="Rectangle 184"/>
            <p:cNvSpPr/>
            <p:nvPr/>
          </p:nvSpPr>
          <p:spPr>
            <a:xfrm>
              <a:off x="838200" y="3352800"/>
              <a:ext cx="39498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Index of refraction of the material inside the sphere</a:t>
              </a:r>
              <a:endParaRPr lang="en-US" sz="1400" dirty="0"/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045050"/>
              </p:ext>
            </p:extLst>
          </p:nvPr>
        </p:nvGraphicFramePr>
        <p:xfrm>
          <a:off x="5181600" y="2606797"/>
          <a:ext cx="228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19" imgW="139680" imgH="190440" progId="Equation.3">
                  <p:embed/>
                </p:oleObj>
              </mc:Choice>
              <mc:Fallback>
                <p:oleObj name="Equation" r:id="rId19" imgW="139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06797"/>
                        <a:ext cx="2286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74867"/>
              </p:ext>
            </p:extLst>
          </p:nvPr>
        </p:nvGraphicFramePr>
        <p:xfrm>
          <a:off x="5181600" y="3068094"/>
          <a:ext cx="2174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21" imgW="139680" imgH="190440" progId="Equation.3">
                  <p:embed/>
                </p:oleObj>
              </mc:Choice>
              <mc:Fallback>
                <p:oleObj name="Equation" r:id="rId21" imgW="139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68094"/>
                        <a:ext cx="21748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041453"/>
              </p:ext>
            </p:extLst>
          </p:nvPr>
        </p:nvGraphicFramePr>
        <p:xfrm>
          <a:off x="440547" y="4055587"/>
          <a:ext cx="35466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23" imgW="215640" imgH="177480" progId="Equation.3">
                  <p:embed/>
                </p:oleObj>
              </mc:Choice>
              <mc:Fallback>
                <p:oleObj name="Equation" r:id="rId23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47" y="4055587"/>
                        <a:ext cx="354667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TextBox 190"/>
          <p:cNvSpPr txBox="1"/>
          <p:nvPr/>
        </p:nvSpPr>
        <p:spPr>
          <a:xfrm>
            <a:off x="685800" y="4005351"/>
            <a:ext cx="3340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ngle of refraction</a:t>
            </a:r>
            <a:endParaRPr lang="en-US" sz="1400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34244"/>
              </p:ext>
            </p:extLst>
          </p:nvPr>
        </p:nvGraphicFramePr>
        <p:xfrm>
          <a:off x="441325" y="3832103"/>
          <a:ext cx="35466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25" imgW="215640" imgH="152280" progId="Equation.3">
                  <p:embed/>
                </p:oleObj>
              </mc:Choice>
              <mc:Fallback>
                <p:oleObj name="Equation" r:id="rId25" imgW="215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832103"/>
                        <a:ext cx="354667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" name="TextBox 192"/>
          <p:cNvSpPr txBox="1"/>
          <p:nvPr/>
        </p:nvSpPr>
        <p:spPr>
          <a:xfrm>
            <a:off x="690910" y="3759305"/>
            <a:ext cx="3340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ngle of incidence</a:t>
            </a:r>
            <a:endParaRPr lang="en-US" sz="14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8217"/>
              </p:ext>
            </p:extLst>
          </p:nvPr>
        </p:nvGraphicFramePr>
        <p:xfrm>
          <a:off x="6252410" y="2966511"/>
          <a:ext cx="157163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27" imgW="101520" imgH="126720" progId="Equation.3">
                  <p:embed/>
                </p:oleObj>
              </mc:Choice>
              <mc:Fallback>
                <p:oleObj name="Equation" r:id="rId27" imgW="1015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410" y="2966511"/>
                        <a:ext cx="157163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752786"/>
              </p:ext>
            </p:extLst>
          </p:nvPr>
        </p:nvGraphicFramePr>
        <p:xfrm>
          <a:off x="5719529" y="3707413"/>
          <a:ext cx="1762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29" imgW="114120" imgH="177480" progId="Equation.3">
                  <p:embed/>
                </p:oleObj>
              </mc:Choice>
              <mc:Fallback>
                <p:oleObj name="Equation" r:id="rId29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529" y="3707413"/>
                        <a:ext cx="1762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024547"/>
              </p:ext>
            </p:extLst>
          </p:nvPr>
        </p:nvGraphicFramePr>
        <p:xfrm>
          <a:off x="4944379" y="5435936"/>
          <a:ext cx="1762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tion" r:id="rId31" imgW="114120" imgH="177480" progId="Equation.3">
                  <p:embed/>
                </p:oleObj>
              </mc:Choice>
              <mc:Fallback>
                <p:oleObj name="Equation" r:id="rId31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379" y="5435936"/>
                        <a:ext cx="176212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742761"/>
              </p:ext>
            </p:extLst>
          </p:nvPr>
        </p:nvGraphicFramePr>
        <p:xfrm>
          <a:off x="5193760" y="4785655"/>
          <a:ext cx="157162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Equation" r:id="rId33" imgW="101520" imgH="126720" progId="Equation.3">
                  <p:embed/>
                </p:oleObj>
              </mc:Choice>
              <mc:Fallback>
                <p:oleObj name="Equation" r:id="rId33" imgW="1015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760" y="4785655"/>
                        <a:ext cx="157162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698963"/>
              </p:ext>
            </p:extLst>
          </p:nvPr>
        </p:nvGraphicFramePr>
        <p:xfrm>
          <a:off x="406400" y="2338388"/>
          <a:ext cx="3937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Equation" r:id="rId35" imgW="253800" imgH="190440" progId="Equation.3">
                  <p:embed/>
                </p:oleObj>
              </mc:Choice>
              <mc:Fallback>
                <p:oleObj name="Equation" r:id="rId35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338388"/>
                        <a:ext cx="39370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31199" y="2359223"/>
            <a:ext cx="315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Normal direction at intersection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568-9ADA-4F08-9C7A-C88C4F986FE0}" type="datetime1">
              <a:rPr lang="en-US" smtClean="0"/>
              <a:t>3/6/2011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13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656418" y="944724"/>
            <a:ext cx="315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[2] </a:t>
            </a:r>
            <a:r>
              <a:rPr lang="en-US" sz="1400" dirty="0" err="1" smtClean="0"/>
              <a:t>Stavroudis</a:t>
            </a:r>
            <a:r>
              <a:rPr lang="en-US" sz="1400" dirty="0" smtClean="0"/>
              <a:t> (U of </a:t>
            </a:r>
            <a:r>
              <a:rPr lang="en-US" sz="1400" dirty="0" err="1" smtClean="0"/>
              <a:t>Az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4" name="Right Brace 3"/>
          <p:cNvSpPr/>
          <p:nvPr/>
        </p:nvSpPr>
        <p:spPr>
          <a:xfrm>
            <a:off x="5472100" y="819758"/>
            <a:ext cx="180020" cy="578078"/>
          </a:xfrm>
          <a:prstGeom prst="rightBrace">
            <a:avLst>
              <a:gd name="adj1" fmla="val 2596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ooter Placeholder 134"/>
          <p:cNvSpPr txBox="1">
            <a:spLocks/>
          </p:cNvSpPr>
          <p:nvPr/>
        </p:nvSpPr>
        <p:spPr>
          <a:xfrm>
            <a:off x="10044" y="5975"/>
            <a:ext cx="153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Caustic Ray Tracing</a:t>
            </a:r>
            <a:endParaRPr lang="en-US" dirty="0"/>
          </a:p>
        </p:txBody>
      </p:sp>
      <p:cxnSp>
        <p:nvCxnSpPr>
          <p:cNvPr id="225" name="Straight Arrow Connector 224"/>
          <p:cNvCxnSpPr/>
          <p:nvPr/>
        </p:nvCxnSpPr>
        <p:spPr>
          <a:xfrm>
            <a:off x="3581400" y="6172200"/>
            <a:ext cx="3690897" cy="0"/>
          </a:xfrm>
          <a:prstGeom prst="straightConnector1">
            <a:avLst/>
          </a:prstGeom>
          <a:ln w="1270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60000" flipH="1">
            <a:off x="6635683" y="3075191"/>
            <a:ext cx="679517" cy="658609"/>
          </a:xfrm>
          <a:prstGeom prst="line">
            <a:avLst/>
          </a:prstGeom>
          <a:ln w="19050" cmpd="sng">
            <a:solidFill>
              <a:srgbClr val="0000FF"/>
            </a:solidFill>
            <a:head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stCxn id="46" idx="4"/>
            <a:endCxn id="46" idx="7"/>
          </p:cNvCxnSpPr>
          <p:nvPr/>
        </p:nvCxnSpPr>
        <p:spPr>
          <a:xfrm flipV="1">
            <a:off x="5982227" y="3391041"/>
            <a:ext cx="998432" cy="1861082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6" idx="4"/>
          </p:cNvCxnSpPr>
          <p:nvPr/>
        </p:nvCxnSpPr>
        <p:spPr>
          <a:xfrm flipV="1">
            <a:off x="5290980" y="5252123"/>
            <a:ext cx="691247" cy="920077"/>
          </a:xfrm>
          <a:prstGeom prst="line">
            <a:avLst/>
          </a:prstGeom>
          <a:ln w="12700" cmpd="sng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H="1">
            <a:off x="5958791" y="4847323"/>
            <a:ext cx="63930" cy="639077"/>
          </a:xfrm>
          <a:prstGeom prst="line">
            <a:avLst/>
          </a:prstGeom>
          <a:ln w="19050" cmpd="sng">
            <a:solidFill>
              <a:srgbClr val="0000FF"/>
            </a:solidFill>
            <a:head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 rot="634172">
            <a:off x="7003881" y="3137568"/>
            <a:ext cx="172994" cy="127146"/>
          </a:xfrm>
          <a:prstGeom prst="arc">
            <a:avLst>
              <a:gd name="adj1" fmla="val 13982790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Arc 289"/>
          <p:cNvSpPr/>
          <p:nvPr/>
        </p:nvSpPr>
        <p:spPr>
          <a:xfrm rot="11420669">
            <a:off x="6694372" y="3604151"/>
            <a:ext cx="172994" cy="127146"/>
          </a:xfrm>
          <a:prstGeom prst="arc">
            <a:avLst>
              <a:gd name="adj1" fmla="val 13982790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Arc 292"/>
          <p:cNvSpPr/>
          <p:nvPr/>
        </p:nvSpPr>
        <p:spPr>
          <a:xfrm rot="11420669">
            <a:off x="5848956" y="5326648"/>
            <a:ext cx="172994" cy="127146"/>
          </a:xfrm>
          <a:prstGeom prst="arc">
            <a:avLst>
              <a:gd name="adj1" fmla="val 14750380"/>
              <a:gd name="adj2" fmla="val 1975522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Arc 293"/>
          <p:cNvSpPr/>
          <p:nvPr/>
        </p:nvSpPr>
        <p:spPr>
          <a:xfrm rot="634172">
            <a:off x="5981019" y="4978217"/>
            <a:ext cx="132190" cy="127146"/>
          </a:xfrm>
          <a:prstGeom prst="arc">
            <a:avLst>
              <a:gd name="adj1" fmla="val 13183104"/>
              <a:gd name="adj2" fmla="val 204663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342758">
            <a:off x="4953000" y="2971800"/>
            <a:ext cx="2286000" cy="22860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6979850" y="2147479"/>
            <a:ext cx="335350" cy="1259606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5" name="Oval 504"/>
          <p:cNvSpPr/>
          <p:nvPr/>
        </p:nvSpPr>
        <p:spPr>
          <a:xfrm>
            <a:off x="413164" y="2147479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59665"/>
              </p:ext>
            </p:extLst>
          </p:nvPr>
        </p:nvGraphicFramePr>
        <p:xfrm>
          <a:off x="6708775" y="3829050"/>
          <a:ext cx="2159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" name="Equation" r:id="rId3" imgW="139680" imgH="203040" progId="Equation.3">
                  <p:embed/>
                </p:oleObj>
              </mc:Choice>
              <mc:Fallback>
                <p:oleObj name="Equation" r:id="rId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3829050"/>
                        <a:ext cx="2159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303855"/>
              </p:ext>
            </p:extLst>
          </p:nvPr>
        </p:nvGraphicFramePr>
        <p:xfrm>
          <a:off x="7058025" y="2193925"/>
          <a:ext cx="17621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" name="Equation" r:id="rId5" imgW="114120" imgH="177480" progId="Equation.3">
                  <p:embed/>
                </p:oleObj>
              </mc:Choice>
              <mc:Fallback>
                <p:oleObj name="Equation" r:id="rId5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5" y="2193925"/>
                        <a:ext cx="17621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6" name="Straight Connector 165"/>
          <p:cNvCxnSpPr>
            <a:endCxn id="46" idx="7"/>
          </p:cNvCxnSpPr>
          <p:nvPr/>
        </p:nvCxnSpPr>
        <p:spPr>
          <a:xfrm flipV="1">
            <a:off x="6487226" y="3391041"/>
            <a:ext cx="493433" cy="918724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itle 1"/>
          <p:cNvSpPr>
            <a:spLocks noGrp="1"/>
          </p:cNvSpPr>
          <p:nvPr>
            <p:ph type="title"/>
          </p:nvPr>
        </p:nvSpPr>
        <p:spPr>
          <a:xfrm>
            <a:off x="533400" y="3457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Refraction through Sphere - Use Case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035702"/>
              </p:ext>
            </p:extLst>
          </p:nvPr>
        </p:nvGraphicFramePr>
        <p:xfrm>
          <a:off x="6019800" y="2606797"/>
          <a:ext cx="2159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" name="Equation" r:id="rId7" imgW="139680" imgH="190440" progId="Equation.3">
                  <p:embed/>
                </p:oleObj>
              </mc:Choice>
              <mc:Fallback>
                <p:oleObj name="Equation" r:id="rId7" imgW="139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06797"/>
                        <a:ext cx="2159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87618"/>
              </p:ext>
            </p:extLst>
          </p:nvPr>
        </p:nvGraphicFramePr>
        <p:xfrm>
          <a:off x="6019800" y="3068094"/>
          <a:ext cx="2174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" name="Equation" r:id="rId9" imgW="139680" imgH="190440" progId="Equation.3">
                  <p:embed/>
                </p:oleObj>
              </mc:Choice>
              <mc:Fallback>
                <p:oleObj name="Equation" r:id="rId9" imgW="139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68094"/>
                        <a:ext cx="21748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1241"/>
              </p:ext>
            </p:extLst>
          </p:nvPr>
        </p:nvGraphicFramePr>
        <p:xfrm>
          <a:off x="6112716" y="4884041"/>
          <a:ext cx="2349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2" name="Equation" r:id="rId11" imgW="152280" imgH="190440" progId="Equation.3">
                  <p:embed/>
                </p:oleObj>
              </mc:Choice>
              <mc:Fallback>
                <p:oleObj name="Equation" r:id="rId11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716" y="4884041"/>
                        <a:ext cx="2349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0495"/>
              </p:ext>
            </p:extLst>
          </p:nvPr>
        </p:nvGraphicFramePr>
        <p:xfrm>
          <a:off x="6557729" y="3707413"/>
          <a:ext cx="1762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" name="Equation" r:id="rId13" imgW="114120" imgH="177480" progId="Equation.3">
                  <p:embed/>
                </p:oleObj>
              </mc:Choice>
              <mc:Fallback>
                <p:oleObj name="Equation" r:id="rId13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729" y="3707413"/>
                        <a:ext cx="1762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986615"/>
              </p:ext>
            </p:extLst>
          </p:nvPr>
        </p:nvGraphicFramePr>
        <p:xfrm>
          <a:off x="5782579" y="5435936"/>
          <a:ext cx="1762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4" name="Equation" r:id="rId15" imgW="114120" imgH="177480" progId="Equation.3">
                  <p:embed/>
                </p:oleObj>
              </mc:Choice>
              <mc:Fallback>
                <p:oleObj name="Equation" r:id="rId15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579" y="5435936"/>
                        <a:ext cx="176212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304115"/>
              </p:ext>
            </p:extLst>
          </p:nvPr>
        </p:nvGraphicFramePr>
        <p:xfrm>
          <a:off x="7116763" y="2814638"/>
          <a:ext cx="2159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" name="Equation" r:id="rId17" imgW="139680" imgH="190440" progId="Equation.3">
                  <p:embed/>
                </p:oleObj>
              </mc:Choice>
              <mc:Fallback>
                <p:oleObj name="Equation" r:id="rId17" imgW="139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2814638"/>
                        <a:ext cx="2159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29866"/>
              </p:ext>
            </p:extLst>
          </p:nvPr>
        </p:nvGraphicFramePr>
        <p:xfrm>
          <a:off x="228600" y="1732133"/>
          <a:ext cx="4343400" cy="408446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97209"/>
                <a:gridCol w="334619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cs typeface="Palatino Linotype"/>
                        </a:rPr>
                        <a:t>STEPS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</a:t>
                      </a:r>
                      <a:r>
                        <a:rPr lang="en-US" baseline="0" dirty="0" smtClean="0"/>
                        <a:t> Theta 1 (from IdotN1)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 T1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ray (</a:t>
                      </a:r>
                      <a:r>
                        <a:rPr lang="en-US" baseline="0" dirty="0" err="1" smtClean="0"/>
                        <a:t>Pt+Epsilon</a:t>
                      </a:r>
                      <a:r>
                        <a:rPr lang="en-US" baseline="0" dirty="0" smtClean="0"/>
                        <a:t>*T1, T1)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 inside Sphere</a:t>
                      </a:r>
                      <a:endParaRPr lang="en-US" baseline="0" dirty="0" smtClean="0"/>
                    </a:p>
                  </a:txBody>
                  <a:tcPr/>
                </a:tc>
              </a:tr>
              <a:tr h="3760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 Theta 2 </a:t>
                      </a:r>
                      <a:r>
                        <a:rPr lang="en-US" baseline="0" dirty="0" smtClean="0"/>
                        <a:t>(from T1dotN2)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Compute T2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New ray </a:t>
                      </a:r>
                      <a:r>
                        <a:rPr lang="en-US" dirty="0" err="1" smtClean="0"/>
                        <a:t>Pt+Epsilon</a:t>
                      </a:r>
                      <a:r>
                        <a:rPr lang="en-US" dirty="0" smtClean="0"/>
                        <a:t>*T2,</a:t>
                      </a:r>
                      <a:r>
                        <a:rPr lang="en-US" baseline="0" dirty="0" smtClean="0"/>
                        <a:t> T2)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Shoot ray to </a:t>
                      </a:r>
                      <a:r>
                        <a:rPr lang="en-US" dirty="0" err="1" smtClean="0"/>
                        <a:t>PhotonMap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Compute</a:t>
                      </a:r>
                      <a:r>
                        <a:rPr lang="en-US" baseline="0" dirty="0" smtClean="0"/>
                        <a:t> I=N*L*</a:t>
                      </a:r>
                      <a:r>
                        <a:rPr lang="en-US" baseline="0" dirty="0" err="1" smtClean="0"/>
                        <a:t>k</a:t>
                      </a:r>
                      <a:r>
                        <a:rPr lang="en-US" sz="1800" b="0" baseline="0" dirty="0" err="1" smtClean="0">
                          <a:effectLst/>
                        </a:rPr>
                        <a:t>d</a:t>
                      </a:r>
                      <a:endParaRPr lang="en-US" sz="1800" b="0" dirty="0" smtClean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Accum</a:t>
                      </a:r>
                      <a:r>
                        <a:rPr lang="en-US" dirty="0" smtClean="0"/>
                        <a:t> I in </a:t>
                      </a:r>
                      <a:r>
                        <a:rPr lang="en-US" dirty="0" err="1" smtClean="0"/>
                        <a:t>PhotonMap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Oval 52"/>
          <p:cNvSpPr/>
          <p:nvPr/>
        </p:nvSpPr>
        <p:spPr>
          <a:xfrm>
            <a:off x="523799" y="2147479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4" name="Oval 53"/>
          <p:cNvSpPr/>
          <p:nvPr/>
        </p:nvSpPr>
        <p:spPr>
          <a:xfrm>
            <a:off x="523799" y="2514600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19800" y="5879068"/>
            <a:ext cx="134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Palatino Linotype"/>
              </a:rPr>
              <a:t>Photon Map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23799" y="2895600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23799" y="3266669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8" name="Oval 57"/>
          <p:cNvSpPr/>
          <p:nvPr/>
        </p:nvSpPr>
        <p:spPr>
          <a:xfrm>
            <a:off x="523799" y="3607970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23799" y="3991981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0" name="Oval 59"/>
          <p:cNvSpPr/>
          <p:nvPr/>
        </p:nvSpPr>
        <p:spPr>
          <a:xfrm>
            <a:off x="523799" y="4372548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523799" y="4753548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33400" y="5134548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3" name="Oval 62"/>
          <p:cNvSpPr/>
          <p:nvPr/>
        </p:nvSpPr>
        <p:spPr>
          <a:xfrm>
            <a:off x="533400" y="5486400"/>
            <a:ext cx="298592" cy="2756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C11E-5164-4018-99F9-8F9E8EA668CA}" type="datetime1">
              <a:rPr lang="en-US" smtClean="0"/>
              <a:t>3/6/2011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745179"/>
              </p:ext>
            </p:extLst>
          </p:nvPr>
        </p:nvGraphicFramePr>
        <p:xfrm>
          <a:off x="5241925" y="5554663"/>
          <a:ext cx="2349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6" name="Equation" r:id="rId19" imgW="152280" imgH="203040" progId="Equation.3">
                  <p:embed/>
                </p:oleObj>
              </mc:Choice>
              <mc:Fallback>
                <p:oleObj name="Equation" r:id="rId19" imgW="1522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5554663"/>
                        <a:ext cx="2349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423558"/>
              </p:ext>
            </p:extLst>
          </p:nvPr>
        </p:nvGraphicFramePr>
        <p:xfrm>
          <a:off x="5676900" y="4752975"/>
          <a:ext cx="2921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" name="Equation" r:id="rId21" imgW="190440" imgH="215640" progId="Equation.3">
                  <p:embed/>
                </p:oleObj>
              </mc:Choice>
              <mc:Fallback>
                <p:oleObj name="Equation" r:id="rId21" imgW="19044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4752975"/>
                        <a:ext cx="2921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049999"/>
              </p:ext>
            </p:extLst>
          </p:nvPr>
        </p:nvGraphicFramePr>
        <p:xfrm>
          <a:off x="7137400" y="3100388"/>
          <a:ext cx="2746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Equation" r:id="rId23" imgW="177480" imgH="215640" progId="Equation.3">
                  <p:embed/>
                </p:oleObj>
              </mc:Choice>
              <mc:Fallback>
                <p:oleObj name="Equation" r:id="rId23" imgW="1774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100388"/>
                        <a:ext cx="2746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6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203848" y="1406615"/>
            <a:ext cx="208823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ooter Placeholder 134"/>
          <p:cNvSpPr txBox="1">
            <a:spLocks/>
          </p:cNvSpPr>
          <p:nvPr/>
        </p:nvSpPr>
        <p:spPr>
          <a:xfrm>
            <a:off x="10044" y="5975"/>
            <a:ext cx="153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Caustic Ray Tracing</a:t>
            </a:r>
            <a:endParaRPr lang="en-US" dirty="0"/>
          </a:p>
        </p:txBody>
      </p:sp>
      <p:sp>
        <p:nvSpPr>
          <p:cNvPr id="213" name="Title 1"/>
          <p:cNvSpPr>
            <a:spLocks noGrp="1"/>
          </p:cNvSpPr>
          <p:nvPr>
            <p:ph type="title"/>
          </p:nvPr>
        </p:nvSpPr>
        <p:spPr>
          <a:xfrm>
            <a:off x="533400" y="3457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Index of Refraction - Materials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62D5-85BA-4D0D-B5FE-6271A672F8D1}" type="datetime1">
              <a:rPr lang="en-US" smtClean="0"/>
              <a:t>3/6/2011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23357"/>
              </p:ext>
            </p:extLst>
          </p:nvPr>
        </p:nvGraphicFramePr>
        <p:xfrm>
          <a:off x="862608" y="3923864"/>
          <a:ext cx="3962400" cy="17430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4013"/>
                <a:gridCol w="902423"/>
                <a:gridCol w="953264"/>
                <a:gridCol w="686350"/>
                <a:gridCol w="686350"/>
              </a:tblGrid>
              <a:tr h="3905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Index of Refraction Reference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Critical Angle to Air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*(note other direction invalid)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Material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Index of Refraction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1-eta^2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RAD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DEG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Air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1.0029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1.5708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0.4139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0.8719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Water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0.4339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0.8516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48.8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Glass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0.5631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0.7222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41.4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Diamond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2.4195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0.8282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0.4274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539552" y="2487652"/>
            <a:ext cx="4608512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/>
              <a:t>Critical Angle</a:t>
            </a:r>
            <a:r>
              <a:rPr lang="en-US" dirty="0"/>
              <a:t> to </a:t>
            </a:r>
            <a:r>
              <a:rPr lang="en-US" dirty="0" smtClean="0"/>
              <a:t>“Air” – the angle at which a light ray traveling from a higher to lower (air) index of refraction will get “trapped” in the material of higher index of refraction. </a:t>
            </a:r>
            <a:endParaRPr lang="en-US" dirty="0"/>
          </a:p>
        </p:txBody>
      </p:sp>
      <p:cxnSp>
        <p:nvCxnSpPr>
          <p:cNvPr id="84" name="Straight Connector 83"/>
          <p:cNvCxnSpPr>
            <a:endCxn id="89" idx="4"/>
          </p:cNvCxnSpPr>
          <p:nvPr/>
        </p:nvCxnSpPr>
        <p:spPr>
          <a:xfrm flipH="1">
            <a:off x="6580343" y="4706135"/>
            <a:ext cx="40494" cy="404800"/>
          </a:xfrm>
          <a:prstGeom prst="line">
            <a:avLst/>
          </a:prstGeom>
          <a:ln w="19050" cmpd="sng">
            <a:solidFill>
              <a:srgbClr val="0000FF"/>
            </a:solidFill>
            <a:head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 rot="634172">
            <a:off x="6562104" y="4907143"/>
            <a:ext cx="240422" cy="179491"/>
          </a:xfrm>
          <a:prstGeom prst="arc">
            <a:avLst>
              <a:gd name="adj1" fmla="val 13183104"/>
              <a:gd name="adj2" fmla="val 37903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rot="342758">
            <a:off x="5551116" y="2830612"/>
            <a:ext cx="2286000" cy="22860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85031"/>
              </p:ext>
            </p:extLst>
          </p:nvPr>
        </p:nvGraphicFramePr>
        <p:xfrm>
          <a:off x="7173872" y="4961204"/>
          <a:ext cx="196850" cy="29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3" imgW="126720" imgH="164880" progId="Equation.3">
                  <p:embed/>
                </p:oleObj>
              </mc:Choice>
              <mc:Fallback>
                <p:oleObj name="Equation" r:id="rId3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3872" y="4961204"/>
                        <a:ext cx="196850" cy="29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Straight Connector 92"/>
          <p:cNvCxnSpPr>
            <a:stCxn id="89" idx="4"/>
          </p:cNvCxnSpPr>
          <p:nvPr/>
        </p:nvCxnSpPr>
        <p:spPr>
          <a:xfrm flipV="1">
            <a:off x="6580343" y="4761148"/>
            <a:ext cx="943985" cy="349787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482757"/>
              </p:ext>
            </p:extLst>
          </p:nvPr>
        </p:nvGraphicFramePr>
        <p:xfrm>
          <a:off x="6617916" y="2465609"/>
          <a:ext cx="2159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5" imgW="139680" imgH="190440" progId="Equation.3">
                  <p:embed/>
                </p:oleObj>
              </mc:Choice>
              <mc:Fallback>
                <p:oleObj name="Equation" r:id="rId5" imgW="139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916" y="2465609"/>
                        <a:ext cx="2159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313492"/>
              </p:ext>
            </p:extLst>
          </p:nvPr>
        </p:nvGraphicFramePr>
        <p:xfrm>
          <a:off x="6617916" y="2926906"/>
          <a:ext cx="2174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7" imgW="139680" imgH="190440" progId="Equation.3">
                  <p:embed/>
                </p:oleObj>
              </mc:Choice>
              <mc:Fallback>
                <p:oleObj name="Equation" r:id="rId7" imgW="139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916" y="2926906"/>
                        <a:ext cx="21748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160812"/>
              </p:ext>
            </p:extLst>
          </p:nvPr>
        </p:nvGraphicFramePr>
        <p:xfrm>
          <a:off x="6682315" y="4647782"/>
          <a:ext cx="69373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9" imgW="520560" imgH="152280" progId="Equation.3">
                  <p:embed/>
                </p:oleObj>
              </mc:Choice>
              <mc:Fallback>
                <p:oleObj name="Equation" r:id="rId9" imgW="520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2315" y="4647782"/>
                        <a:ext cx="69373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52149"/>
              </p:ext>
            </p:extLst>
          </p:nvPr>
        </p:nvGraphicFramePr>
        <p:xfrm>
          <a:off x="6303963" y="4630738"/>
          <a:ext cx="2349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11" imgW="152280" imgH="190440" progId="Equation.3">
                  <p:embed/>
                </p:oleObj>
              </mc:Choice>
              <mc:Fallback>
                <p:oleObj name="Equation" r:id="rId11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3" y="4630738"/>
                        <a:ext cx="2349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019321"/>
              </p:ext>
            </p:extLst>
          </p:nvPr>
        </p:nvGraphicFramePr>
        <p:xfrm>
          <a:off x="539552" y="1283422"/>
          <a:ext cx="51863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13" imgW="2184120" imgH="342720" progId="Equation.3">
                  <p:embed/>
                </p:oleObj>
              </mc:Choice>
              <mc:Fallback>
                <p:oleObj name="Equation" r:id="rId13" imgW="2184120" imgH="342720" progId="Equation.3">
                  <p:embed/>
                  <p:pic>
                    <p:nvPicPr>
                      <p:cNvPr id="0" name="Object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83422"/>
                        <a:ext cx="5186362" cy="6064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Connector 112"/>
          <p:cNvCxnSpPr/>
          <p:nvPr/>
        </p:nvCxnSpPr>
        <p:spPr>
          <a:xfrm flipH="1" flipV="1">
            <a:off x="5275508" y="1766655"/>
            <a:ext cx="720080" cy="54006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920724" y="2122049"/>
            <a:ext cx="135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Goes to zero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734953" y="5188550"/>
            <a:ext cx="1537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“Trapped Ray”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ooter Placeholder 134"/>
          <p:cNvSpPr txBox="1">
            <a:spLocks/>
          </p:cNvSpPr>
          <p:nvPr/>
        </p:nvSpPr>
        <p:spPr>
          <a:xfrm>
            <a:off x="10044" y="5975"/>
            <a:ext cx="153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Caustic Ray Tracing</a:t>
            </a:r>
            <a:endParaRPr lang="en-US" dirty="0"/>
          </a:p>
        </p:txBody>
      </p:sp>
      <p:sp>
        <p:nvSpPr>
          <p:cNvPr id="213" name="Title 1"/>
          <p:cNvSpPr>
            <a:spLocks noGrp="1"/>
          </p:cNvSpPr>
          <p:nvPr>
            <p:ph type="title"/>
          </p:nvPr>
        </p:nvSpPr>
        <p:spPr>
          <a:xfrm>
            <a:off x="575556" y="-24981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Snell’s Law Calculations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62D5-85BA-4D0D-B5FE-6271A672F8D1}" type="datetime1">
              <a:rPr lang="en-US" smtClean="0"/>
              <a:t>3/6/2011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899432"/>
              </p:ext>
            </p:extLst>
          </p:nvPr>
        </p:nvGraphicFramePr>
        <p:xfrm>
          <a:off x="1007604" y="728700"/>
          <a:ext cx="7344816" cy="550060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33047"/>
                <a:gridCol w="476818"/>
                <a:gridCol w="476818"/>
                <a:gridCol w="733565"/>
                <a:gridCol w="687716"/>
                <a:gridCol w="687716"/>
                <a:gridCol w="586852"/>
                <a:gridCol w="586852"/>
                <a:gridCol w="687716"/>
                <a:gridCol w="687716"/>
              </a:tblGrid>
              <a:tr h="29187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Calculation of Transmission Angle (Enter Index of Refraction(s) and Angle of Incidence)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7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NOTES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eta_i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eta_t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eta = eta_i/eta_t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Incident Theta (T_i)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sinT_i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sinT_t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Transmited Theta (T_t)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94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DEG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RAD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RAD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DEG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Air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1.000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Air to Water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1.3330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0.752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Glass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1.5172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0.661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9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Diamond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1.0029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2.4195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0.415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0.00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Air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10.00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0.175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0.174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0.174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0.17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10.0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1.3330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0.752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10.00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0.175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0.174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0.131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0.13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7.5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Glass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1.5172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0.661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10.00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0.175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0.174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0.115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6.6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Diamond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2.4195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0.415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10.00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0.175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0.174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0.07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4.1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Air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30.00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0.524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0.500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0.500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0.52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30.0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1.3330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0.752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30.00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0.524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0.500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0.376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0.39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22.1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Glass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1.5172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0.661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30.00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0.524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0.500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0.331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0.34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19.3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Diamond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2.4195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0.415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30.00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0.524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0.500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0.207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0.21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12.0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Air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45.00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0.785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0.707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0.707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0.79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45.0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1.3330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0.752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45.00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0.785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0.707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0.532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0.56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32.1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Glass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1.5172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0.661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45.00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0.785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0.707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0.467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0.49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27.9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Diamond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2.4195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0.415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45.00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0.785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0.707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0.293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0.30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17.0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Air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60.00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1.047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0.866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0.866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1.05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60.0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1.3330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0.752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60.00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1.047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0.866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0.652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0.71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40.7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Glass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1.5172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0.661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60.00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1.047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0.866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0.572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0.61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34.9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Diamond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2.4195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0.415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60.00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1.047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0.866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0.359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0.37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21.0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Air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90.00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1.571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1.000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1.000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1.57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90.0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Water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1.3330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0.752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90.00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1.571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1.000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0.752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0.85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48.8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Glass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1.5172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0.661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90.00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1.571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1.000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0.661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41.4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4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Air to Diamond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1.0029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2.4195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smtClean="0">
                          <a:effectLst/>
                        </a:rPr>
                        <a:t>0.415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90.00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1.571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1.000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0.415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0.43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24.5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8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047474"/>
              </p:ext>
            </p:extLst>
          </p:nvPr>
        </p:nvGraphicFramePr>
        <p:xfrm>
          <a:off x="863588" y="908720"/>
          <a:ext cx="699159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2" name="Footer Placeholder 134"/>
          <p:cNvSpPr txBox="1">
            <a:spLocks/>
          </p:cNvSpPr>
          <p:nvPr/>
        </p:nvSpPr>
        <p:spPr>
          <a:xfrm>
            <a:off x="10044" y="5975"/>
            <a:ext cx="153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Caustic Ray Tracing</a:t>
            </a:r>
            <a:endParaRPr lang="en-US" dirty="0"/>
          </a:p>
        </p:txBody>
      </p:sp>
      <p:cxnSp>
        <p:nvCxnSpPr>
          <p:cNvPr id="531" name="Straight Arrow Connector 530"/>
          <p:cNvCxnSpPr/>
          <p:nvPr/>
        </p:nvCxnSpPr>
        <p:spPr>
          <a:xfrm>
            <a:off x="4591052" y="1568980"/>
            <a:ext cx="298974" cy="110564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Title 1"/>
          <p:cNvSpPr>
            <a:spLocks noGrp="1"/>
          </p:cNvSpPr>
          <p:nvPr>
            <p:ph type="title"/>
          </p:nvPr>
        </p:nvSpPr>
        <p:spPr>
          <a:xfrm>
            <a:off x="539552" y="188537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Refraction Testing (1)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62D5-85BA-4D0D-B5FE-6271A672F8D1}" type="datetime1">
              <a:rPr lang="en-US" smtClean="0"/>
              <a:t>3/6/2011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17</a:t>
            </a:fld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591052" y="1568980"/>
            <a:ext cx="597948" cy="119557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586290" y="1568980"/>
            <a:ext cx="840552" cy="13685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911384" y="2715328"/>
            <a:ext cx="186386" cy="19127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192428" y="2770839"/>
            <a:ext cx="351680" cy="155826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/>
          </p:cNvSpPr>
          <p:nvPr/>
        </p:nvSpPr>
        <p:spPr>
          <a:xfrm>
            <a:off x="3402332" y="2623182"/>
            <a:ext cx="2377440" cy="2114045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86290" y="1566599"/>
            <a:ext cx="0" cy="10589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174544" y="2545567"/>
            <a:ext cx="612068" cy="684076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973841" y="2276873"/>
            <a:ext cx="498259" cy="859333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788024" y="2141334"/>
            <a:ext cx="262491" cy="891622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586289" y="2079411"/>
            <a:ext cx="0" cy="552342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505157"/>
              </p:ext>
            </p:extLst>
          </p:nvPr>
        </p:nvGraphicFramePr>
        <p:xfrm>
          <a:off x="4396184" y="2651760"/>
          <a:ext cx="180020" cy="246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5" imgW="139680" imgH="190440" progId="Equation.3">
                  <p:embed/>
                </p:oleObj>
              </mc:Choice>
              <mc:Fallback>
                <p:oleObj name="Equation" r:id="rId5" imgW="139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184" y="2651760"/>
                        <a:ext cx="180020" cy="246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7182"/>
              </p:ext>
            </p:extLst>
          </p:nvPr>
        </p:nvGraphicFramePr>
        <p:xfrm>
          <a:off x="4815027" y="2680841"/>
          <a:ext cx="208378" cy="260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7" imgW="152280" imgH="190440" progId="Equation.3">
                  <p:embed/>
                </p:oleObj>
              </mc:Choice>
              <mc:Fallback>
                <p:oleObj name="Equation" r:id="rId7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027" y="2680841"/>
                        <a:ext cx="208378" cy="260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386541"/>
              </p:ext>
            </p:extLst>
          </p:nvPr>
        </p:nvGraphicFramePr>
        <p:xfrm>
          <a:off x="5112060" y="2816932"/>
          <a:ext cx="189743" cy="23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9" imgW="152280" imgH="190440" progId="Equation.3">
                  <p:embed/>
                </p:oleObj>
              </mc:Choice>
              <mc:Fallback>
                <p:oleObj name="Equation" r:id="rId9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060" y="2816932"/>
                        <a:ext cx="189743" cy="236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885250"/>
              </p:ext>
            </p:extLst>
          </p:nvPr>
        </p:nvGraphicFramePr>
        <p:xfrm>
          <a:off x="5322651" y="2992450"/>
          <a:ext cx="199838" cy="2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11" imgW="152280" imgH="190440" progId="Equation.3">
                  <p:embed/>
                </p:oleObj>
              </mc:Choice>
              <mc:Fallback>
                <p:oleObj name="Equation" r:id="rId11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651" y="2992450"/>
                        <a:ext cx="199838" cy="24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Connector 73"/>
          <p:cNvCxnSpPr/>
          <p:nvPr/>
        </p:nvCxnSpPr>
        <p:spPr>
          <a:xfrm flipH="1" flipV="1">
            <a:off x="5434108" y="2929994"/>
            <a:ext cx="146004" cy="132709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4964316" y="4329102"/>
            <a:ext cx="282234" cy="598003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5330550" y="4113077"/>
            <a:ext cx="456062" cy="432047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>
            <a:off x="2339752" y="5229200"/>
            <a:ext cx="48605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973841" y="4625012"/>
            <a:ext cx="123929" cy="604188"/>
          </a:xfrm>
          <a:prstGeom prst="line">
            <a:avLst/>
          </a:prstGeom>
          <a:ln w="12700" cmpd="sng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5369011" y="4058980"/>
            <a:ext cx="494370" cy="432046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545348" y="4325838"/>
            <a:ext cx="13233" cy="903362"/>
          </a:xfrm>
          <a:prstGeom prst="line">
            <a:avLst/>
          </a:prstGeom>
          <a:ln w="12700" cmpd="sng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5580112" y="4257092"/>
            <a:ext cx="0" cy="972108"/>
          </a:xfrm>
          <a:prstGeom prst="line">
            <a:avLst/>
          </a:prstGeom>
          <a:ln w="12700" cmpd="sng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4"/>
          </p:cNvCxnSpPr>
          <p:nvPr/>
        </p:nvCxnSpPr>
        <p:spPr>
          <a:xfrm flipH="1" flipV="1">
            <a:off x="4586289" y="2623183"/>
            <a:ext cx="4763" cy="211404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4" idx="4"/>
          </p:cNvCxnSpPr>
          <p:nvPr/>
        </p:nvCxnSpPr>
        <p:spPr>
          <a:xfrm flipV="1">
            <a:off x="4591052" y="4737227"/>
            <a:ext cx="0" cy="491973"/>
          </a:xfrm>
          <a:prstGeom prst="line">
            <a:avLst/>
          </a:prstGeom>
          <a:ln w="12700" cmpd="sng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1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70797"/>
              </p:ext>
            </p:extLst>
          </p:nvPr>
        </p:nvGraphicFramePr>
        <p:xfrm>
          <a:off x="863588" y="908720"/>
          <a:ext cx="699159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2" name="Footer Placeholder 134"/>
          <p:cNvSpPr txBox="1">
            <a:spLocks/>
          </p:cNvSpPr>
          <p:nvPr/>
        </p:nvSpPr>
        <p:spPr>
          <a:xfrm>
            <a:off x="10044" y="5975"/>
            <a:ext cx="153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Caustic Ray Tracing</a:t>
            </a:r>
            <a:endParaRPr lang="en-US" dirty="0"/>
          </a:p>
        </p:txBody>
      </p:sp>
      <p:cxnSp>
        <p:nvCxnSpPr>
          <p:cNvPr id="531" name="Straight Arrow Connector 530"/>
          <p:cNvCxnSpPr/>
          <p:nvPr/>
        </p:nvCxnSpPr>
        <p:spPr>
          <a:xfrm flipH="1">
            <a:off x="4890026" y="1568980"/>
            <a:ext cx="544082" cy="110564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4586289" y="2637471"/>
            <a:ext cx="0" cy="498735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itle 1"/>
          <p:cNvSpPr>
            <a:spLocks noGrp="1"/>
          </p:cNvSpPr>
          <p:nvPr>
            <p:ph type="title"/>
          </p:nvPr>
        </p:nvSpPr>
        <p:spPr>
          <a:xfrm>
            <a:off x="539552" y="188537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Refraction Testing (2)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62D5-85BA-4D0D-B5FE-6271A672F8D1}" type="datetime1">
              <a:rPr lang="en-US" smtClean="0"/>
              <a:t>3/6/2011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18</a:t>
            </a:fld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189000" y="1568980"/>
            <a:ext cx="241475" cy="119557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5426842" y="1568980"/>
            <a:ext cx="7266" cy="13685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4" idx="3"/>
          </p:cNvCxnSpPr>
          <p:nvPr/>
        </p:nvCxnSpPr>
        <p:spPr>
          <a:xfrm flipV="1">
            <a:off x="3750500" y="2627932"/>
            <a:ext cx="838591" cy="17997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360000" flipV="1">
            <a:off x="4210655" y="2626430"/>
            <a:ext cx="574898" cy="202906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/>
          </p:cNvSpPr>
          <p:nvPr/>
        </p:nvSpPr>
        <p:spPr>
          <a:xfrm>
            <a:off x="3402332" y="2623182"/>
            <a:ext cx="2377440" cy="2114045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586290" y="1568980"/>
            <a:ext cx="847818" cy="105658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174544" y="2545567"/>
            <a:ext cx="612068" cy="684076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973841" y="2276873"/>
            <a:ext cx="498259" cy="859333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788024" y="2141334"/>
            <a:ext cx="262491" cy="891622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586289" y="2079411"/>
            <a:ext cx="0" cy="552342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163959"/>
              </p:ext>
            </p:extLst>
          </p:nvPr>
        </p:nvGraphicFramePr>
        <p:xfrm>
          <a:off x="4396184" y="2651760"/>
          <a:ext cx="180020" cy="246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5" imgW="139680" imgH="190440" progId="Equation.3">
                  <p:embed/>
                </p:oleObj>
              </mc:Choice>
              <mc:Fallback>
                <p:oleObj name="Equation" r:id="rId5" imgW="139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184" y="2651760"/>
                        <a:ext cx="180020" cy="246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234216"/>
              </p:ext>
            </p:extLst>
          </p:nvPr>
        </p:nvGraphicFramePr>
        <p:xfrm>
          <a:off x="4815027" y="2680841"/>
          <a:ext cx="208378" cy="260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7" imgW="152280" imgH="190440" progId="Equation.3">
                  <p:embed/>
                </p:oleObj>
              </mc:Choice>
              <mc:Fallback>
                <p:oleObj name="Equation" r:id="rId7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027" y="2680841"/>
                        <a:ext cx="208378" cy="260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8324"/>
              </p:ext>
            </p:extLst>
          </p:nvPr>
        </p:nvGraphicFramePr>
        <p:xfrm>
          <a:off x="5112060" y="2816932"/>
          <a:ext cx="189743" cy="23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9" imgW="152280" imgH="190440" progId="Equation.3">
                  <p:embed/>
                </p:oleObj>
              </mc:Choice>
              <mc:Fallback>
                <p:oleObj name="Equation" r:id="rId9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060" y="2816932"/>
                        <a:ext cx="189743" cy="236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677864"/>
              </p:ext>
            </p:extLst>
          </p:nvPr>
        </p:nvGraphicFramePr>
        <p:xfrm>
          <a:off x="5322651" y="2992450"/>
          <a:ext cx="199838" cy="2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11" imgW="152280" imgH="190440" progId="Equation.3">
                  <p:embed/>
                </p:oleObj>
              </mc:Choice>
              <mc:Fallback>
                <p:oleObj name="Equation" r:id="rId11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651" y="2992450"/>
                        <a:ext cx="199838" cy="24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Connector 73"/>
          <p:cNvCxnSpPr/>
          <p:nvPr/>
        </p:nvCxnSpPr>
        <p:spPr>
          <a:xfrm flipV="1">
            <a:off x="4644009" y="2770900"/>
            <a:ext cx="542068" cy="197224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4964316" y="4329102"/>
            <a:ext cx="282234" cy="598003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4638076" y="4427632"/>
            <a:ext cx="0" cy="657552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>
            <a:off x="2339752" y="5229200"/>
            <a:ext cx="48605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973841" y="4625012"/>
            <a:ext cx="123929" cy="604188"/>
          </a:xfrm>
          <a:prstGeom prst="line">
            <a:avLst/>
          </a:prstGeom>
          <a:ln w="12700" cmpd="sng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3962166" y="4329102"/>
            <a:ext cx="288032" cy="630917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427984" y="4718177"/>
            <a:ext cx="210092" cy="511023"/>
          </a:xfrm>
          <a:prstGeom prst="line">
            <a:avLst/>
          </a:prstGeom>
          <a:ln w="12700" cmpd="sng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105433" y="2937538"/>
            <a:ext cx="326744" cy="168747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561654" y="4152458"/>
            <a:ext cx="398278" cy="565719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962166" y="4674302"/>
            <a:ext cx="146081" cy="554898"/>
          </a:xfrm>
          <a:prstGeom prst="line">
            <a:avLst/>
          </a:prstGeom>
          <a:ln w="12700" cmpd="sng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455876" y="4435317"/>
            <a:ext cx="298301" cy="793883"/>
          </a:xfrm>
          <a:prstGeom prst="line">
            <a:avLst/>
          </a:prstGeom>
          <a:ln w="12700" cmpd="sng"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2743200" y="1600200"/>
            <a:ext cx="3657600" cy="3650672"/>
            <a:chOff x="2743200" y="1600200"/>
            <a:chExt cx="3657600" cy="3650672"/>
          </a:xfrm>
        </p:grpSpPr>
        <p:sp>
          <p:nvSpPr>
            <p:cNvPr id="2" name="Rectangle 1"/>
            <p:cNvSpPr/>
            <p:nvPr/>
          </p:nvSpPr>
          <p:spPr>
            <a:xfrm>
              <a:off x="2743200" y="1600200"/>
              <a:ext cx="1828800" cy="1828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743200" y="3422072"/>
              <a:ext cx="1828800" cy="1828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572000" y="1602711"/>
              <a:ext cx="1828800" cy="1828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572000" y="3419820"/>
              <a:ext cx="1828800" cy="1828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 rot="2488729">
            <a:off x="1301496" y="1378449"/>
            <a:ext cx="510049" cy="679907"/>
            <a:chOff x="1962150" y="1211381"/>
            <a:chExt cx="510049" cy="679907"/>
          </a:xfrm>
        </p:grpSpPr>
        <p:sp>
          <p:nvSpPr>
            <p:cNvPr id="147" name="Oval 146"/>
            <p:cNvSpPr/>
            <p:nvPr/>
          </p:nvSpPr>
          <p:spPr>
            <a:xfrm>
              <a:off x="2354020" y="1496938"/>
              <a:ext cx="118179" cy="11862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8" name="Arc 147"/>
            <p:cNvSpPr/>
            <p:nvPr/>
          </p:nvSpPr>
          <p:spPr>
            <a:xfrm flipV="1">
              <a:off x="1962150" y="1211381"/>
              <a:ext cx="455930" cy="343567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9" name="Arc 148"/>
            <p:cNvSpPr/>
            <p:nvPr/>
          </p:nvSpPr>
          <p:spPr>
            <a:xfrm>
              <a:off x="1962150" y="1561253"/>
              <a:ext cx="455930" cy="330035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2" name="Footer Placeholder 134"/>
          <p:cNvSpPr txBox="1">
            <a:spLocks/>
          </p:cNvSpPr>
          <p:nvPr/>
        </p:nvSpPr>
        <p:spPr>
          <a:xfrm>
            <a:off x="10044" y="5975"/>
            <a:ext cx="153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Caustic Ray Tracing</a:t>
            </a:r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3604926" y="2461926"/>
            <a:ext cx="105348" cy="1053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" name="TextBox 511"/>
          <p:cNvSpPr txBox="1"/>
          <p:nvPr/>
        </p:nvSpPr>
        <p:spPr>
          <a:xfrm>
            <a:off x="6858000" y="1926555"/>
            <a:ext cx="16764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C11 = [0.2, 0.2 , 0.2]</a:t>
            </a:r>
          </a:p>
          <a:p>
            <a:endParaRPr lang="en-US" sz="1400" dirty="0" smtClean="0"/>
          </a:p>
          <a:p>
            <a:r>
              <a:rPr lang="en-US" sz="1400" dirty="0" smtClean="0"/>
              <a:t>C12 </a:t>
            </a:r>
            <a:r>
              <a:rPr lang="en-US" sz="1400" dirty="0"/>
              <a:t>= [</a:t>
            </a:r>
            <a:r>
              <a:rPr lang="en-US" sz="1400" dirty="0" smtClean="0"/>
              <a:t>0.6, 0.6 </a:t>
            </a:r>
            <a:r>
              <a:rPr lang="en-US" sz="1400" dirty="0"/>
              <a:t>, </a:t>
            </a:r>
            <a:r>
              <a:rPr lang="en-US" sz="1400" dirty="0" smtClean="0"/>
              <a:t>0.6]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C21 </a:t>
            </a:r>
            <a:r>
              <a:rPr lang="en-US" sz="1400" dirty="0"/>
              <a:t>= </a:t>
            </a:r>
            <a:r>
              <a:rPr lang="en-US" sz="1400" dirty="0" smtClean="0"/>
              <a:t>[1.0, 1.0 </a:t>
            </a:r>
            <a:r>
              <a:rPr lang="en-US" sz="1400" dirty="0"/>
              <a:t>, </a:t>
            </a:r>
            <a:r>
              <a:rPr lang="en-US" sz="1400" dirty="0" smtClean="0"/>
              <a:t>1.0]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C22 </a:t>
            </a:r>
            <a:r>
              <a:rPr lang="en-US" sz="1400" dirty="0"/>
              <a:t>= [0.4, 0.4 , 0.4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>
            <a:off x="3604926" y="4274274"/>
            <a:ext cx="105348" cy="1053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>
            <a:spLocks noChangeAspect="1"/>
          </p:cNvSpPr>
          <p:nvPr/>
        </p:nvSpPr>
        <p:spPr>
          <a:xfrm>
            <a:off x="5433726" y="2454912"/>
            <a:ext cx="105348" cy="1053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>
            <a:spLocks noChangeAspect="1"/>
          </p:cNvSpPr>
          <p:nvPr/>
        </p:nvSpPr>
        <p:spPr>
          <a:xfrm>
            <a:off x="5433726" y="4267260"/>
            <a:ext cx="105348" cy="1053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072354" y="3686596"/>
            <a:ext cx="4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sz="1200" dirty="0">
                <a:latin typeface="+mj-lt"/>
              </a:rPr>
              <a:t>i</a:t>
            </a:r>
            <a:endParaRPr lang="en-US" sz="1200" dirty="0" smtClean="0">
              <a:latin typeface="+mj-lt"/>
              <a:cs typeface="Apple Chancery"/>
            </a:endParaRPr>
          </a:p>
        </p:txBody>
      </p:sp>
      <p:cxnSp>
        <p:nvCxnSpPr>
          <p:cNvPr id="531" name="Straight Arrow Connector 530"/>
          <p:cNvCxnSpPr/>
          <p:nvPr/>
        </p:nvCxnSpPr>
        <p:spPr>
          <a:xfrm>
            <a:off x="1828800" y="1937266"/>
            <a:ext cx="3138206" cy="19339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029200" y="2560260"/>
            <a:ext cx="429474" cy="1273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2" idx="5"/>
            <a:endCxn id="163" idx="5"/>
          </p:cNvCxnSpPr>
          <p:nvPr/>
        </p:nvCxnSpPr>
        <p:spPr>
          <a:xfrm flipH="1" flipV="1">
            <a:off x="5056926" y="3908508"/>
            <a:ext cx="466720" cy="4486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63" idx="1"/>
          </p:cNvCxnSpPr>
          <p:nvPr/>
        </p:nvCxnSpPr>
        <p:spPr>
          <a:xfrm flipH="1" flipV="1">
            <a:off x="3625850" y="2483484"/>
            <a:ext cx="1356584" cy="13505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3683791" y="3881206"/>
            <a:ext cx="1293978" cy="4482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638800" y="414228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C22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638800" y="2329934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C12</a:t>
            </a:r>
            <a:endParaRPr lang="en-US" dirty="0"/>
          </a:p>
        </p:txBody>
      </p:sp>
      <p:sp>
        <p:nvSpPr>
          <p:cNvPr id="185" name="Rectangle 184"/>
          <p:cNvSpPr/>
          <p:nvPr/>
        </p:nvSpPr>
        <p:spPr>
          <a:xfrm>
            <a:off x="3886200" y="2375594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C11</a:t>
            </a: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3893820" y="410533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C21</a:t>
            </a:r>
            <a:endParaRPr lang="en-US" dirty="0"/>
          </a:p>
        </p:txBody>
      </p:sp>
      <p:cxnSp>
        <p:nvCxnSpPr>
          <p:cNvPr id="187" name="Straight Connector 186"/>
          <p:cNvCxnSpPr/>
          <p:nvPr/>
        </p:nvCxnSpPr>
        <p:spPr>
          <a:xfrm>
            <a:off x="5019680" y="2507586"/>
            <a:ext cx="0" cy="187203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657600" y="3861738"/>
            <a:ext cx="1863268" cy="5267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>
            <a:off x="5562600" y="2516821"/>
            <a:ext cx="152400" cy="1344918"/>
          </a:xfrm>
          <a:prstGeom prst="rightBrace">
            <a:avLst>
              <a:gd name="adj1" fmla="val 169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Brace 194"/>
          <p:cNvSpPr/>
          <p:nvPr/>
        </p:nvSpPr>
        <p:spPr>
          <a:xfrm>
            <a:off x="5567362" y="3861739"/>
            <a:ext cx="152400" cy="474733"/>
          </a:xfrm>
          <a:prstGeom prst="rightBrace">
            <a:avLst>
              <a:gd name="adj1" fmla="val 169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ight Brace 195"/>
          <p:cNvSpPr/>
          <p:nvPr/>
        </p:nvSpPr>
        <p:spPr>
          <a:xfrm rot="16200000">
            <a:off x="4280050" y="1703135"/>
            <a:ext cx="152400" cy="1344918"/>
          </a:xfrm>
          <a:prstGeom prst="rightBrace">
            <a:avLst>
              <a:gd name="adj1" fmla="val 169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ight Brace 196"/>
          <p:cNvSpPr/>
          <p:nvPr/>
        </p:nvSpPr>
        <p:spPr>
          <a:xfrm rot="16200000">
            <a:off x="5195421" y="2138226"/>
            <a:ext cx="152400" cy="474733"/>
          </a:xfrm>
          <a:prstGeom prst="rightBrace">
            <a:avLst>
              <a:gd name="adj1" fmla="val 169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4059534" y="1960602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199" name="Rectangle 198"/>
          <p:cNvSpPr/>
          <p:nvPr/>
        </p:nvSpPr>
        <p:spPr>
          <a:xfrm>
            <a:off x="4981868" y="1981200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200" name="Rectangle 199"/>
          <p:cNvSpPr/>
          <p:nvPr/>
        </p:nvSpPr>
        <p:spPr>
          <a:xfrm>
            <a:off x="5715000" y="2974084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201" name="Rectangle 200"/>
          <p:cNvSpPr/>
          <p:nvPr/>
        </p:nvSpPr>
        <p:spPr>
          <a:xfrm>
            <a:off x="5715000" y="3878815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743200" y="54864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Ai = (0.25*0.2 + 0.75*0.6) = 0.5 </a:t>
            </a:r>
            <a:endParaRPr lang="en-US" dirty="0"/>
          </a:p>
        </p:txBody>
      </p:sp>
      <p:sp>
        <p:nvSpPr>
          <p:cNvPr id="203" name="Oval 202"/>
          <p:cNvSpPr>
            <a:spLocks noChangeAspect="1"/>
          </p:cNvSpPr>
          <p:nvPr/>
        </p:nvSpPr>
        <p:spPr>
          <a:xfrm>
            <a:off x="4976526" y="2430810"/>
            <a:ext cx="105348" cy="10534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4967006" y="4290201"/>
            <a:ext cx="105348" cy="10534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5019680" y="2373342"/>
            <a:ext cx="4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200" dirty="0" smtClean="0">
                <a:latin typeface="+mj-lt"/>
              </a:rPr>
              <a:t>i</a:t>
            </a:r>
            <a:endParaRPr lang="en-US" sz="1200" dirty="0" smtClean="0">
              <a:latin typeface="+mj-lt"/>
              <a:cs typeface="Apple Chancery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5015915" y="4250745"/>
            <a:ext cx="4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>
                <a:latin typeface="+mj-lt"/>
              </a:rPr>
              <a:t>i</a:t>
            </a:r>
            <a:endParaRPr lang="en-US" sz="1200" dirty="0" smtClean="0">
              <a:latin typeface="+mj-lt"/>
              <a:cs typeface="Apple Chancery"/>
            </a:endParaRPr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4967006" y="3818588"/>
            <a:ext cx="105348" cy="1053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Rectangle 208"/>
          <p:cNvSpPr/>
          <p:nvPr/>
        </p:nvSpPr>
        <p:spPr>
          <a:xfrm>
            <a:off x="2743200" y="5823466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i = (0.25*1.0 + 0.75*0.4) = 0.55 </a:t>
            </a:r>
            <a:endParaRPr lang="en-US" dirty="0"/>
          </a:p>
        </p:txBody>
      </p:sp>
      <p:sp>
        <p:nvSpPr>
          <p:cNvPr id="210" name="Rectangle 209"/>
          <p:cNvSpPr/>
          <p:nvPr/>
        </p:nvSpPr>
        <p:spPr>
          <a:xfrm>
            <a:off x="2760434" y="6192798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 = (0.25*Ai + 0.75*Bi) =  0.57  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6418034" y="1484846"/>
            <a:ext cx="257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Cell Values</a:t>
            </a:r>
            <a:endParaRPr lang="en-US" dirty="0"/>
          </a:p>
        </p:txBody>
      </p:sp>
      <p:sp>
        <p:nvSpPr>
          <p:cNvPr id="213" name="Title 1"/>
          <p:cNvSpPr>
            <a:spLocks noGrp="1"/>
          </p:cNvSpPr>
          <p:nvPr>
            <p:ph type="title"/>
          </p:nvPr>
        </p:nvSpPr>
        <p:spPr>
          <a:xfrm>
            <a:off x="533400" y="3457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Photon </a:t>
            </a:r>
            <a:r>
              <a:rPr lang="en-US" dirty="0" smtClean="0"/>
              <a:t>Map - Bilinear </a:t>
            </a:r>
            <a:r>
              <a:rPr lang="en-US" dirty="0"/>
              <a:t>Interpolation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62D5-85BA-4D0D-B5FE-6271A672F8D1}" type="datetime1">
              <a:rPr lang="en-US" smtClean="0"/>
              <a:t>3/6/2011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Caustics are great light effects that you can observe in liquids, glass objects and gems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mathematics, caustic </a:t>
            </a:r>
            <a:r>
              <a:rPr lang="en-US" dirty="0"/>
              <a:t>is a method of deriving a new curve based on a given curve and a point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endParaRPr lang="en-US" sz="1200" u="sng" dirty="0" smtClean="0">
              <a:hlinkClick r:id="rId2"/>
            </a:endParaRPr>
          </a:p>
          <a:p>
            <a:pPr lvl="2"/>
            <a:r>
              <a:rPr lang="en-US" sz="1200" u="sng" dirty="0" smtClean="0">
                <a:hlinkClick r:id="rId2"/>
              </a:rPr>
              <a:t>http://www.eecis.udel.edu/~wei/Caustics/</a:t>
            </a:r>
            <a:endParaRPr lang="en-US" sz="1200" dirty="0" smtClean="0"/>
          </a:p>
          <a:p>
            <a:pPr lvl="2"/>
            <a:r>
              <a:rPr lang="en-US" sz="1200" u="sng" dirty="0" smtClean="0">
                <a:hlinkClick r:id="rId3"/>
              </a:rPr>
              <a:t>http://forum.daz3d.com/viewtopic.php?t=115030</a:t>
            </a:r>
            <a:endParaRPr lang="en-US" sz="1200" u="sng" dirty="0" smtClean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175956" y="2456892"/>
            <a:ext cx="2466340" cy="18472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439677" y="2371167"/>
            <a:ext cx="2371090" cy="193294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D45E-08BC-41A1-AE6C-C4CB0FBC3C76}" type="datetime1">
              <a:rPr lang="en-US" smtClean="0"/>
              <a:t>3/6/2011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49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r>
              <a:rPr lang="en-US" dirty="0"/>
              <a:t>of </a:t>
            </a:r>
            <a:r>
              <a:rPr lang="en-US" dirty="0" smtClean="0"/>
              <a:t>Photon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</a:t>
            </a:r>
            <a:r>
              <a:rPr lang="en-US" dirty="0"/>
              <a:t>photons to simulate the transport of individual </a:t>
            </a:r>
            <a:r>
              <a:rPr lang="en-US" dirty="0" smtClean="0"/>
              <a:t>photon energy</a:t>
            </a:r>
            <a:endParaRPr lang="en-US" dirty="0"/>
          </a:p>
          <a:p>
            <a:r>
              <a:rPr lang="en-US" dirty="0" smtClean="0"/>
              <a:t>being </a:t>
            </a:r>
            <a:r>
              <a:rPr lang="en-US" dirty="0"/>
              <a:t>able to calculate global </a:t>
            </a:r>
            <a:r>
              <a:rPr lang="en-US" dirty="0" smtClean="0"/>
              <a:t>illumination effects</a:t>
            </a:r>
          </a:p>
          <a:p>
            <a:r>
              <a:rPr lang="en-US" dirty="0" smtClean="0"/>
              <a:t>capable </a:t>
            </a:r>
            <a:r>
              <a:rPr lang="en-US" dirty="0"/>
              <a:t>of handling arbitrary geometry </a:t>
            </a:r>
            <a:r>
              <a:rPr lang="en-US" dirty="0" smtClean="0"/>
              <a:t>rather than </a:t>
            </a:r>
            <a:r>
              <a:rPr lang="en-US" dirty="0"/>
              <a:t>polygonal </a:t>
            </a:r>
            <a:r>
              <a:rPr lang="en-US" dirty="0" smtClean="0"/>
              <a:t>scenes</a:t>
            </a:r>
          </a:p>
          <a:p>
            <a:r>
              <a:rPr lang="en-US" dirty="0" smtClean="0"/>
              <a:t>low </a:t>
            </a:r>
            <a:r>
              <a:rPr lang="en-US" dirty="0"/>
              <a:t>memory </a:t>
            </a:r>
            <a:r>
              <a:rPr lang="en-US" dirty="0" smtClean="0"/>
              <a:t>consumption</a:t>
            </a:r>
            <a:endParaRPr lang="en-US" dirty="0"/>
          </a:p>
          <a:p>
            <a:r>
              <a:rPr lang="en-US" dirty="0" smtClean="0"/>
              <a:t>producing </a:t>
            </a:r>
            <a:r>
              <a:rPr lang="en-US" dirty="0"/>
              <a:t>correct rendering results, even though </a:t>
            </a:r>
            <a:r>
              <a:rPr lang="en-US" i="1" dirty="0" smtClean="0"/>
              <a:t>noise </a:t>
            </a:r>
            <a:r>
              <a:rPr lang="en-US" dirty="0" smtClean="0"/>
              <a:t>could </a:t>
            </a:r>
            <a:r>
              <a:rPr lang="en-US" dirty="0"/>
              <a:t>be introduced.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35D6-CDB9-415E-8983-430694466B99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[1] </a:t>
            </a:r>
            <a:r>
              <a:rPr lang="en-US" sz="2000" dirty="0" err="1"/>
              <a:t>Wojciech</a:t>
            </a:r>
            <a:r>
              <a:rPr lang="en-US" sz="2000" dirty="0"/>
              <a:t> </a:t>
            </a:r>
            <a:r>
              <a:rPr lang="en-US" sz="2000" dirty="0" err="1"/>
              <a:t>Jarosz</a:t>
            </a:r>
            <a:r>
              <a:rPr lang="en-US" sz="2000" dirty="0"/>
              <a:t>, </a:t>
            </a:r>
            <a:r>
              <a:rPr lang="en-US" sz="2000" dirty="0" err="1"/>
              <a:t>Henrik</a:t>
            </a:r>
            <a:r>
              <a:rPr lang="en-US" sz="2000" dirty="0"/>
              <a:t> </a:t>
            </a:r>
            <a:r>
              <a:rPr lang="en-US" sz="2000" dirty="0" err="1"/>
              <a:t>Wann</a:t>
            </a:r>
            <a:r>
              <a:rPr lang="en-US" sz="2000" dirty="0"/>
              <a:t> Jensen, and Craig Donner. 2008. Advanced global illumination using photon mapping. In </a:t>
            </a:r>
            <a:r>
              <a:rPr lang="en-US" sz="2000" i="1" dirty="0"/>
              <a:t>ACM SIGGRAPH 2008 classes</a:t>
            </a:r>
            <a:r>
              <a:rPr lang="en-US" sz="2000" dirty="0"/>
              <a:t> (SIGGRAPH '08). ACM, New York, NY, USA, , Article 2 , 112 pages. DOI=10.1145/1401132.1401136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[2] </a:t>
            </a:r>
            <a:r>
              <a:rPr lang="en-US" sz="2000" dirty="0" err="1" smtClean="0"/>
              <a:t>Stavroudis</a:t>
            </a:r>
            <a:r>
              <a:rPr lang="en-US" sz="2000" dirty="0" smtClean="0"/>
              <a:t>, O.N., The Optics of Rays, </a:t>
            </a:r>
            <a:r>
              <a:rPr lang="en-US" sz="2000" dirty="0" err="1" smtClean="0"/>
              <a:t>Wavefronts</a:t>
            </a:r>
            <a:r>
              <a:rPr lang="en-US" sz="2000" dirty="0" smtClean="0"/>
              <a:t>, and Caustics, Optical Sciences Center, University of Arizona, Academic Press 1972</a:t>
            </a:r>
          </a:p>
          <a:p>
            <a:pPr marL="0" indent="0">
              <a:buNone/>
            </a:pPr>
            <a:r>
              <a:rPr lang="en-US" sz="2000" dirty="0" smtClean="0"/>
              <a:t>[3] </a:t>
            </a:r>
            <a:r>
              <a:rPr lang="en-US" sz="2000" dirty="0"/>
              <a:t>ARVO, J. R. 1986. Backward Ray Tracing. In </a:t>
            </a:r>
            <a:r>
              <a:rPr lang="en-US" sz="2000" i="1" dirty="0"/>
              <a:t>ACM </a:t>
            </a:r>
            <a:r>
              <a:rPr lang="en-US" sz="2000" i="1" dirty="0" smtClean="0"/>
              <a:t>SIGGRAPH, '86 </a:t>
            </a:r>
            <a:r>
              <a:rPr lang="en-US" sz="2000" i="1" dirty="0"/>
              <a:t>Course Notes - Developments in Ray Tracing</a:t>
            </a:r>
            <a:r>
              <a:rPr lang="en-US" sz="2000" dirty="0"/>
              <a:t>, vol. 12.</a:t>
            </a:r>
            <a:endParaRPr lang="en-US" sz="2000" dirty="0" smtClean="0"/>
          </a:p>
          <a:p>
            <a:r>
              <a:rPr lang="en-US" sz="2000" dirty="0">
                <a:hlinkClick r:id="rId2"/>
              </a:rPr>
              <a:t>http://graphics.ucsd.edu/courses/rendering/2010/rgross_wgeorge/glossy.html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http://graphics.ucsd.edu/~</a:t>
            </a:r>
            <a:r>
              <a:rPr lang="en-US" sz="2000" dirty="0" smtClean="0">
                <a:hlinkClick r:id="rId3"/>
              </a:rPr>
              <a:t>henrik/papers/photon_map/global_illumination_using_photon_maps_egwr96.pdf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17AE-0E10-4A38-9840-F50053117815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r>
              <a:rPr lang="en-US" dirty="0"/>
              <a:t>of </a:t>
            </a:r>
            <a:r>
              <a:rPr lang="en-US" dirty="0" smtClean="0"/>
              <a:t>Caustics </a:t>
            </a:r>
            <a:r>
              <a:rPr lang="en-US" dirty="0"/>
              <a:t>Rendering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can be </a:t>
            </a:r>
            <a:r>
              <a:rPr lang="en-US" dirty="0"/>
              <a:t>seen on the surface of drinks in </a:t>
            </a:r>
            <a:r>
              <a:rPr lang="en-US" dirty="0" smtClean="0"/>
              <a:t>glass mugs</a:t>
            </a:r>
          </a:p>
          <a:p>
            <a:r>
              <a:rPr lang="en-US" dirty="0" smtClean="0"/>
              <a:t>Light passing through cylindrical or spherical objects</a:t>
            </a: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://graphics.ucsd.edu/courses/rendering/2010/rgross_wgeorge/pmapping.html</a:t>
            </a:r>
            <a:endParaRPr lang="en-US" sz="12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3048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31615"/>
            <a:ext cx="2941321" cy="289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2F72-68BA-4961-8483-A604CFC7E649}" type="datetime1">
              <a:rPr lang="en-US" smtClean="0"/>
              <a:t>3/6/2011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research: some of the existing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Caustics with Traditional Ray </a:t>
            </a:r>
            <a:r>
              <a:rPr lang="en-US" dirty="0" smtClean="0"/>
              <a:t>Tracing</a:t>
            </a:r>
          </a:p>
          <a:p>
            <a:pPr lvl="1"/>
            <a:endParaRPr lang="en-US" dirty="0" smtClean="0"/>
          </a:p>
          <a:p>
            <a:r>
              <a:rPr lang="en-US" dirty="0"/>
              <a:t>Caustics with </a:t>
            </a:r>
            <a:r>
              <a:rPr lang="en-US" dirty="0" err="1" smtClean="0"/>
              <a:t>Radiosity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Caustics with Photon </a:t>
            </a:r>
            <a:r>
              <a:rPr lang="en-US" dirty="0" smtClean="0"/>
              <a:t>Mapping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F549-73DF-458D-BA15-91006A3191C2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Caustics with Traditional Ray Tracin</a:t>
            </a:r>
            <a:r>
              <a:rPr lang="en-US" dirty="0"/>
              <a:t>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light </a:t>
            </a:r>
            <a:r>
              <a:rPr lang="en-US" dirty="0" smtClean="0"/>
              <a:t>paths </a:t>
            </a:r>
            <a:r>
              <a:rPr lang="en-US" dirty="0"/>
              <a:t>traced backward from the eye never reach a light source, and most paths traced forward from the light sources never reach the eye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 </a:t>
            </a:r>
            <a:r>
              <a:rPr lang="en-US" dirty="0"/>
              <a:t>able </a:t>
            </a:r>
            <a:r>
              <a:rPr lang="en-US" dirty="0" smtClean="0"/>
              <a:t>to  correctly generate shadows and caustic </a:t>
            </a:r>
            <a:r>
              <a:rPr lang="en-US" dirty="0"/>
              <a:t>of </a:t>
            </a:r>
            <a:r>
              <a:rPr lang="en-US" dirty="0" smtClean="0"/>
              <a:t>transparent objects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catalyst.uw.edu/gopost/attachment/ksung/20093/92322a64fc7b2d4b68da53e66723ad79</a:t>
            </a: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AA97-D88D-407E-B910-988DC2D317F5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imitci\AppData\Local\Microsoft\Windows\Temporary Internet Files\Content.IE5\D8QT44XJ\MC9003836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8817" flipH="1" flipV="1">
            <a:off x="7060715" y="5402644"/>
            <a:ext cx="1174551" cy="124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5527061" cy="621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801672" y="3276600"/>
            <a:ext cx="1219200" cy="129535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16" name="Straight Arrow Connector 15"/>
          <p:cNvCxnSpPr>
            <a:endCxn id="4" idx="6"/>
          </p:cNvCxnSpPr>
          <p:nvPr/>
        </p:nvCxnSpPr>
        <p:spPr>
          <a:xfrm flipH="1" flipV="1">
            <a:off x="4020872" y="3924276"/>
            <a:ext cx="3218128" cy="2100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343400" y="3106430"/>
            <a:ext cx="2895600" cy="2918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801672" y="1905000"/>
            <a:ext cx="4437328" cy="41201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01672" y="1905000"/>
            <a:ext cx="398728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362200" y="4724400"/>
            <a:ext cx="4876800" cy="1300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371600" y="3848100"/>
            <a:ext cx="5867400" cy="2177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4020872" y="2057400"/>
            <a:ext cx="2075128" cy="17907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7"/>
          </p:cNvCxnSpPr>
          <p:nvPr/>
        </p:nvCxnSpPr>
        <p:spPr>
          <a:xfrm>
            <a:off x="3830330" y="2001530"/>
            <a:ext cx="11994" cy="14647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82730" y="2209800"/>
            <a:ext cx="817870" cy="2209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02395" y="3474767"/>
            <a:ext cx="3436605" cy="25504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Caustics with </a:t>
            </a:r>
            <a:r>
              <a:rPr lang="en-US" dirty="0" err="1" smtClean="0"/>
              <a:t>Radiosity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Radiosity</a:t>
            </a:r>
            <a:r>
              <a:rPr lang="en-US" dirty="0" smtClean="0"/>
              <a:t> method divides a scene into polygons and computes the illumination of each polygon without considering any </a:t>
            </a:r>
            <a:r>
              <a:rPr lang="en-US" dirty="0" smtClean="0"/>
              <a:t>viewpoints</a:t>
            </a:r>
            <a:endParaRPr lang="en-US" dirty="0" smtClean="0"/>
          </a:p>
          <a:p>
            <a:r>
              <a:rPr lang="en-US" dirty="0" smtClean="0"/>
              <a:t>It provides soft </a:t>
            </a:r>
            <a:r>
              <a:rPr lang="en-US" dirty="0"/>
              <a:t>shadows, color bleeding and indirect </a:t>
            </a:r>
            <a:r>
              <a:rPr lang="en-US" dirty="0" smtClean="0"/>
              <a:t>illumination; 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does not handle specular reflection, </a:t>
            </a:r>
            <a:endParaRPr lang="en-US" dirty="0" smtClean="0"/>
          </a:p>
          <a:p>
            <a:pPr lvl="1"/>
            <a:r>
              <a:rPr lang="en-US" dirty="0" smtClean="0"/>
              <a:t>Has difficulty </a:t>
            </a:r>
            <a:r>
              <a:rPr lang="en-US" dirty="0"/>
              <a:t>in processing transparency (</a:t>
            </a:r>
            <a:r>
              <a:rPr lang="en-US" i="1" dirty="0"/>
              <a:t>i.e.</a:t>
            </a:r>
            <a:r>
              <a:rPr lang="en-US" dirty="0"/>
              <a:t>, reflection and refraction),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the scene to be subdivided into </a:t>
            </a:r>
            <a:r>
              <a:rPr lang="en-US" dirty="0" smtClean="0"/>
              <a:t>polygons</a:t>
            </a:r>
            <a:endParaRPr lang="en-US" dirty="0"/>
          </a:p>
          <a:p>
            <a:pPr lvl="1"/>
            <a:r>
              <a:rPr lang="en-US" dirty="0" smtClean="0"/>
              <a:t>Time </a:t>
            </a:r>
            <a:r>
              <a:rPr lang="en-US" dirty="0"/>
              <a:t>consuming. A second pass (</a:t>
            </a:r>
            <a:r>
              <a:rPr lang="en-US" i="1" dirty="0"/>
              <a:t>e.g.</a:t>
            </a:r>
            <a:r>
              <a:rPr lang="en-US" dirty="0"/>
              <a:t>, ray </a:t>
            </a:r>
            <a:r>
              <a:rPr lang="en-US" dirty="0" smtClean="0"/>
              <a:t>tracing) is </a:t>
            </a:r>
            <a:r>
              <a:rPr lang="en-US" dirty="0"/>
              <a:t>needed to produce reflection and refraction.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3C37-6357-4A48-94AF-D1C32BC2E665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Radiosity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351866" cy="435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351866" cy="435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5197-CFFB-4EDE-AF8C-4EBAD5309786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Caustics with Photon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was introduced by Jensen and Christensen [1995</a:t>
            </a:r>
            <a:r>
              <a:rPr lang="en-US" dirty="0" smtClean="0"/>
              <a:t>]</a:t>
            </a:r>
          </a:p>
          <a:p>
            <a:r>
              <a:rPr lang="en-US" dirty="0" smtClean="0"/>
              <a:t>is a popular global illumination algorithm with attractive mathematical properties, especially for simulating caustics.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dirty="0">
                <a:hlinkClick r:id="rId2"/>
              </a:rPr>
              <a:t>http://www.cs.mtu.edu/~</a:t>
            </a:r>
            <a:r>
              <a:rPr lang="en-US" sz="1400" dirty="0" smtClean="0">
                <a:hlinkClick r:id="rId2"/>
              </a:rPr>
              <a:t>shene/PUBLICATIONS/2005/photon.pdf</a:t>
            </a: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FD0A-CB0B-4BEF-9A35-8698B3A917A3}" type="datetime1">
              <a:rPr lang="en-US" smtClean="0"/>
              <a:t>3/6/2011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126B-FA43-4F11-993E-7D1320DD29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55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9660</TotalTime>
  <Words>1376</Words>
  <Application>Microsoft Office PowerPoint</Application>
  <PresentationFormat>On-screen Show (4:3)</PresentationFormat>
  <Paragraphs>532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Caustics Ray Tracing CSS522</vt:lpstr>
      <vt:lpstr>Caustics</vt:lpstr>
      <vt:lpstr>Examples of Caustics Rendering</vt:lpstr>
      <vt:lpstr>Solution research: some of the existing solutions</vt:lpstr>
      <vt:lpstr>Caustics with Traditional Ray Tracing</vt:lpstr>
      <vt:lpstr>PowerPoint Presentation</vt:lpstr>
      <vt:lpstr>Caustics with Radiosity</vt:lpstr>
      <vt:lpstr>Radiosity Example</vt:lpstr>
      <vt:lpstr>Caustics with Photon Mapping</vt:lpstr>
      <vt:lpstr>Why Photon Mapping</vt:lpstr>
      <vt:lpstr>PowerPoint Presentation</vt:lpstr>
      <vt:lpstr>Refraction (in 3D)</vt:lpstr>
      <vt:lpstr>Refraction (in 3D)</vt:lpstr>
      <vt:lpstr>Refraction through Sphere - Use Case</vt:lpstr>
      <vt:lpstr>Index of Refraction - Materials</vt:lpstr>
      <vt:lpstr>Snell’s Law Calculations</vt:lpstr>
      <vt:lpstr>Refraction Testing (1)</vt:lpstr>
      <vt:lpstr>Refraction Testing (2)</vt:lpstr>
      <vt:lpstr>Photon Map - Bilinear Interpolation</vt:lpstr>
      <vt:lpstr>Advantages of Photon Mapping</vt:lpstr>
      <vt:lpstr>Additional References</vt:lpstr>
    </vt:vector>
  </TitlesOfParts>
  <Company>ChemPoint.com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asimitci</dc:creator>
  <cp:lastModifiedBy>aysun</cp:lastModifiedBy>
  <cp:revision>71</cp:revision>
  <cp:lastPrinted>2011-03-07T03:21:45Z</cp:lastPrinted>
  <dcterms:created xsi:type="dcterms:W3CDTF">2011-02-22T18:00:32Z</dcterms:created>
  <dcterms:modified xsi:type="dcterms:W3CDTF">2011-03-07T06:52:47Z</dcterms:modified>
</cp:coreProperties>
</file>