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57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95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10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84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4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11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13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79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59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07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057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664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13E69-D365-4129-8817-70073CABF0EF}" type="datetimeFigureOut">
              <a:rPr lang="en-US" smtClean="0"/>
              <a:t>3/14/2011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57A6F-AFA7-49C6-80D3-6CD5B8F28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Caustic Ray Tracing</a:t>
            </a:r>
            <a:br>
              <a:rPr lang="en-US" dirty="0" smtClean="0"/>
            </a:br>
            <a:r>
              <a:rPr lang="en-US" dirty="0" smtClean="0"/>
              <a:t>CSS552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Dame</a:t>
            </a:r>
          </a:p>
          <a:p>
            <a:r>
              <a:rPr lang="en-US" dirty="0" err="1" smtClean="0"/>
              <a:t>Aysun</a:t>
            </a:r>
            <a:r>
              <a:rPr lang="en-US" dirty="0" smtClean="0"/>
              <a:t> </a:t>
            </a:r>
            <a:r>
              <a:rPr lang="en-US" dirty="0" err="1" smtClean="0"/>
              <a:t>Simitci</a:t>
            </a:r>
            <a:endParaRPr lang="en-US" dirty="0" smtClean="0"/>
          </a:p>
          <a:p>
            <a:r>
              <a:rPr lang="en-US" dirty="0" err="1" smtClean="0"/>
              <a:t>Sabitha</a:t>
            </a:r>
            <a:r>
              <a:rPr lang="en-US" dirty="0" smtClean="0"/>
              <a:t> Abraham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13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4" name="Straight Connector 143"/>
          <p:cNvCxnSpPr>
            <a:stCxn id="149" idx="0"/>
          </p:cNvCxnSpPr>
          <p:nvPr/>
        </p:nvCxnSpPr>
        <p:spPr>
          <a:xfrm>
            <a:off x="584425" y="2056435"/>
            <a:ext cx="342677" cy="1069571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0" name="Group 139"/>
          <p:cNvGrpSpPr/>
          <p:nvPr/>
        </p:nvGrpSpPr>
        <p:grpSpPr>
          <a:xfrm rot="2488729">
            <a:off x="356243" y="1726974"/>
            <a:ext cx="510049" cy="679907"/>
            <a:chOff x="1962150" y="1211381"/>
            <a:chExt cx="510049" cy="679907"/>
          </a:xfrm>
        </p:grpSpPr>
        <p:sp>
          <p:nvSpPr>
            <p:cNvPr id="147" name="Oval 146"/>
            <p:cNvSpPr/>
            <p:nvPr/>
          </p:nvSpPr>
          <p:spPr>
            <a:xfrm>
              <a:off x="2354020" y="1496938"/>
              <a:ext cx="118179" cy="118624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8" name="Arc 147"/>
            <p:cNvSpPr/>
            <p:nvPr/>
          </p:nvSpPr>
          <p:spPr>
            <a:xfrm flipV="1">
              <a:off x="1962150" y="1211381"/>
              <a:ext cx="455930" cy="343567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  <p:sp>
          <p:nvSpPr>
            <p:cNvPr id="149" name="Arc 148"/>
            <p:cNvSpPr/>
            <p:nvPr/>
          </p:nvSpPr>
          <p:spPr>
            <a:xfrm>
              <a:off x="1962150" y="1561253"/>
              <a:ext cx="455930" cy="330035"/>
            </a:xfrm>
            <a:prstGeom prst="arc">
              <a:avLst/>
            </a:prstGeom>
            <a:ln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endParaRPr lang="en-US"/>
            </a:p>
          </p:txBody>
        </p:sp>
      </p:grpSp>
      <p:sp>
        <p:nvSpPr>
          <p:cNvPr id="143" name="Rectangle 142"/>
          <p:cNvSpPr/>
          <p:nvPr/>
        </p:nvSpPr>
        <p:spPr>
          <a:xfrm rot="18885760">
            <a:off x="997487" y="2796275"/>
            <a:ext cx="811028" cy="4571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5" name="Straight Connector 144"/>
          <p:cNvCxnSpPr>
            <a:stCxn id="148" idx="0"/>
          </p:cNvCxnSpPr>
          <p:nvPr/>
        </p:nvCxnSpPr>
        <p:spPr>
          <a:xfrm>
            <a:off x="588601" y="2051712"/>
            <a:ext cx="1011599" cy="455215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288573" y="3422908"/>
            <a:ext cx="673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FOV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313486" y="1752600"/>
            <a:ext cx="44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sz="1400" dirty="0">
                <a:latin typeface="Apple Chancery"/>
                <a:cs typeface="Apple Chancery"/>
              </a:rPr>
              <a:t>e</a:t>
            </a:r>
            <a:endParaRPr lang="en-US" sz="1400" dirty="0" smtClean="0">
              <a:latin typeface="Apple Chancery"/>
              <a:cs typeface="Apple Chancery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078060" y="249490"/>
            <a:ext cx="44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sz="1200" dirty="0">
                <a:latin typeface="+mj-lt"/>
                <a:cs typeface="Apple Chancery"/>
              </a:rPr>
              <a:t>L</a:t>
            </a:r>
            <a:endParaRPr lang="en-US" sz="1200" dirty="0" smtClean="0">
              <a:latin typeface="+mj-lt"/>
              <a:cs typeface="Apple Chancery"/>
            </a:endParaRPr>
          </a:p>
        </p:txBody>
      </p:sp>
      <p:grpSp>
        <p:nvGrpSpPr>
          <p:cNvPr id="150" name="Group 149"/>
          <p:cNvGrpSpPr/>
          <p:nvPr/>
        </p:nvGrpSpPr>
        <p:grpSpPr>
          <a:xfrm>
            <a:off x="3122599" y="4561125"/>
            <a:ext cx="330643" cy="472718"/>
            <a:chOff x="1733550" y="3623220"/>
            <a:chExt cx="330643" cy="472718"/>
          </a:xfrm>
        </p:grpSpPr>
        <p:sp>
          <p:nvSpPr>
            <p:cNvPr id="151" name="TextBox 150"/>
            <p:cNvSpPr txBox="1"/>
            <p:nvPr/>
          </p:nvSpPr>
          <p:spPr>
            <a:xfrm>
              <a:off x="1733550" y="3726606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V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1733550" y="3623220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accent4">
                      <a:lumMod val="75000"/>
                    </a:schemeClr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sp>
        <p:nvSpPr>
          <p:cNvPr id="160" name="Rectangle 159"/>
          <p:cNvSpPr/>
          <p:nvPr/>
        </p:nvSpPr>
        <p:spPr>
          <a:xfrm>
            <a:off x="2938103" y="6239224"/>
            <a:ext cx="13486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cs typeface="Palatino Linotype"/>
              </a:rPr>
              <a:t>Photon Map</a:t>
            </a:r>
            <a:endParaRPr lang="en-US" dirty="0"/>
          </a:p>
        </p:txBody>
      </p:sp>
      <p:sp>
        <p:nvSpPr>
          <p:cNvPr id="161" name="TextBox 160"/>
          <p:cNvSpPr txBox="1"/>
          <p:nvPr/>
        </p:nvSpPr>
        <p:spPr>
          <a:xfrm>
            <a:off x="1383950" y="1849265"/>
            <a:ext cx="1156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Image Plane</a:t>
            </a:r>
            <a:endParaRPr lang="en-US" dirty="0"/>
          </a:p>
        </p:txBody>
      </p:sp>
      <p:sp>
        <p:nvSpPr>
          <p:cNvPr id="212" name="Footer Placeholder 134"/>
          <p:cNvSpPr txBox="1">
            <a:spLocks/>
          </p:cNvSpPr>
          <p:nvPr/>
        </p:nvSpPr>
        <p:spPr>
          <a:xfrm>
            <a:off x="10044" y="5975"/>
            <a:ext cx="15309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Caustic Ray Tracing</a:t>
            </a:r>
            <a:endParaRPr lang="en-US" dirty="0"/>
          </a:p>
        </p:txBody>
      </p:sp>
      <p:cxnSp>
        <p:nvCxnSpPr>
          <p:cNvPr id="109" name="Straight Connector 108"/>
          <p:cNvCxnSpPr/>
          <p:nvPr/>
        </p:nvCxnSpPr>
        <p:spPr>
          <a:xfrm flipH="1">
            <a:off x="4305300" y="446608"/>
            <a:ext cx="2788491" cy="3019946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>
            <a:endCxn id="321" idx="3"/>
          </p:cNvCxnSpPr>
          <p:nvPr/>
        </p:nvCxnSpPr>
        <p:spPr>
          <a:xfrm flipH="1">
            <a:off x="6352614" y="446608"/>
            <a:ext cx="741177" cy="403575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Parallelogram 10"/>
          <p:cNvSpPr/>
          <p:nvPr/>
        </p:nvSpPr>
        <p:spPr>
          <a:xfrm>
            <a:off x="1600200" y="5562601"/>
            <a:ext cx="4830891" cy="685799"/>
          </a:xfrm>
          <a:prstGeom prst="parallelogram">
            <a:avLst>
              <a:gd name="adj" fmla="val 228074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6" name="Straight Arrow Connector 115"/>
          <p:cNvCxnSpPr>
            <a:stCxn id="11" idx="3"/>
            <a:endCxn id="11" idx="1"/>
          </p:cNvCxnSpPr>
          <p:nvPr/>
        </p:nvCxnSpPr>
        <p:spPr>
          <a:xfrm flipV="1">
            <a:off x="3233581" y="5562601"/>
            <a:ext cx="1564129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>
            <a:stCxn id="11" idx="5"/>
            <a:endCxn id="11" idx="2"/>
          </p:cNvCxnSpPr>
          <p:nvPr/>
        </p:nvCxnSpPr>
        <p:spPr>
          <a:xfrm>
            <a:off x="2382265" y="5905501"/>
            <a:ext cx="3266761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flipV="1">
            <a:off x="4055191" y="556260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 flipV="1">
            <a:off x="2411972" y="556260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2" name="Straight Arrow Connector 181"/>
          <p:cNvCxnSpPr/>
          <p:nvPr/>
        </p:nvCxnSpPr>
        <p:spPr>
          <a:xfrm flipV="1">
            <a:off x="2006087" y="556260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3" name="Straight Arrow Connector 182"/>
          <p:cNvCxnSpPr/>
          <p:nvPr/>
        </p:nvCxnSpPr>
        <p:spPr>
          <a:xfrm flipV="1">
            <a:off x="2827696" y="556260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6" name="Straight Arrow Connector 215"/>
          <p:cNvCxnSpPr/>
          <p:nvPr/>
        </p:nvCxnSpPr>
        <p:spPr>
          <a:xfrm flipV="1">
            <a:off x="3639468" y="556260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7" name="Straight Arrow Connector 216"/>
          <p:cNvCxnSpPr/>
          <p:nvPr/>
        </p:nvCxnSpPr>
        <p:spPr>
          <a:xfrm flipV="1">
            <a:off x="4461077" y="556260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2" name="Straight Arrow Connector 221"/>
          <p:cNvCxnSpPr/>
          <p:nvPr/>
        </p:nvCxnSpPr>
        <p:spPr>
          <a:xfrm>
            <a:off x="2006087" y="6067427"/>
            <a:ext cx="3266761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2819400" y="5715000"/>
            <a:ext cx="3266761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4" name="Straight Arrow Connector 223"/>
          <p:cNvCxnSpPr/>
          <p:nvPr/>
        </p:nvCxnSpPr>
        <p:spPr>
          <a:xfrm>
            <a:off x="2984500" y="5638800"/>
            <a:ext cx="3266761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5" name="Straight Arrow Connector 224"/>
          <p:cNvCxnSpPr/>
          <p:nvPr/>
        </p:nvCxnSpPr>
        <p:spPr>
          <a:xfrm>
            <a:off x="2599582" y="5803900"/>
            <a:ext cx="3266761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6" name="Straight Arrow Connector 225"/>
          <p:cNvCxnSpPr/>
          <p:nvPr/>
        </p:nvCxnSpPr>
        <p:spPr>
          <a:xfrm>
            <a:off x="2201290" y="5983688"/>
            <a:ext cx="3266761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7" name="Straight Arrow Connector 226"/>
          <p:cNvCxnSpPr/>
          <p:nvPr/>
        </p:nvCxnSpPr>
        <p:spPr>
          <a:xfrm>
            <a:off x="1803400" y="6156325"/>
            <a:ext cx="3266761" cy="0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8" name="Straight Arrow Connector 227"/>
          <p:cNvCxnSpPr/>
          <p:nvPr/>
        </p:nvCxnSpPr>
        <p:spPr>
          <a:xfrm flipV="1">
            <a:off x="4660900" y="5559426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9" name="Straight Arrow Connector 228"/>
          <p:cNvCxnSpPr/>
          <p:nvPr/>
        </p:nvCxnSpPr>
        <p:spPr>
          <a:xfrm flipV="1">
            <a:off x="4273965" y="555625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0" name="Straight Arrow Connector 229"/>
          <p:cNvCxnSpPr/>
          <p:nvPr/>
        </p:nvCxnSpPr>
        <p:spPr>
          <a:xfrm flipV="1">
            <a:off x="3858354" y="5559426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Straight Arrow Connector 230"/>
          <p:cNvCxnSpPr/>
          <p:nvPr/>
        </p:nvCxnSpPr>
        <p:spPr>
          <a:xfrm flipV="1">
            <a:off x="2599596" y="556260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2" name="Straight Arrow Connector 231"/>
          <p:cNvCxnSpPr/>
          <p:nvPr/>
        </p:nvCxnSpPr>
        <p:spPr>
          <a:xfrm flipV="1">
            <a:off x="2212661" y="5559426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3" name="Straight Arrow Connector 232"/>
          <p:cNvCxnSpPr/>
          <p:nvPr/>
        </p:nvCxnSpPr>
        <p:spPr>
          <a:xfrm flipV="1">
            <a:off x="1797050" y="5562601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4" name="Straight Arrow Connector 233"/>
          <p:cNvCxnSpPr/>
          <p:nvPr/>
        </p:nvCxnSpPr>
        <p:spPr>
          <a:xfrm flipV="1">
            <a:off x="3421191" y="5563360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5" name="Straight Arrow Connector 234"/>
          <p:cNvCxnSpPr/>
          <p:nvPr/>
        </p:nvCxnSpPr>
        <p:spPr>
          <a:xfrm flipV="1">
            <a:off x="3034256" y="5560185"/>
            <a:ext cx="1554291" cy="685799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rot="60000" flipH="1">
            <a:off x="5797483" y="3075191"/>
            <a:ext cx="679517" cy="658609"/>
          </a:xfrm>
          <a:prstGeom prst="line">
            <a:avLst/>
          </a:prstGeom>
          <a:ln w="19050" cmpd="sng">
            <a:solidFill>
              <a:srgbClr val="0000FF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flipH="1">
            <a:off x="584322" y="1363840"/>
            <a:ext cx="286631" cy="716719"/>
          </a:xfrm>
          <a:prstGeom prst="line">
            <a:avLst/>
          </a:prstGeom>
          <a:ln w="28575" cmpd="sng">
            <a:solidFill>
              <a:srgbClr val="0000FF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6508898" y="446608"/>
            <a:ext cx="584893" cy="1196712"/>
          </a:xfrm>
          <a:prstGeom prst="line">
            <a:avLst/>
          </a:prstGeom>
          <a:ln>
            <a:headEnd type="none"/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2" name="Straight Arrow Connector 241"/>
          <p:cNvCxnSpPr/>
          <p:nvPr/>
        </p:nvCxnSpPr>
        <p:spPr>
          <a:xfrm flipH="1" flipV="1">
            <a:off x="4834005" y="3403600"/>
            <a:ext cx="392606" cy="180668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47" name="Group 246"/>
          <p:cNvGrpSpPr/>
          <p:nvPr/>
        </p:nvGrpSpPr>
        <p:grpSpPr>
          <a:xfrm>
            <a:off x="3954961" y="3123045"/>
            <a:ext cx="331289" cy="350405"/>
            <a:chOff x="6552555" y="267704"/>
            <a:chExt cx="331289" cy="350405"/>
          </a:xfrm>
        </p:grpSpPr>
        <p:sp>
          <p:nvSpPr>
            <p:cNvPr id="248" name="TextBox 247"/>
            <p:cNvSpPr txBox="1"/>
            <p:nvPr/>
          </p:nvSpPr>
          <p:spPr>
            <a:xfrm>
              <a:off x="6553200" y="310332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w</a:t>
              </a:r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49" name="TextBox 248"/>
            <p:cNvSpPr txBox="1"/>
            <p:nvPr/>
          </p:nvSpPr>
          <p:spPr>
            <a:xfrm>
              <a:off x="6552555" y="267704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250" name="Group 249"/>
          <p:cNvGrpSpPr/>
          <p:nvPr/>
        </p:nvGrpSpPr>
        <p:grpSpPr>
          <a:xfrm>
            <a:off x="6306792" y="941402"/>
            <a:ext cx="440087" cy="480212"/>
            <a:chOff x="1733550" y="3623220"/>
            <a:chExt cx="330643" cy="447756"/>
          </a:xfrm>
        </p:grpSpPr>
        <p:sp>
          <p:nvSpPr>
            <p:cNvPr id="251" name="TextBox 250"/>
            <p:cNvSpPr txBox="1"/>
            <p:nvPr/>
          </p:nvSpPr>
          <p:spPr>
            <a:xfrm>
              <a:off x="1733550" y="3726606"/>
              <a:ext cx="330643" cy="344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CC3300"/>
                  </a:solidFill>
                  <a:latin typeface="Times New Roman"/>
                  <a:cs typeface="Times New Roman"/>
                </a:rPr>
                <a:t>-L</a:t>
              </a:r>
              <a:endParaRPr lang="en-US" dirty="0">
                <a:solidFill>
                  <a:srgbClr val="CC33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52" name="TextBox 251"/>
            <p:cNvSpPr txBox="1"/>
            <p:nvPr/>
          </p:nvSpPr>
          <p:spPr>
            <a:xfrm>
              <a:off x="1779805" y="3623220"/>
              <a:ext cx="248418" cy="344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C3300"/>
                  </a:solidFill>
                  <a:latin typeface="Times New Roman"/>
                  <a:cs typeface="Times New Roman"/>
                </a:rPr>
                <a:t>^</a:t>
              </a:r>
              <a:endParaRPr lang="en-US" b="1" dirty="0">
                <a:solidFill>
                  <a:srgbClr val="CC3300"/>
                </a:solidFill>
                <a:latin typeface="Times New Roman"/>
                <a:cs typeface="Times New Roman"/>
              </a:endParaRPr>
            </a:p>
          </p:txBody>
        </p:sp>
      </p:grpSp>
      <p:grpSp>
        <p:nvGrpSpPr>
          <p:cNvPr id="255" name="Group 254"/>
          <p:cNvGrpSpPr/>
          <p:nvPr/>
        </p:nvGrpSpPr>
        <p:grpSpPr>
          <a:xfrm>
            <a:off x="671984" y="1575379"/>
            <a:ext cx="484831" cy="436245"/>
            <a:chOff x="1649584" y="3598138"/>
            <a:chExt cx="484831" cy="436245"/>
          </a:xfrm>
        </p:grpSpPr>
        <p:sp>
          <p:nvSpPr>
            <p:cNvPr id="256" name="TextBox 255"/>
            <p:cNvSpPr txBox="1"/>
            <p:nvPr/>
          </p:nvSpPr>
          <p:spPr>
            <a:xfrm>
              <a:off x="1649584" y="3726606"/>
              <a:ext cx="48483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FF"/>
                  </a:solidFill>
                  <a:latin typeface="Times New Roman"/>
                  <a:cs typeface="Times New Roman"/>
                </a:rPr>
                <a:t>UP</a:t>
              </a:r>
              <a:endParaRPr lang="en-US" sz="1400" dirty="0">
                <a:solidFill>
                  <a:srgbClr val="0000FF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257" name="TextBox 256"/>
            <p:cNvSpPr txBox="1"/>
            <p:nvPr/>
          </p:nvSpPr>
          <p:spPr>
            <a:xfrm>
              <a:off x="1727237" y="3598138"/>
              <a:ext cx="33064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0000FF"/>
                  </a:solidFill>
                  <a:latin typeface="Times New Roman"/>
                  <a:cs typeface="Times New Roman"/>
                </a:rPr>
                <a:t>^</a:t>
              </a:r>
            </a:p>
          </p:txBody>
        </p:sp>
      </p:grpSp>
      <p:grpSp>
        <p:nvGrpSpPr>
          <p:cNvPr id="265" name="Group 264"/>
          <p:cNvGrpSpPr/>
          <p:nvPr/>
        </p:nvGrpSpPr>
        <p:grpSpPr>
          <a:xfrm>
            <a:off x="4857964" y="4724520"/>
            <a:ext cx="335796" cy="411874"/>
            <a:chOff x="7055604" y="2971800"/>
            <a:chExt cx="335796" cy="411874"/>
          </a:xfrm>
        </p:grpSpPr>
        <p:sp>
          <p:nvSpPr>
            <p:cNvPr id="263" name="TextBox 262"/>
            <p:cNvSpPr txBox="1"/>
            <p:nvPr/>
          </p:nvSpPr>
          <p:spPr>
            <a:xfrm>
              <a:off x="7055604" y="3075897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</a:p>
          </p:txBody>
        </p:sp>
        <p:sp>
          <p:nvSpPr>
            <p:cNvPr id="264" name="TextBox 263"/>
            <p:cNvSpPr txBox="1"/>
            <p:nvPr/>
          </p:nvSpPr>
          <p:spPr>
            <a:xfrm>
              <a:off x="7060757" y="2971800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cxnSp>
        <p:nvCxnSpPr>
          <p:cNvPr id="266" name="Straight Connector 265"/>
          <p:cNvCxnSpPr>
            <a:stCxn id="46" idx="4"/>
            <a:endCxn id="46" idx="7"/>
          </p:cNvCxnSpPr>
          <p:nvPr/>
        </p:nvCxnSpPr>
        <p:spPr>
          <a:xfrm flipV="1">
            <a:off x="5144027" y="3391041"/>
            <a:ext cx="998432" cy="1861082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0" name="Straight Connector 279"/>
          <p:cNvCxnSpPr>
            <a:endCxn id="46" idx="4"/>
          </p:cNvCxnSpPr>
          <p:nvPr/>
        </p:nvCxnSpPr>
        <p:spPr>
          <a:xfrm flipV="1">
            <a:off x="4648200" y="5252123"/>
            <a:ext cx="495827" cy="615277"/>
          </a:xfrm>
          <a:prstGeom prst="line">
            <a:avLst/>
          </a:prstGeom>
          <a:ln w="12700" cmpd="sng">
            <a:prstDash val="sysDash"/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4" name="Straight Connector 283"/>
          <p:cNvCxnSpPr/>
          <p:nvPr/>
        </p:nvCxnSpPr>
        <p:spPr>
          <a:xfrm flipH="1">
            <a:off x="5120591" y="4847323"/>
            <a:ext cx="63930" cy="639077"/>
          </a:xfrm>
          <a:prstGeom prst="line">
            <a:avLst/>
          </a:prstGeom>
          <a:ln w="19050" cmpd="sng">
            <a:solidFill>
              <a:srgbClr val="0000FF"/>
            </a:solidFill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285" name="Group 284"/>
          <p:cNvGrpSpPr/>
          <p:nvPr/>
        </p:nvGrpSpPr>
        <p:grpSpPr>
          <a:xfrm>
            <a:off x="6305394" y="2708526"/>
            <a:ext cx="335796" cy="411874"/>
            <a:chOff x="7055604" y="2971800"/>
            <a:chExt cx="335796" cy="411874"/>
          </a:xfrm>
        </p:grpSpPr>
        <p:sp>
          <p:nvSpPr>
            <p:cNvPr id="286" name="TextBox 285"/>
            <p:cNvSpPr txBox="1"/>
            <p:nvPr/>
          </p:nvSpPr>
          <p:spPr>
            <a:xfrm>
              <a:off x="7055604" y="3075897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00"/>
                  </a:solidFill>
                  <a:latin typeface="Times New Roman"/>
                  <a:cs typeface="Times New Roman"/>
                </a:rPr>
                <a:t>N</a:t>
              </a:r>
            </a:p>
          </p:txBody>
        </p:sp>
        <p:sp>
          <p:nvSpPr>
            <p:cNvPr id="287" name="TextBox 286"/>
            <p:cNvSpPr txBox="1"/>
            <p:nvPr/>
          </p:nvSpPr>
          <p:spPr>
            <a:xfrm>
              <a:off x="7060757" y="2971800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67" name="Arc 66"/>
          <p:cNvSpPr/>
          <p:nvPr/>
        </p:nvSpPr>
        <p:spPr>
          <a:xfrm rot="634172">
            <a:off x="6175204" y="3140794"/>
            <a:ext cx="172994" cy="127146"/>
          </a:xfrm>
          <a:prstGeom prst="arc">
            <a:avLst>
              <a:gd name="adj1" fmla="val 13982790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8" name="TextBox 287"/>
          <p:cNvSpPr txBox="1"/>
          <p:nvPr/>
        </p:nvSpPr>
        <p:spPr>
          <a:xfrm>
            <a:off x="6146356" y="2952080"/>
            <a:ext cx="3306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θ</a:t>
            </a:r>
            <a:r>
              <a:rPr lang="en-US" sz="1000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endParaRPr lang="en-US" sz="1000" baseline="-25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5649026" y="3667279"/>
            <a:ext cx="3306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rgbClr val="000000"/>
                </a:solidFill>
                <a:latin typeface="Times New Roman"/>
                <a:cs typeface="Times New Roman"/>
              </a:rPr>
              <a:t>Φ</a:t>
            </a:r>
            <a:r>
              <a:rPr lang="en-US" sz="1050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0</a:t>
            </a:r>
            <a:endParaRPr lang="en-US" sz="1050" baseline="-25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90" name="Arc 289"/>
          <p:cNvSpPr/>
          <p:nvPr/>
        </p:nvSpPr>
        <p:spPr>
          <a:xfrm rot="11420669">
            <a:off x="5856172" y="3604151"/>
            <a:ext cx="172994" cy="127146"/>
          </a:xfrm>
          <a:prstGeom prst="arc">
            <a:avLst>
              <a:gd name="adj1" fmla="val 13982790"/>
              <a:gd name="adj2" fmla="val 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TextBox 290"/>
          <p:cNvSpPr txBox="1"/>
          <p:nvPr/>
        </p:nvSpPr>
        <p:spPr>
          <a:xfrm>
            <a:off x="4850956" y="5181600"/>
            <a:ext cx="3306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θ</a:t>
            </a:r>
            <a:r>
              <a:rPr lang="en-US" sz="1000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endParaRPr lang="en-US" sz="1000" baseline="-25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5144027" y="4705374"/>
            <a:ext cx="3306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>
                <a:solidFill>
                  <a:srgbClr val="000000"/>
                </a:solidFill>
                <a:latin typeface="Times New Roman"/>
                <a:cs typeface="Times New Roman"/>
              </a:rPr>
              <a:t>Φ</a:t>
            </a:r>
            <a:r>
              <a:rPr lang="en-US" sz="1050" baseline="-25000" dirty="0" smtClean="0">
                <a:solidFill>
                  <a:srgbClr val="000000"/>
                </a:solidFill>
                <a:latin typeface="Times New Roman"/>
                <a:cs typeface="Times New Roman"/>
              </a:rPr>
              <a:t>1</a:t>
            </a:r>
            <a:endParaRPr lang="en-US" sz="1050" baseline="-25000" dirty="0"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  <p:sp>
        <p:nvSpPr>
          <p:cNvPr id="293" name="Arc 292"/>
          <p:cNvSpPr/>
          <p:nvPr/>
        </p:nvSpPr>
        <p:spPr>
          <a:xfrm rot="11420669">
            <a:off x="5010756" y="5326648"/>
            <a:ext cx="172994" cy="127146"/>
          </a:xfrm>
          <a:prstGeom prst="arc">
            <a:avLst>
              <a:gd name="adj1" fmla="val 14750380"/>
              <a:gd name="adj2" fmla="val 1975522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4" name="Arc 293"/>
          <p:cNvSpPr/>
          <p:nvPr/>
        </p:nvSpPr>
        <p:spPr>
          <a:xfrm rot="634172">
            <a:off x="5142819" y="4978217"/>
            <a:ext cx="132190" cy="127146"/>
          </a:xfrm>
          <a:prstGeom prst="arc">
            <a:avLst>
              <a:gd name="adj1" fmla="val 13183104"/>
              <a:gd name="adj2" fmla="val 2046639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2" name="Straight Connector 141"/>
          <p:cNvCxnSpPr/>
          <p:nvPr/>
        </p:nvCxnSpPr>
        <p:spPr>
          <a:xfrm>
            <a:off x="788470" y="2231292"/>
            <a:ext cx="3838708" cy="3596316"/>
          </a:xfrm>
          <a:prstGeom prst="line">
            <a:avLst/>
          </a:prstGeom>
          <a:ln w="19050" cmpd="sng">
            <a:headEnd type="none" w="lg" len="lg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6" name="Straight Connector 155"/>
          <p:cNvCxnSpPr/>
          <p:nvPr/>
        </p:nvCxnSpPr>
        <p:spPr>
          <a:xfrm>
            <a:off x="2848988" y="4148660"/>
            <a:ext cx="1811590" cy="1687180"/>
          </a:xfrm>
          <a:prstGeom prst="line">
            <a:avLst/>
          </a:prstGeom>
          <a:ln w="19050" cmpd="sng">
            <a:head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8" name="Parallelogram 307"/>
          <p:cNvSpPr/>
          <p:nvPr/>
        </p:nvSpPr>
        <p:spPr>
          <a:xfrm>
            <a:off x="914400" y="2515110"/>
            <a:ext cx="1035050" cy="630911"/>
          </a:xfrm>
          <a:prstGeom prst="parallelogram">
            <a:avLst>
              <a:gd name="adj" fmla="val 10257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1" name="Straight Connector 310"/>
          <p:cNvCxnSpPr>
            <a:stCxn id="149" idx="0"/>
          </p:cNvCxnSpPr>
          <p:nvPr/>
        </p:nvCxnSpPr>
        <p:spPr>
          <a:xfrm>
            <a:off x="584425" y="2056435"/>
            <a:ext cx="704148" cy="1114098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/>
          <p:cNvCxnSpPr>
            <a:stCxn id="149" idx="0"/>
          </p:cNvCxnSpPr>
          <p:nvPr/>
        </p:nvCxnSpPr>
        <p:spPr>
          <a:xfrm>
            <a:off x="584425" y="2056435"/>
            <a:ext cx="1377725" cy="450492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0" name="Straight Connector 319"/>
          <p:cNvCxnSpPr>
            <a:stCxn id="147" idx="6"/>
          </p:cNvCxnSpPr>
          <p:nvPr/>
        </p:nvCxnSpPr>
        <p:spPr>
          <a:xfrm>
            <a:off x="799076" y="2239524"/>
            <a:ext cx="593807" cy="564842"/>
          </a:xfrm>
          <a:prstGeom prst="line">
            <a:avLst/>
          </a:prstGeom>
          <a:ln w="19050" cmpd="sng">
            <a:headEnd type="none" w="lg" len="lg"/>
            <a:tailEnd type="non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21" name="Parallelogram 320"/>
          <p:cNvSpPr/>
          <p:nvPr/>
        </p:nvSpPr>
        <p:spPr>
          <a:xfrm rot="19627139" flipH="1">
            <a:off x="4360628" y="3029635"/>
            <a:ext cx="1879464" cy="1947235"/>
          </a:xfrm>
          <a:prstGeom prst="parallelogram">
            <a:avLst>
              <a:gd name="adj" fmla="val 6635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 rot="342758">
            <a:off x="4114800" y="2971800"/>
            <a:ext cx="2286000" cy="2286000"/>
          </a:xfrm>
          <a:prstGeom prst="ellipse">
            <a:avLst/>
          </a:prstGeom>
          <a:noFill/>
          <a:ln w="19050" cmpd="sng">
            <a:solidFill>
              <a:schemeClr val="tx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val 131"/>
          <p:cNvSpPr>
            <a:spLocks/>
          </p:cNvSpPr>
          <p:nvPr/>
        </p:nvSpPr>
        <p:spPr>
          <a:xfrm rot="18000000">
            <a:off x="5849374" y="4217738"/>
            <a:ext cx="27432" cy="5486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Oval 322"/>
          <p:cNvSpPr>
            <a:spLocks/>
          </p:cNvSpPr>
          <p:nvPr/>
        </p:nvSpPr>
        <p:spPr>
          <a:xfrm rot="12600000">
            <a:off x="1379168" y="2776934"/>
            <a:ext cx="27432" cy="5486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8" name="Straight Connector 107"/>
          <p:cNvCxnSpPr/>
          <p:nvPr/>
        </p:nvCxnSpPr>
        <p:spPr>
          <a:xfrm flipH="1">
            <a:off x="5866343" y="446608"/>
            <a:ext cx="1227448" cy="3799030"/>
          </a:xfrm>
          <a:prstGeom prst="line">
            <a:avLst/>
          </a:prstGeom>
          <a:ln w="12700" cmpd="sng"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5" name="TextBox 324"/>
          <p:cNvSpPr txBox="1"/>
          <p:nvPr/>
        </p:nvSpPr>
        <p:spPr>
          <a:xfrm>
            <a:off x="5867400" y="4038600"/>
            <a:ext cx="4485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r>
              <a:rPr lang="en-US" sz="1200" dirty="0">
                <a:latin typeface="+mj-lt"/>
                <a:cs typeface="Apple Chancery"/>
              </a:rPr>
              <a:t>s</a:t>
            </a:r>
            <a:endParaRPr lang="en-US" sz="1200" dirty="0" smtClean="0">
              <a:latin typeface="+mj-lt"/>
              <a:cs typeface="Apple Chancery"/>
            </a:endParaRPr>
          </a:p>
        </p:txBody>
      </p:sp>
      <p:grpSp>
        <p:nvGrpSpPr>
          <p:cNvPr id="496" name="Group 495"/>
          <p:cNvGrpSpPr/>
          <p:nvPr/>
        </p:nvGrpSpPr>
        <p:grpSpPr>
          <a:xfrm>
            <a:off x="4926013" y="3136814"/>
            <a:ext cx="331787" cy="368386"/>
            <a:chOff x="3888726" y="2583694"/>
            <a:chExt cx="331787" cy="368386"/>
          </a:xfrm>
        </p:grpSpPr>
        <p:sp>
          <p:nvSpPr>
            <p:cNvPr id="326" name="TextBox 325"/>
            <p:cNvSpPr txBox="1"/>
            <p:nvPr/>
          </p:nvSpPr>
          <p:spPr>
            <a:xfrm>
              <a:off x="3889869" y="2644303"/>
              <a:ext cx="3306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u</a:t>
              </a:r>
              <a:endParaRPr lang="en-US" sz="1400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  <p:sp>
          <p:nvSpPr>
            <p:cNvPr id="327" name="TextBox 326"/>
            <p:cNvSpPr txBox="1"/>
            <p:nvPr/>
          </p:nvSpPr>
          <p:spPr>
            <a:xfrm>
              <a:off x="3888726" y="2583694"/>
              <a:ext cx="330643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solidFill>
                    <a:srgbClr val="000000"/>
                  </a:solidFill>
                  <a:latin typeface="Times New Roman"/>
                  <a:cs typeface="Times New Roman"/>
                </a:rPr>
                <a:t>^</a:t>
              </a:r>
              <a:endParaRPr lang="en-US" sz="1400" b="1" dirty="0">
                <a:solidFill>
                  <a:srgbClr val="000000"/>
                </a:solidFill>
                <a:latin typeface="Times New Roman"/>
                <a:cs typeface="Times New Roman"/>
              </a:endParaRPr>
            </a:p>
          </p:txBody>
        </p:sp>
      </p:grpSp>
      <p:sp>
        <p:nvSpPr>
          <p:cNvPr id="129" name="Oval 128"/>
          <p:cNvSpPr>
            <a:spLocks noChangeAspect="1"/>
          </p:cNvSpPr>
          <p:nvPr/>
        </p:nvSpPr>
        <p:spPr>
          <a:xfrm>
            <a:off x="7041117" y="381000"/>
            <a:ext cx="105348" cy="105348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43" name="Straight Arrow Connector 442"/>
          <p:cNvCxnSpPr/>
          <p:nvPr/>
        </p:nvCxnSpPr>
        <p:spPr>
          <a:xfrm>
            <a:off x="4254456" y="3517797"/>
            <a:ext cx="2104508" cy="958211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6" name="Straight Arrow Connector 445"/>
          <p:cNvCxnSpPr>
            <a:stCxn id="321" idx="2"/>
            <a:endCxn id="321" idx="5"/>
          </p:cNvCxnSpPr>
          <p:nvPr/>
        </p:nvCxnSpPr>
        <p:spPr>
          <a:xfrm flipV="1">
            <a:off x="5034854" y="3831614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4" name="Straight Arrow Connector 453"/>
          <p:cNvCxnSpPr/>
          <p:nvPr/>
        </p:nvCxnSpPr>
        <p:spPr>
          <a:xfrm>
            <a:off x="4121150" y="3601089"/>
            <a:ext cx="2104508" cy="958211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5" name="Straight Arrow Connector 454"/>
          <p:cNvCxnSpPr/>
          <p:nvPr/>
        </p:nvCxnSpPr>
        <p:spPr>
          <a:xfrm>
            <a:off x="4368784" y="3442094"/>
            <a:ext cx="2104508" cy="958211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6" name="Straight Arrow Connector 455"/>
          <p:cNvCxnSpPr/>
          <p:nvPr/>
        </p:nvCxnSpPr>
        <p:spPr>
          <a:xfrm flipV="1">
            <a:off x="4500667" y="3584267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7" name="Straight Arrow Connector 456"/>
          <p:cNvCxnSpPr/>
          <p:nvPr/>
        </p:nvCxnSpPr>
        <p:spPr>
          <a:xfrm flipV="1">
            <a:off x="4754537" y="3708266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8" name="Straight Arrow Connector 457"/>
          <p:cNvCxnSpPr/>
          <p:nvPr/>
        </p:nvCxnSpPr>
        <p:spPr>
          <a:xfrm flipV="1">
            <a:off x="4238419" y="3466554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9" name="Straight Arrow Connector 458"/>
          <p:cNvCxnSpPr/>
          <p:nvPr/>
        </p:nvCxnSpPr>
        <p:spPr>
          <a:xfrm flipV="1">
            <a:off x="5533783" y="4054194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0" name="Straight Arrow Connector 459"/>
          <p:cNvCxnSpPr/>
          <p:nvPr/>
        </p:nvCxnSpPr>
        <p:spPr>
          <a:xfrm flipV="1">
            <a:off x="5797178" y="4178193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1" name="Straight Arrow Connector 460"/>
          <p:cNvCxnSpPr/>
          <p:nvPr/>
        </p:nvCxnSpPr>
        <p:spPr>
          <a:xfrm flipV="1">
            <a:off x="5268360" y="3942831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2" name="Straight Arrow Connector 461"/>
          <p:cNvCxnSpPr/>
          <p:nvPr/>
        </p:nvCxnSpPr>
        <p:spPr>
          <a:xfrm flipV="1">
            <a:off x="5168204" y="3889310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3" name="Straight Arrow Connector 462"/>
          <p:cNvCxnSpPr/>
          <p:nvPr/>
        </p:nvCxnSpPr>
        <p:spPr>
          <a:xfrm flipV="1">
            <a:off x="4624492" y="3644900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4" name="Straight Arrow Connector 463"/>
          <p:cNvCxnSpPr/>
          <p:nvPr/>
        </p:nvCxnSpPr>
        <p:spPr>
          <a:xfrm flipV="1">
            <a:off x="4887887" y="3765962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5" name="Straight Arrow Connector 464"/>
          <p:cNvCxnSpPr/>
          <p:nvPr/>
        </p:nvCxnSpPr>
        <p:spPr>
          <a:xfrm flipV="1">
            <a:off x="4371769" y="3524250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6" name="Straight Arrow Connector 465"/>
          <p:cNvCxnSpPr/>
          <p:nvPr/>
        </p:nvCxnSpPr>
        <p:spPr>
          <a:xfrm flipV="1">
            <a:off x="5667133" y="4111890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7" name="Straight Arrow Connector 466"/>
          <p:cNvCxnSpPr/>
          <p:nvPr/>
        </p:nvCxnSpPr>
        <p:spPr>
          <a:xfrm flipV="1">
            <a:off x="5930528" y="4235889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8" name="Straight Arrow Connector 467"/>
          <p:cNvCxnSpPr/>
          <p:nvPr/>
        </p:nvCxnSpPr>
        <p:spPr>
          <a:xfrm flipV="1">
            <a:off x="5401710" y="4000527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0" name="Straight Arrow Connector 469"/>
          <p:cNvCxnSpPr/>
          <p:nvPr/>
        </p:nvCxnSpPr>
        <p:spPr>
          <a:xfrm flipV="1">
            <a:off x="4108450" y="3403600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1" name="Straight Arrow Connector 470"/>
          <p:cNvCxnSpPr/>
          <p:nvPr/>
        </p:nvCxnSpPr>
        <p:spPr>
          <a:xfrm>
            <a:off x="4317956" y="3479697"/>
            <a:ext cx="2104508" cy="958211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2" name="Straight Arrow Connector 471"/>
          <p:cNvCxnSpPr/>
          <p:nvPr/>
        </p:nvCxnSpPr>
        <p:spPr>
          <a:xfrm>
            <a:off x="4191000" y="3556639"/>
            <a:ext cx="2104508" cy="958211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3" name="Straight Arrow Connector 472"/>
          <p:cNvCxnSpPr/>
          <p:nvPr/>
        </p:nvCxnSpPr>
        <p:spPr>
          <a:xfrm>
            <a:off x="4438634" y="3397644"/>
            <a:ext cx="2104508" cy="958211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4" name="Straight Arrow Connector 473"/>
          <p:cNvCxnSpPr/>
          <p:nvPr/>
        </p:nvCxnSpPr>
        <p:spPr>
          <a:xfrm>
            <a:off x="4054992" y="3651889"/>
            <a:ext cx="2104508" cy="958211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5" name="Straight Arrow Connector 474"/>
          <p:cNvCxnSpPr/>
          <p:nvPr/>
        </p:nvCxnSpPr>
        <p:spPr>
          <a:xfrm flipV="1">
            <a:off x="6006728" y="4270814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6" name="Straight Arrow Connector 475"/>
          <p:cNvCxnSpPr/>
          <p:nvPr/>
        </p:nvCxnSpPr>
        <p:spPr>
          <a:xfrm flipV="1">
            <a:off x="5856068" y="4212847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7" name="Straight Arrow Connector 476"/>
          <p:cNvCxnSpPr/>
          <p:nvPr/>
        </p:nvCxnSpPr>
        <p:spPr>
          <a:xfrm flipV="1">
            <a:off x="5720249" y="4146521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8" name="Straight Arrow Connector 477"/>
          <p:cNvCxnSpPr/>
          <p:nvPr/>
        </p:nvCxnSpPr>
        <p:spPr>
          <a:xfrm flipV="1">
            <a:off x="5600837" y="4083793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79" name="Straight Arrow Connector 478"/>
          <p:cNvCxnSpPr/>
          <p:nvPr/>
        </p:nvCxnSpPr>
        <p:spPr>
          <a:xfrm flipV="1">
            <a:off x="5473686" y="4026067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0" name="Straight Arrow Connector 479"/>
          <p:cNvCxnSpPr/>
          <p:nvPr/>
        </p:nvCxnSpPr>
        <p:spPr>
          <a:xfrm flipV="1">
            <a:off x="5336388" y="3968768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1" name="Straight Arrow Connector 480"/>
          <p:cNvCxnSpPr/>
          <p:nvPr/>
        </p:nvCxnSpPr>
        <p:spPr>
          <a:xfrm flipV="1">
            <a:off x="5223436" y="3918504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2" name="Straight Arrow Connector 481"/>
          <p:cNvCxnSpPr/>
          <p:nvPr/>
        </p:nvCxnSpPr>
        <p:spPr>
          <a:xfrm flipV="1">
            <a:off x="5108489" y="3864471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3" name="Straight Arrow Connector 482"/>
          <p:cNvCxnSpPr/>
          <p:nvPr/>
        </p:nvCxnSpPr>
        <p:spPr>
          <a:xfrm flipV="1">
            <a:off x="4967455" y="3792231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4" name="Straight Arrow Connector 483"/>
          <p:cNvCxnSpPr/>
          <p:nvPr/>
        </p:nvCxnSpPr>
        <p:spPr>
          <a:xfrm flipV="1">
            <a:off x="4834005" y="3732546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5" name="Straight Arrow Connector 484"/>
          <p:cNvCxnSpPr/>
          <p:nvPr/>
        </p:nvCxnSpPr>
        <p:spPr>
          <a:xfrm flipV="1">
            <a:off x="4695599" y="3672165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6" name="Straight Arrow Connector 485"/>
          <p:cNvCxnSpPr/>
          <p:nvPr/>
        </p:nvCxnSpPr>
        <p:spPr>
          <a:xfrm flipV="1">
            <a:off x="4568826" y="3613665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7" name="Straight Arrow Connector 486"/>
          <p:cNvCxnSpPr/>
          <p:nvPr/>
        </p:nvCxnSpPr>
        <p:spPr>
          <a:xfrm flipV="1">
            <a:off x="4432284" y="3554557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9" name="Straight Arrow Connector 488"/>
          <p:cNvCxnSpPr/>
          <p:nvPr/>
        </p:nvCxnSpPr>
        <p:spPr>
          <a:xfrm flipV="1">
            <a:off x="4305300" y="3492500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0" name="Straight Arrow Connector 489"/>
          <p:cNvCxnSpPr/>
          <p:nvPr/>
        </p:nvCxnSpPr>
        <p:spPr>
          <a:xfrm flipV="1">
            <a:off x="4178300" y="3435350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1" name="Straight Arrow Connector 490"/>
          <p:cNvCxnSpPr/>
          <p:nvPr/>
        </p:nvCxnSpPr>
        <p:spPr>
          <a:xfrm flipV="1">
            <a:off x="4051300" y="3377822"/>
            <a:ext cx="531012" cy="343278"/>
          </a:xfrm>
          <a:prstGeom prst="straightConnector1">
            <a:avLst/>
          </a:prstGeom>
          <a:ln w="6350" cmpd="sng">
            <a:headEnd type="none"/>
            <a:tailEnd type="non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22" name="Straight Connector 321"/>
          <p:cNvCxnSpPr>
            <a:endCxn id="46" idx="7"/>
          </p:cNvCxnSpPr>
          <p:nvPr/>
        </p:nvCxnSpPr>
        <p:spPr>
          <a:xfrm flipV="1">
            <a:off x="5715000" y="3391041"/>
            <a:ext cx="427459" cy="801226"/>
          </a:xfrm>
          <a:prstGeom prst="line">
            <a:avLst/>
          </a:prstGeom>
          <a:ln w="12700" cmpd="sng">
            <a:solidFill>
              <a:srgbClr val="FF0000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7" name="Straight Arrow Connector 496"/>
          <p:cNvCxnSpPr/>
          <p:nvPr/>
        </p:nvCxnSpPr>
        <p:spPr>
          <a:xfrm flipH="1">
            <a:off x="3959913" y="3313719"/>
            <a:ext cx="392606" cy="243261"/>
          </a:xfrm>
          <a:prstGeom prst="straightConnector1">
            <a:avLst/>
          </a:prstGeom>
          <a:ln w="19050">
            <a:solidFill>
              <a:schemeClr val="tx1"/>
            </a:solidFill>
            <a:tailEnd type="stealt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9" name="TextBox 498"/>
          <p:cNvSpPr txBox="1"/>
          <p:nvPr/>
        </p:nvSpPr>
        <p:spPr>
          <a:xfrm>
            <a:off x="3545188" y="1124634"/>
            <a:ext cx="2750320" cy="3385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Compute Caustic Ray Point Map</a:t>
            </a:r>
            <a:endParaRPr lang="en-US" sz="1400" dirty="0"/>
          </a:p>
        </p:txBody>
      </p:sp>
      <p:cxnSp>
        <p:nvCxnSpPr>
          <p:cNvPr id="500" name="Straight Arrow Connector 499"/>
          <p:cNvCxnSpPr/>
          <p:nvPr/>
        </p:nvCxnSpPr>
        <p:spPr>
          <a:xfrm>
            <a:off x="3596631" y="1428052"/>
            <a:ext cx="1023638" cy="20226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3" name="Oval 502"/>
          <p:cNvSpPr/>
          <p:nvPr/>
        </p:nvSpPr>
        <p:spPr>
          <a:xfrm>
            <a:off x="3303946" y="1146314"/>
            <a:ext cx="298592" cy="27565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45720"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grpSp>
        <p:nvGrpSpPr>
          <p:cNvPr id="524" name="Group 523"/>
          <p:cNvGrpSpPr/>
          <p:nvPr/>
        </p:nvGrpSpPr>
        <p:grpSpPr>
          <a:xfrm>
            <a:off x="6135505" y="6239224"/>
            <a:ext cx="2991562" cy="307777"/>
            <a:chOff x="6634000" y="4726066"/>
            <a:chExt cx="2991562" cy="307777"/>
          </a:xfrm>
        </p:grpSpPr>
        <p:sp>
          <p:nvSpPr>
            <p:cNvPr id="504" name="TextBox 503"/>
            <p:cNvSpPr txBox="1"/>
            <p:nvPr/>
          </p:nvSpPr>
          <p:spPr>
            <a:xfrm>
              <a:off x="6875242" y="4726066"/>
              <a:ext cx="2750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Create Photon Density Array</a:t>
              </a:r>
              <a:endParaRPr lang="en-US" sz="1400" dirty="0"/>
            </a:p>
          </p:txBody>
        </p:sp>
        <p:sp>
          <p:nvSpPr>
            <p:cNvPr id="505" name="Oval 504"/>
            <p:cNvSpPr/>
            <p:nvPr/>
          </p:nvSpPr>
          <p:spPr>
            <a:xfrm>
              <a:off x="6634000" y="4747746"/>
              <a:ext cx="298592" cy="27565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45720"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cxnSp>
        <p:nvCxnSpPr>
          <p:cNvPr id="507" name="Straight Arrow Connector 506"/>
          <p:cNvCxnSpPr/>
          <p:nvPr/>
        </p:nvCxnSpPr>
        <p:spPr>
          <a:xfrm flipH="1" flipV="1">
            <a:off x="5401710" y="5983688"/>
            <a:ext cx="684452" cy="2772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0" name="TextBox 509"/>
          <p:cNvSpPr txBox="1"/>
          <p:nvPr/>
        </p:nvSpPr>
        <p:spPr>
          <a:xfrm>
            <a:off x="7276561" y="1320266"/>
            <a:ext cx="275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Shoot Caustic Rays</a:t>
            </a:r>
            <a:endParaRPr lang="en-US" sz="1400" dirty="0"/>
          </a:p>
        </p:txBody>
      </p:sp>
      <p:sp>
        <p:nvSpPr>
          <p:cNvPr id="511" name="Oval 510"/>
          <p:cNvSpPr/>
          <p:nvPr/>
        </p:nvSpPr>
        <p:spPr>
          <a:xfrm>
            <a:off x="7035319" y="1341946"/>
            <a:ext cx="298592" cy="27565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45720"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12" name="TextBox 511"/>
          <p:cNvSpPr txBox="1"/>
          <p:nvPr/>
        </p:nvSpPr>
        <p:spPr>
          <a:xfrm>
            <a:off x="7133417" y="3200400"/>
            <a:ext cx="2010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Intersect &amp; Compute </a:t>
            </a:r>
          </a:p>
          <a:p>
            <a:r>
              <a:rPr lang="en-US" sz="1400" dirty="0" smtClean="0"/>
              <a:t>First Refraction</a:t>
            </a:r>
            <a:endParaRPr lang="en-US" sz="1400" dirty="0"/>
          </a:p>
        </p:txBody>
      </p:sp>
      <p:sp>
        <p:nvSpPr>
          <p:cNvPr id="513" name="Oval 512"/>
          <p:cNvSpPr/>
          <p:nvPr/>
        </p:nvSpPr>
        <p:spPr>
          <a:xfrm>
            <a:off x="6892175" y="3273326"/>
            <a:ext cx="298592" cy="27565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45720"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514" name="Straight Arrow Connector 513"/>
          <p:cNvCxnSpPr/>
          <p:nvPr/>
        </p:nvCxnSpPr>
        <p:spPr>
          <a:xfrm flipH="1">
            <a:off x="6251261" y="3397644"/>
            <a:ext cx="623981" cy="59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8" name="Straight Arrow Connector 517"/>
          <p:cNvCxnSpPr>
            <a:stCxn id="511" idx="3"/>
          </p:cNvCxnSpPr>
          <p:nvPr/>
        </p:nvCxnSpPr>
        <p:spPr>
          <a:xfrm flipH="1">
            <a:off x="6543142" y="1577230"/>
            <a:ext cx="535905" cy="62547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1" name="Oval 520"/>
          <p:cNvSpPr/>
          <p:nvPr/>
        </p:nvSpPr>
        <p:spPr>
          <a:xfrm>
            <a:off x="5846587" y="5213430"/>
            <a:ext cx="298592" cy="27565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45720" rtlCol="0" anchor="ctr"/>
          <a:lstStyle/>
          <a:p>
            <a:pPr algn="ctr"/>
            <a:r>
              <a:rPr lang="en-US" dirty="0"/>
              <a:t>5</a:t>
            </a:r>
          </a:p>
        </p:txBody>
      </p:sp>
      <p:cxnSp>
        <p:nvCxnSpPr>
          <p:cNvPr id="522" name="Straight Arrow Connector 521"/>
          <p:cNvCxnSpPr>
            <a:endCxn id="291" idx="3"/>
          </p:cNvCxnSpPr>
          <p:nvPr/>
        </p:nvCxnSpPr>
        <p:spPr>
          <a:xfrm flipH="1" flipV="1">
            <a:off x="5181600" y="5304711"/>
            <a:ext cx="648055" cy="3303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3" name="TextBox 522"/>
          <p:cNvSpPr txBox="1"/>
          <p:nvPr/>
        </p:nvSpPr>
        <p:spPr>
          <a:xfrm>
            <a:off x="6086161" y="5189815"/>
            <a:ext cx="31550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Intersect &amp; Compute Second Refraction</a:t>
            </a:r>
            <a:endParaRPr lang="en-US" sz="1400" dirty="0"/>
          </a:p>
        </p:txBody>
      </p:sp>
      <p:grpSp>
        <p:nvGrpSpPr>
          <p:cNvPr id="528" name="Group 527"/>
          <p:cNvGrpSpPr/>
          <p:nvPr/>
        </p:nvGrpSpPr>
        <p:grpSpPr>
          <a:xfrm>
            <a:off x="2373455" y="2749752"/>
            <a:ext cx="2991562" cy="307777"/>
            <a:chOff x="6634000" y="4726066"/>
            <a:chExt cx="2991562" cy="307777"/>
          </a:xfrm>
        </p:grpSpPr>
        <p:sp>
          <p:nvSpPr>
            <p:cNvPr id="529" name="TextBox 528"/>
            <p:cNvSpPr txBox="1"/>
            <p:nvPr/>
          </p:nvSpPr>
          <p:spPr>
            <a:xfrm>
              <a:off x="6875242" y="4726066"/>
              <a:ext cx="275032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Accumulate Photon “hits”</a:t>
              </a:r>
              <a:endParaRPr lang="en-US" sz="1400" dirty="0"/>
            </a:p>
          </p:txBody>
        </p:sp>
        <p:sp>
          <p:nvSpPr>
            <p:cNvPr id="530" name="Oval 529"/>
            <p:cNvSpPr/>
            <p:nvPr/>
          </p:nvSpPr>
          <p:spPr>
            <a:xfrm>
              <a:off x="6634000" y="4747746"/>
              <a:ext cx="298592" cy="27565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lIns="0" tIns="0" rIns="0" bIns="45720" rtlCol="0" anchor="ctr"/>
            <a:lstStyle/>
            <a:p>
              <a:pPr algn="ctr"/>
              <a:r>
                <a:rPr lang="en-US" dirty="0"/>
                <a:t>6</a:t>
              </a:r>
            </a:p>
          </p:txBody>
        </p:sp>
      </p:grpSp>
      <p:cxnSp>
        <p:nvCxnSpPr>
          <p:cNvPr id="531" name="Straight Arrow Connector 530"/>
          <p:cNvCxnSpPr/>
          <p:nvPr/>
        </p:nvCxnSpPr>
        <p:spPr>
          <a:xfrm>
            <a:off x="2672047" y="3069311"/>
            <a:ext cx="1995203" cy="27277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33" name="TextBox 532"/>
          <p:cNvSpPr txBox="1"/>
          <p:nvPr/>
        </p:nvSpPr>
        <p:spPr>
          <a:xfrm>
            <a:off x="1447800" y="334523"/>
            <a:ext cx="67383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Compute Phong Illumination where L</a:t>
            </a:r>
            <a:r>
              <a:rPr lang="en-US" sz="1400" baseline="-25000" dirty="0" smtClean="0"/>
              <a:t>c</a:t>
            </a:r>
            <a:r>
              <a:rPr lang="en-US" sz="1400" dirty="0" smtClean="0"/>
              <a:t> is the photon map light cell intensity.</a:t>
            </a:r>
            <a:endParaRPr lang="en-US" sz="1400" baseline="-25000" dirty="0"/>
          </a:p>
        </p:txBody>
      </p:sp>
      <p:sp>
        <p:nvSpPr>
          <p:cNvPr id="534" name="Oval 533"/>
          <p:cNvSpPr/>
          <p:nvPr/>
        </p:nvSpPr>
        <p:spPr>
          <a:xfrm>
            <a:off x="1192667" y="353267"/>
            <a:ext cx="298581" cy="27565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0" tIns="0" rIns="0" bIns="45720" rtlCol="0" anchor="ctr"/>
          <a:lstStyle/>
          <a:p>
            <a:pPr algn="ctr"/>
            <a:r>
              <a:rPr lang="en-US" dirty="0"/>
              <a:t>7</a:t>
            </a:r>
          </a:p>
        </p:txBody>
      </p:sp>
      <p:graphicFrame>
        <p:nvGraphicFramePr>
          <p:cNvPr id="536" name="Object 5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482757"/>
              </p:ext>
            </p:extLst>
          </p:nvPr>
        </p:nvGraphicFramePr>
        <p:xfrm>
          <a:off x="1311275" y="615950"/>
          <a:ext cx="3341688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2158920" imgH="253800" progId="Equation.3">
                  <p:embed/>
                </p:oleObj>
              </mc:Choice>
              <mc:Fallback>
                <p:oleObj name="Equation" r:id="rId3" imgW="215892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11275" y="615950"/>
                        <a:ext cx="3341688" cy="393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8" name="TextBox 537"/>
          <p:cNvSpPr txBox="1"/>
          <p:nvPr/>
        </p:nvSpPr>
        <p:spPr>
          <a:xfrm>
            <a:off x="7467600" y="1586959"/>
            <a:ext cx="27503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(ray = P</a:t>
            </a:r>
            <a:r>
              <a:rPr lang="en-US" sz="1400" baseline="-25000" dirty="0" smtClean="0"/>
              <a:t>S</a:t>
            </a:r>
            <a:r>
              <a:rPr lang="en-US" sz="1400" dirty="0" smtClean="0"/>
              <a:t> – P</a:t>
            </a:r>
            <a:r>
              <a:rPr lang="en-US" sz="1400" baseline="-25000" dirty="0" smtClean="0"/>
              <a:t>L</a:t>
            </a:r>
            <a:r>
              <a:rPr lang="en-US" sz="1400" dirty="0" smtClean="0"/>
              <a:t>)</a:t>
            </a:r>
            <a:endParaRPr lang="en-US" sz="1400" baseline="-25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BF88B-76DB-4651-A7FB-22C45C66EF5C}" type="datetime1">
              <a:rPr lang="en-US" smtClean="0"/>
              <a:t>3/14/2011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126B-FA43-4F11-993E-7D1320DD29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180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"/>
            <a:ext cx="7619999" cy="5791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895600" y="6248400"/>
            <a:ext cx="2574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Without photon mapping</a:t>
            </a:r>
          </a:p>
        </p:txBody>
      </p:sp>
    </p:spTree>
    <p:extLst>
      <p:ext uri="{BB962C8B-B14F-4D97-AF65-F5344CB8AC3E}">
        <p14:creationId xmlns:p14="http://schemas.microsoft.com/office/powerpoint/2010/main" val="4227340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28600"/>
            <a:ext cx="7696200" cy="5867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286000" y="6248400"/>
            <a:ext cx="40405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With photon mapping and Caustic effect</a:t>
            </a:r>
          </a:p>
        </p:txBody>
      </p:sp>
    </p:spTree>
    <p:extLst>
      <p:ext uri="{BB962C8B-B14F-4D97-AF65-F5344CB8AC3E}">
        <p14:creationId xmlns:p14="http://schemas.microsoft.com/office/powerpoint/2010/main" val="333593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04800"/>
            <a:ext cx="7282004" cy="579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059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76200"/>
            <a:ext cx="4191000" cy="6172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880359" y="6442165"/>
            <a:ext cx="23455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Caustic tool with 7 rays</a:t>
            </a:r>
          </a:p>
        </p:txBody>
      </p:sp>
    </p:spTree>
    <p:extLst>
      <p:ext uri="{BB962C8B-B14F-4D97-AF65-F5344CB8AC3E}">
        <p14:creationId xmlns:p14="http://schemas.microsoft.com/office/powerpoint/2010/main" val="3236489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2225" y="428625"/>
            <a:ext cx="4019550" cy="600075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3048000" y="6429375"/>
            <a:ext cx="25079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/>
              <a:t>Caustic tool with 77 rays</a:t>
            </a:r>
          </a:p>
        </p:txBody>
      </p:sp>
    </p:spTree>
    <p:extLst>
      <p:ext uri="{BB962C8B-B14F-4D97-AF65-F5344CB8AC3E}">
        <p14:creationId xmlns:p14="http://schemas.microsoft.com/office/powerpoint/2010/main" val="738804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114</Words>
  <Application>Microsoft Office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Caustic Ray Tracing CSS552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aysun</dc:creator>
  <cp:lastModifiedBy>aysun</cp:lastModifiedBy>
  <cp:revision>5</cp:revision>
  <dcterms:created xsi:type="dcterms:W3CDTF">2011-03-14T15:58:58Z</dcterms:created>
  <dcterms:modified xsi:type="dcterms:W3CDTF">2011-03-14T16:36:42Z</dcterms:modified>
</cp:coreProperties>
</file>