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64" r:id="rId3"/>
    <p:sldId id="257" r:id="rId4"/>
    <p:sldId id="265" r:id="rId5"/>
    <p:sldId id="262" r:id="rId6"/>
    <p:sldId id="266" r:id="rId7"/>
    <p:sldId id="267" r:id="rId8"/>
    <p:sldId id="268" r:id="rId9"/>
    <p:sldId id="269" r:id="rId10"/>
    <p:sldId id="258" r:id="rId11"/>
    <p:sldId id="261" r:id="rId12"/>
    <p:sldId id="263" r:id="rId13"/>
    <p:sldId id="260" r:id="rId14"/>
    <p:sldId id="273" r:id="rId15"/>
    <p:sldId id="271" r:id="rId16"/>
    <p:sldId id="272" r:id="rId17"/>
    <p:sldId id="270" r:id="rId18"/>
    <p:sldId id="259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2" y="-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83A89-8AFA-461E-AA4B-83FEC4587804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B976A-9B30-4C77-8FA5-4CFC1152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15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B976A-9B30-4C77-8FA5-4CFC1152C04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3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4BFA20-D503-467A-BAEE-EE909872E10F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B5D986-64C2-4EE1-AF58-A634E4F9B9E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graphics.ucsd.edu/~henrik/papers/rendering_wet_materia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s.ucsd.edu/~henrik/papers/rendering_wet_material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Rendering Wet Looking Objects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Ryan </a:t>
            </a:r>
            <a:r>
              <a:rPr lang="en-US" dirty="0" err="1" smtClean="0"/>
              <a:t>Hoaglan</a:t>
            </a:r>
            <a:r>
              <a:rPr lang="en-US" dirty="0" smtClean="0"/>
              <a:t> and Tim Clapp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2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Very similar to our reflection and refraction model from MP3, but more complicated.</a:t>
            </a:r>
          </a:p>
          <a:p>
            <a:pPr lvl="1"/>
            <a:r>
              <a:rPr lang="en-US" dirty="0" smtClean="0"/>
              <a:t>The liquid layer adds another layer of reflection/refraction to the model.</a:t>
            </a:r>
          </a:p>
          <a:p>
            <a:pPr lvl="1"/>
            <a:r>
              <a:rPr lang="en-US" dirty="0" smtClean="0"/>
              <a:t>Two surfaces, an air/liquid and liquid/material surface.</a:t>
            </a:r>
          </a:p>
          <a:p>
            <a:r>
              <a:rPr lang="en-US" dirty="0" smtClean="0"/>
              <a:t>As light hits the air/liquid surface, part of it is reflected away, and part is refracted into the liquid layer.</a:t>
            </a:r>
          </a:p>
          <a:p>
            <a:r>
              <a:rPr lang="en-US" dirty="0" smtClean="0"/>
              <a:t>Light is once again reflected/refracted on the liquid/material surface.</a:t>
            </a:r>
          </a:p>
          <a:p>
            <a:pPr lvl="1"/>
            <a:r>
              <a:rPr lang="en-US" dirty="0" smtClean="0"/>
              <a:t>This part is our MP3 implementation.</a:t>
            </a:r>
          </a:p>
          <a:p>
            <a:r>
              <a:rPr lang="en-US" dirty="0" smtClean="0"/>
              <a:t>As the ray reflects off the surface of the object and hits the air/liquid layer again, it is refracted once more as it goes into the air layer.</a:t>
            </a:r>
          </a:p>
        </p:txBody>
      </p:sp>
    </p:spTree>
    <p:extLst>
      <p:ext uri="{BB962C8B-B14F-4D97-AF65-F5344CB8AC3E}">
        <p14:creationId xmlns:p14="http://schemas.microsoft.com/office/powerpoint/2010/main" val="11914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Surface Modeling Effect on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reflection/refraction causes light energy to be absorbed.</a:t>
            </a:r>
          </a:p>
          <a:p>
            <a:r>
              <a:rPr lang="en-US" dirty="0" smtClean="0"/>
              <a:t>The energy absorption causes the surface of the object to appear darker.</a:t>
            </a:r>
          </a:p>
          <a:p>
            <a:endParaRPr lang="en-US" dirty="0"/>
          </a:p>
        </p:txBody>
      </p:sp>
      <p:cxnSp>
        <p:nvCxnSpPr>
          <p:cNvPr id="97" name="Straight Connector 96"/>
          <p:cNvCxnSpPr/>
          <p:nvPr/>
        </p:nvCxnSpPr>
        <p:spPr>
          <a:xfrm>
            <a:off x="1981200" y="4953000"/>
            <a:ext cx="464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4495800" y="4038600"/>
            <a:ext cx="762000" cy="91440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257800" y="4953000"/>
            <a:ext cx="228600" cy="99060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 flipV="1">
            <a:off x="6172200" y="5715000"/>
            <a:ext cx="533400" cy="304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5295900" y="5715000"/>
            <a:ext cx="876300" cy="304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 flipV="1">
            <a:off x="4572000" y="5867400"/>
            <a:ext cx="723900" cy="152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2514600" y="5867400"/>
            <a:ext cx="2057400" cy="228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 flipV="1">
            <a:off x="2362200" y="5943600"/>
            <a:ext cx="152400" cy="152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1905000" y="5943600"/>
            <a:ext cx="457200" cy="152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 flipH="1" flipV="1">
            <a:off x="4419600" y="4953000"/>
            <a:ext cx="1066800" cy="99060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3352800" y="4953000"/>
            <a:ext cx="1066800" cy="106680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 flipV="1">
            <a:off x="2286000" y="4953000"/>
            <a:ext cx="1066800" cy="106680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6317594" y="4311134"/>
            <a:ext cx="540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Air</a:t>
            </a:r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6217920" y="5139928"/>
            <a:ext cx="87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Liquid</a:t>
            </a:r>
            <a:endParaRPr 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6037075" y="6179820"/>
            <a:ext cx="1020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Material</a:t>
            </a:r>
            <a:endParaRPr lang="en-US" dirty="0"/>
          </a:p>
        </p:txBody>
      </p:sp>
      <p:grpSp>
        <p:nvGrpSpPr>
          <p:cNvPr id="154" name="Group 153"/>
          <p:cNvGrpSpPr/>
          <p:nvPr/>
        </p:nvGrpSpPr>
        <p:grpSpPr>
          <a:xfrm>
            <a:off x="4681093" y="4111823"/>
            <a:ext cx="348107" cy="307777"/>
            <a:chOff x="4572000" y="3844877"/>
            <a:chExt cx="348107" cy="307777"/>
          </a:xfrm>
        </p:grpSpPr>
        <p:sp>
          <p:nvSpPr>
            <p:cNvPr id="132" name="TextBox 131"/>
            <p:cNvSpPr txBox="1"/>
            <p:nvPr/>
          </p:nvSpPr>
          <p:spPr>
            <a:xfrm>
              <a:off x="4572000" y="3844877"/>
              <a:ext cx="3481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V</a:t>
              </a:r>
              <a:endParaRPr lang="en-US" sz="1400" b="1" dirty="0"/>
            </a:p>
          </p:txBody>
        </p:sp>
        <p:grpSp>
          <p:nvGrpSpPr>
            <p:cNvPr id="133" name="Group 132"/>
            <p:cNvGrpSpPr/>
            <p:nvPr/>
          </p:nvGrpSpPr>
          <p:grpSpPr>
            <a:xfrm>
              <a:off x="4630575" y="3856507"/>
              <a:ext cx="152400" cy="69555"/>
              <a:chOff x="1295400" y="5556629"/>
              <a:chExt cx="152400" cy="69555"/>
            </a:xfrm>
          </p:grpSpPr>
          <p:sp>
            <p:nvSpPr>
              <p:cNvPr id="134" name="Isosceles Triangle 133"/>
              <p:cNvSpPr/>
              <p:nvPr/>
            </p:nvSpPr>
            <p:spPr>
              <a:xfrm>
                <a:off x="1295400" y="5556629"/>
                <a:ext cx="152400" cy="6844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Isosceles Triangle 134"/>
              <p:cNvSpPr/>
              <p:nvPr/>
            </p:nvSpPr>
            <p:spPr>
              <a:xfrm>
                <a:off x="1295400" y="5580465"/>
                <a:ext cx="152400" cy="45719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37" name="Straight Arrow Connector 136"/>
          <p:cNvCxnSpPr/>
          <p:nvPr/>
        </p:nvCxnSpPr>
        <p:spPr>
          <a:xfrm flipV="1">
            <a:off x="5257800" y="3962400"/>
            <a:ext cx="779275" cy="99060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Group 152"/>
          <p:cNvGrpSpPr/>
          <p:nvPr/>
        </p:nvGrpSpPr>
        <p:grpSpPr>
          <a:xfrm>
            <a:off x="5486400" y="4111823"/>
            <a:ext cx="387927" cy="307777"/>
            <a:chOff x="5486400" y="3856507"/>
            <a:chExt cx="387927" cy="307777"/>
          </a:xfrm>
        </p:grpSpPr>
        <p:sp>
          <p:nvSpPr>
            <p:cNvPr id="139" name="TextBox 138"/>
            <p:cNvSpPr txBox="1"/>
            <p:nvPr/>
          </p:nvSpPr>
          <p:spPr>
            <a:xfrm>
              <a:off x="5486400" y="3856507"/>
              <a:ext cx="3879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V</a:t>
              </a:r>
              <a:r>
                <a:rPr lang="en-US" sz="900" b="1" dirty="0" smtClean="0"/>
                <a:t>R</a:t>
              </a:r>
              <a:endParaRPr lang="en-US" sz="1400" b="1" dirty="0"/>
            </a:p>
          </p:txBody>
        </p:sp>
        <p:grpSp>
          <p:nvGrpSpPr>
            <p:cNvPr id="140" name="Group 139"/>
            <p:cNvGrpSpPr/>
            <p:nvPr/>
          </p:nvGrpSpPr>
          <p:grpSpPr>
            <a:xfrm>
              <a:off x="5544975" y="3868137"/>
              <a:ext cx="152400" cy="69555"/>
              <a:chOff x="1295400" y="5556629"/>
              <a:chExt cx="152400" cy="69555"/>
            </a:xfrm>
          </p:grpSpPr>
          <p:sp>
            <p:nvSpPr>
              <p:cNvPr id="141" name="Isosceles Triangle 140"/>
              <p:cNvSpPr/>
              <p:nvPr/>
            </p:nvSpPr>
            <p:spPr>
              <a:xfrm>
                <a:off x="1295400" y="5556629"/>
                <a:ext cx="152400" cy="6844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Isosceles Triangle 141"/>
              <p:cNvSpPr/>
              <p:nvPr/>
            </p:nvSpPr>
            <p:spPr>
              <a:xfrm>
                <a:off x="1295400" y="5580465"/>
                <a:ext cx="152400" cy="45719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47" name="Straight Arrow Connector 146"/>
          <p:cNvCxnSpPr/>
          <p:nvPr/>
        </p:nvCxnSpPr>
        <p:spPr>
          <a:xfrm flipV="1">
            <a:off x="5257800" y="3733800"/>
            <a:ext cx="0" cy="1714500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5253450" y="3657600"/>
            <a:ext cx="348107" cy="307777"/>
            <a:chOff x="3581400" y="3730823"/>
            <a:chExt cx="348107" cy="307777"/>
          </a:xfrm>
        </p:grpSpPr>
        <p:sp>
          <p:nvSpPr>
            <p:cNvPr id="149" name="TextBox 148"/>
            <p:cNvSpPr txBox="1"/>
            <p:nvPr/>
          </p:nvSpPr>
          <p:spPr>
            <a:xfrm>
              <a:off x="3581400" y="3730823"/>
              <a:ext cx="3481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N</a:t>
              </a:r>
              <a:endParaRPr lang="en-US" sz="1400" b="1" dirty="0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3654869" y="3762335"/>
              <a:ext cx="152400" cy="69555"/>
              <a:chOff x="1295400" y="5556629"/>
              <a:chExt cx="152400" cy="69555"/>
            </a:xfrm>
          </p:grpSpPr>
          <p:sp>
            <p:nvSpPr>
              <p:cNvPr id="151" name="Isosceles Triangle 150"/>
              <p:cNvSpPr/>
              <p:nvPr/>
            </p:nvSpPr>
            <p:spPr>
              <a:xfrm>
                <a:off x="1295400" y="5556629"/>
                <a:ext cx="152400" cy="6844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Isosceles Triangle 151"/>
              <p:cNvSpPr/>
              <p:nvPr/>
            </p:nvSpPr>
            <p:spPr>
              <a:xfrm>
                <a:off x="1295400" y="5580465"/>
                <a:ext cx="152400" cy="45719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3694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Light Absorption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is a possibility that light will continue to reflect beneath the surface, bouncing between the air/liquid and liquid/material layers.</a:t>
            </a:r>
          </a:p>
          <a:p>
            <a:r>
              <a:rPr lang="en-US" dirty="0" smtClean="0"/>
              <a:t>This can happen when light is moving from a material with a higher density into one with a lower density, such as going from liquid to air. </a:t>
            </a:r>
          </a:p>
          <a:p>
            <a:pPr lvl="1"/>
            <a:r>
              <a:rPr lang="en-US" dirty="0" smtClean="0"/>
              <a:t>If the incidence angle is above what is called the “critical angle,” all light is reflected, with none refracting into the air layer.</a:t>
            </a:r>
          </a:p>
          <a:p>
            <a:pPr lvl="1"/>
            <a:r>
              <a:rPr lang="en-US" dirty="0"/>
              <a:t>This can cause total light absorption, or extreme darkening, of the surface material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94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Modeling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3200400"/>
            <a:ext cx="5943600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47800" y="4876800"/>
            <a:ext cx="5943600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765018" y="2144105"/>
            <a:ext cx="1144780" cy="1066800"/>
          </a:xfrm>
          <a:prstGeom prst="straightConnector1">
            <a:avLst/>
          </a:prstGeom>
          <a:ln w="22225" cap="flat" cmpd="sng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97380" y="3191677"/>
            <a:ext cx="836420" cy="1685123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733800" y="3190253"/>
            <a:ext cx="836420" cy="1702928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570220" y="1981200"/>
            <a:ext cx="1295400" cy="1219200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52106" y="2465900"/>
            <a:ext cx="658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Air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352107" y="3857051"/>
            <a:ext cx="87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Liquid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371378" y="5181600"/>
            <a:ext cx="1020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Material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897380" y="1971053"/>
            <a:ext cx="1295400" cy="1219200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33800" y="4868966"/>
            <a:ext cx="228600" cy="1227034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897380" y="2133600"/>
            <a:ext cx="0" cy="1817132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570220" y="2133600"/>
            <a:ext cx="0" cy="1817132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733800" y="3950732"/>
            <a:ext cx="0" cy="1764268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>
            <a:off x="2687830" y="2770797"/>
            <a:ext cx="419100" cy="4194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019425" y="2770797"/>
            <a:ext cx="104775" cy="151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Arc 46"/>
          <p:cNvSpPr/>
          <p:nvPr/>
        </p:nvSpPr>
        <p:spPr>
          <a:xfrm>
            <a:off x="4360670" y="2797546"/>
            <a:ext cx="419100" cy="4194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648200" y="2780944"/>
            <a:ext cx="104775" cy="152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2687830" y="2770797"/>
            <a:ext cx="401830" cy="419456"/>
            <a:chOff x="2687830" y="2780944"/>
            <a:chExt cx="401830" cy="419456"/>
          </a:xfrm>
        </p:grpSpPr>
        <p:sp>
          <p:nvSpPr>
            <p:cNvPr id="49" name="Arc 48"/>
            <p:cNvSpPr/>
            <p:nvPr/>
          </p:nvSpPr>
          <p:spPr>
            <a:xfrm flipH="1">
              <a:off x="2687830" y="2780944"/>
              <a:ext cx="401830" cy="419456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 flipV="1">
              <a:off x="2687830" y="2780944"/>
              <a:ext cx="131571" cy="1414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700248" y="3457535"/>
            <a:ext cx="419100" cy="388341"/>
            <a:chOff x="2700248" y="3457535"/>
            <a:chExt cx="419100" cy="388341"/>
          </a:xfrm>
        </p:grpSpPr>
        <p:sp>
          <p:nvSpPr>
            <p:cNvPr id="58" name="Arc 57"/>
            <p:cNvSpPr/>
            <p:nvPr/>
          </p:nvSpPr>
          <p:spPr>
            <a:xfrm flipV="1">
              <a:off x="2700248" y="3457535"/>
              <a:ext cx="419100" cy="30480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2967038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995613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 flipH="1">
            <a:off x="4342331" y="3468710"/>
            <a:ext cx="453818" cy="388341"/>
            <a:chOff x="2700248" y="3457535"/>
            <a:chExt cx="419100" cy="388341"/>
          </a:xfrm>
        </p:grpSpPr>
        <p:sp>
          <p:nvSpPr>
            <p:cNvPr id="65" name="Arc 64"/>
            <p:cNvSpPr/>
            <p:nvPr/>
          </p:nvSpPr>
          <p:spPr>
            <a:xfrm flipV="1">
              <a:off x="2700248" y="3457535"/>
              <a:ext cx="419100" cy="30480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2967038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995613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 flipV="1">
            <a:off x="3524250" y="4199386"/>
            <a:ext cx="419100" cy="445629"/>
            <a:chOff x="2700248" y="3457535"/>
            <a:chExt cx="419100" cy="388341"/>
          </a:xfrm>
        </p:grpSpPr>
        <p:sp>
          <p:nvSpPr>
            <p:cNvPr id="72" name="Arc 71"/>
            <p:cNvSpPr/>
            <p:nvPr/>
          </p:nvSpPr>
          <p:spPr>
            <a:xfrm flipV="1">
              <a:off x="2700248" y="3457535"/>
              <a:ext cx="419100" cy="30480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2967038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995613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 flipH="1" flipV="1">
            <a:off x="3524249" y="4199385"/>
            <a:ext cx="442421" cy="445629"/>
            <a:chOff x="2700248" y="3457535"/>
            <a:chExt cx="419100" cy="388341"/>
          </a:xfrm>
        </p:grpSpPr>
        <p:sp>
          <p:nvSpPr>
            <p:cNvPr id="76" name="Arc 75"/>
            <p:cNvSpPr/>
            <p:nvPr/>
          </p:nvSpPr>
          <p:spPr>
            <a:xfrm flipV="1">
              <a:off x="2700248" y="3457535"/>
              <a:ext cx="419100" cy="30480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2967038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2995613" y="3628944"/>
              <a:ext cx="52387" cy="216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/>
          <p:cNvSpPr txBox="1"/>
          <p:nvPr/>
        </p:nvSpPr>
        <p:spPr>
          <a:xfrm>
            <a:off x="3080893" y="5181600"/>
            <a:ext cx="348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</a:t>
            </a:r>
            <a:endParaRPr lang="en-US" sz="1400" b="1" dirty="0"/>
          </a:p>
        </p:txBody>
      </p:sp>
      <p:sp>
        <p:nvSpPr>
          <p:cNvPr id="87" name="Freeform 86"/>
          <p:cNvSpPr/>
          <p:nvPr/>
        </p:nvSpPr>
        <p:spPr>
          <a:xfrm>
            <a:off x="3352800" y="4960323"/>
            <a:ext cx="358211" cy="373677"/>
          </a:xfrm>
          <a:custGeom>
            <a:avLst/>
            <a:gdLst>
              <a:gd name="connsiteX0" fmla="*/ 0 w 316194"/>
              <a:gd name="connsiteY0" fmla="*/ 239282 h 239282"/>
              <a:gd name="connsiteX1" fmla="*/ 247828 w 316194"/>
              <a:gd name="connsiteY1" fmla="*/ 188008 h 239282"/>
              <a:gd name="connsiteX2" fmla="*/ 316194 w 316194"/>
              <a:gd name="connsiteY2" fmla="*/ 0 h 239282"/>
              <a:gd name="connsiteX3" fmla="*/ 316194 w 316194"/>
              <a:gd name="connsiteY3" fmla="*/ 0 h 23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194" h="239282">
                <a:moveTo>
                  <a:pt x="0" y="239282"/>
                </a:moveTo>
                <a:cubicBezTo>
                  <a:pt x="97564" y="233585"/>
                  <a:pt x="195129" y="227888"/>
                  <a:pt x="247828" y="188008"/>
                </a:cubicBezTo>
                <a:cubicBezTo>
                  <a:pt x="300527" y="148128"/>
                  <a:pt x="316194" y="0"/>
                  <a:pt x="316194" y="0"/>
                </a:cubicBezTo>
                <a:lnTo>
                  <a:pt x="316194" y="0"/>
                </a:lnTo>
              </a:path>
            </a:pathLst>
          </a:cu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3714937" y="4862659"/>
            <a:ext cx="61043" cy="6104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3581400" y="3730823"/>
            <a:ext cx="348107" cy="307777"/>
            <a:chOff x="3581400" y="3730823"/>
            <a:chExt cx="348107" cy="307777"/>
          </a:xfrm>
        </p:grpSpPr>
        <p:sp>
          <p:nvSpPr>
            <p:cNvPr id="89" name="TextBox 88"/>
            <p:cNvSpPr txBox="1"/>
            <p:nvPr/>
          </p:nvSpPr>
          <p:spPr>
            <a:xfrm>
              <a:off x="3581400" y="3730823"/>
              <a:ext cx="3481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N</a:t>
              </a:r>
              <a:endParaRPr lang="en-US" sz="1400" b="1" dirty="0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3654869" y="3762335"/>
              <a:ext cx="152400" cy="69555"/>
              <a:chOff x="1295400" y="5556629"/>
              <a:chExt cx="152400" cy="69555"/>
            </a:xfrm>
          </p:grpSpPr>
          <p:sp>
            <p:nvSpPr>
              <p:cNvPr id="99" name="Isosceles Triangle 98"/>
              <p:cNvSpPr/>
              <p:nvPr/>
            </p:nvSpPr>
            <p:spPr>
              <a:xfrm>
                <a:off x="1295400" y="5556629"/>
                <a:ext cx="152400" cy="6844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Isosceles Triangle 99"/>
              <p:cNvSpPr/>
              <p:nvPr/>
            </p:nvSpPr>
            <p:spPr>
              <a:xfrm>
                <a:off x="1295400" y="5580465"/>
                <a:ext cx="152400" cy="45719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2741553" y="1905000"/>
            <a:ext cx="348107" cy="307777"/>
            <a:chOff x="3581400" y="3730823"/>
            <a:chExt cx="348107" cy="307777"/>
          </a:xfrm>
        </p:grpSpPr>
        <p:sp>
          <p:nvSpPr>
            <p:cNvPr id="103" name="TextBox 102"/>
            <p:cNvSpPr txBox="1"/>
            <p:nvPr/>
          </p:nvSpPr>
          <p:spPr>
            <a:xfrm>
              <a:off x="3581400" y="3730823"/>
              <a:ext cx="3481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N</a:t>
              </a:r>
              <a:endParaRPr lang="en-US" sz="1400" b="1" dirty="0"/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3654869" y="3762335"/>
              <a:ext cx="152400" cy="69555"/>
              <a:chOff x="1295400" y="5556629"/>
              <a:chExt cx="152400" cy="69555"/>
            </a:xfrm>
          </p:grpSpPr>
          <p:sp>
            <p:nvSpPr>
              <p:cNvPr id="105" name="Isosceles Triangle 104"/>
              <p:cNvSpPr/>
              <p:nvPr/>
            </p:nvSpPr>
            <p:spPr>
              <a:xfrm>
                <a:off x="1295400" y="5556629"/>
                <a:ext cx="152400" cy="6844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Isosceles Triangle 105"/>
              <p:cNvSpPr/>
              <p:nvPr/>
            </p:nvSpPr>
            <p:spPr>
              <a:xfrm>
                <a:off x="1295400" y="5580465"/>
                <a:ext cx="152400" cy="45719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7" name="Group 106"/>
          <p:cNvGrpSpPr/>
          <p:nvPr/>
        </p:nvGrpSpPr>
        <p:grpSpPr>
          <a:xfrm>
            <a:off x="4415779" y="1902023"/>
            <a:ext cx="348107" cy="307777"/>
            <a:chOff x="3581400" y="3730823"/>
            <a:chExt cx="348107" cy="307777"/>
          </a:xfrm>
        </p:grpSpPr>
        <p:sp>
          <p:nvSpPr>
            <p:cNvPr id="108" name="TextBox 107"/>
            <p:cNvSpPr txBox="1"/>
            <p:nvPr/>
          </p:nvSpPr>
          <p:spPr>
            <a:xfrm>
              <a:off x="3581400" y="3730823"/>
              <a:ext cx="3481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N</a:t>
              </a:r>
              <a:endParaRPr lang="en-US" sz="1400" b="1" dirty="0"/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3654869" y="3762335"/>
              <a:ext cx="152400" cy="69555"/>
              <a:chOff x="1295400" y="5556629"/>
              <a:chExt cx="152400" cy="69555"/>
            </a:xfrm>
          </p:grpSpPr>
          <p:sp>
            <p:nvSpPr>
              <p:cNvPr id="110" name="Isosceles Triangle 109"/>
              <p:cNvSpPr/>
              <p:nvPr/>
            </p:nvSpPr>
            <p:spPr>
              <a:xfrm>
                <a:off x="1295400" y="5556629"/>
                <a:ext cx="152400" cy="6844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Isosceles Triangle 110"/>
              <p:cNvSpPr/>
              <p:nvPr/>
            </p:nvSpPr>
            <p:spPr>
              <a:xfrm>
                <a:off x="1295400" y="5580465"/>
                <a:ext cx="152400" cy="45719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7" name="TextBox 116"/>
          <p:cNvSpPr txBox="1"/>
          <p:nvPr/>
        </p:nvSpPr>
        <p:spPr>
          <a:xfrm>
            <a:off x="2420306" y="2426764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 smtClean="0"/>
              <a:t>WI</a:t>
            </a:r>
            <a:endParaRPr lang="en-US" sz="14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2943225" y="2436911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 smtClean="0"/>
              <a:t>WI</a:t>
            </a:r>
            <a:endParaRPr lang="en-US" sz="1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4591737" y="2426764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 smtClean="0"/>
              <a:t>WI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2857500" y="3865423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 smtClean="0"/>
              <a:t>WO</a:t>
            </a:r>
            <a:endParaRPr lang="en-US" sz="14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4192780" y="3851214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 smtClean="0"/>
              <a:t>WO</a:t>
            </a:r>
            <a:endParaRPr lang="en-US" sz="14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3374786" y="3911143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/>
              <a:t>I</a:t>
            </a:r>
            <a:endParaRPr lang="en-US" sz="14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3785200" y="3911752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/>
              <a:t>I</a:t>
            </a:r>
            <a:endParaRPr lang="en-US" sz="1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3639546" y="5673013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θ</a:t>
            </a:r>
            <a:r>
              <a:rPr lang="en-US" sz="800" b="1" dirty="0" err="1" smtClean="0"/>
              <a:t>O</a:t>
            </a:r>
            <a:endParaRPr lang="en-US" sz="1400" b="1" dirty="0"/>
          </a:p>
        </p:txBody>
      </p:sp>
      <p:sp>
        <p:nvSpPr>
          <p:cNvPr id="125" name="Arc 124"/>
          <p:cNvSpPr/>
          <p:nvPr/>
        </p:nvSpPr>
        <p:spPr>
          <a:xfrm flipV="1">
            <a:off x="3609223" y="5413903"/>
            <a:ext cx="249153" cy="22489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/>
          <p:cNvGrpSpPr/>
          <p:nvPr/>
        </p:nvGrpSpPr>
        <p:grpSpPr>
          <a:xfrm>
            <a:off x="3785200" y="5559792"/>
            <a:ext cx="55089" cy="120841"/>
            <a:chOff x="5087037" y="5482483"/>
            <a:chExt cx="55089" cy="120841"/>
          </a:xfrm>
        </p:grpSpPr>
        <p:cxnSp>
          <p:nvCxnSpPr>
            <p:cNvPr id="129" name="Straight Connector 128"/>
            <p:cNvCxnSpPr/>
            <p:nvPr/>
          </p:nvCxnSpPr>
          <p:spPr>
            <a:xfrm>
              <a:off x="5087037" y="5482483"/>
              <a:ext cx="18363" cy="1208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105400" y="5482483"/>
              <a:ext cx="18363" cy="1208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5123763" y="5482483"/>
              <a:ext cx="18363" cy="1208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TextBox 132"/>
          <p:cNvSpPr txBox="1"/>
          <p:nvPr/>
        </p:nvSpPr>
        <p:spPr>
          <a:xfrm>
            <a:off x="1846425" y="1902022"/>
            <a:ext cx="348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</a:t>
            </a:r>
            <a:endParaRPr lang="en-US" sz="1400" b="1" dirty="0"/>
          </a:p>
        </p:txBody>
      </p:sp>
      <p:grpSp>
        <p:nvGrpSpPr>
          <p:cNvPr id="134" name="Group 133"/>
          <p:cNvGrpSpPr/>
          <p:nvPr/>
        </p:nvGrpSpPr>
        <p:grpSpPr>
          <a:xfrm>
            <a:off x="1905000" y="1913652"/>
            <a:ext cx="152400" cy="69555"/>
            <a:chOff x="1295400" y="5556629"/>
            <a:chExt cx="152400" cy="69555"/>
          </a:xfrm>
        </p:grpSpPr>
        <p:sp>
          <p:nvSpPr>
            <p:cNvPr id="135" name="Isosceles Triangle 134"/>
            <p:cNvSpPr/>
            <p:nvPr/>
          </p:nvSpPr>
          <p:spPr>
            <a:xfrm>
              <a:off x="1295400" y="5556629"/>
              <a:ext cx="152400" cy="68449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Isosceles Triangle 135"/>
            <p:cNvSpPr/>
            <p:nvPr/>
          </p:nvSpPr>
          <p:spPr>
            <a:xfrm>
              <a:off x="1295400" y="5580465"/>
              <a:ext cx="152400" cy="4571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3578743" y="1960348"/>
            <a:ext cx="387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</a:t>
            </a:r>
            <a:r>
              <a:rPr lang="en-US" sz="900" b="1" dirty="0" smtClean="0"/>
              <a:t>R</a:t>
            </a:r>
            <a:endParaRPr lang="en-US" sz="1400" b="1" dirty="0"/>
          </a:p>
        </p:txBody>
      </p:sp>
      <p:grpSp>
        <p:nvGrpSpPr>
          <p:cNvPr id="138" name="Group 137"/>
          <p:cNvGrpSpPr/>
          <p:nvPr/>
        </p:nvGrpSpPr>
        <p:grpSpPr>
          <a:xfrm>
            <a:off x="3637318" y="1971978"/>
            <a:ext cx="152400" cy="69555"/>
            <a:chOff x="1295400" y="5556629"/>
            <a:chExt cx="152400" cy="69555"/>
          </a:xfrm>
        </p:grpSpPr>
        <p:sp>
          <p:nvSpPr>
            <p:cNvPr id="139" name="Isosceles Triangle 138"/>
            <p:cNvSpPr/>
            <p:nvPr/>
          </p:nvSpPr>
          <p:spPr>
            <a:xfrm>
              <a:off x="1295400" y="5556629"/>
              <a:ext cx="152400" cy="68449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>
              <a:off x="1295400" y="5580465"/>
              <a:ext cx="152400" cy="4571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1" name="TextBox 140"/>
          <p:cNvSpPr txBox="1"/>
          <p:nvPr/>
        </p:nvSpPr>
        <p:spPr>
          <a:xfrm>
            <a:off x="3143978" y="3302158"/>
            <a:ext cx="478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</a:t>
            </a:r>
            <a:r>
              <a:rPr lang="en-US" sz="900" b="1" dirty="0" smtClean="0"/>
              <a:t>WT</a:t>
            </a:r>
            <a:endParaRPr lang="en-US" sz="1400" b="1" dirty="0"/>
          </a:p>
        </p:txBody>
      </p:sp>
      <p:grpSp>
        <p:nvGrpSpPr>
          <p:cNvPr id="142" name="Group 141"/>
          <p:cNvGrpSpPr/>
          <p:nvPr/>
        </p:nvGrpSpPr>
        <p:grpSpPr>
          <a:xfrm>
            <a:off x="3202553" y="3313788"/>
            <a:ext cx="152400" cy="69555"/>
            <a:chOff x="1295400" y="5556629"/>
            <a:chExt cx="152400" cy="69555"/>
          </a:xfrm>
        </p:grpSpPr>
        <p:sp>
          <p:nvSpPr>
            <p:cNvPr id="143" name="Isosceles Triangle 142"/>
            <p:cNvSpPr/>
            <p:nvPr/>
          </p:nvSpPr>
          <p:spPr>
            <a:xfrm>
              <a:off x="1295400" y="5556629"/>
              <a:ext cx="152400" cy="68449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Isosceles Triangle 143"/>
            <p:cNvSpPr/>
            <p:nvPr/>
          </p:nvSpPr>
          <p:spPr>
            <a:xfrm>
              <a:off x="1295400" y="5580465"/>
              <a:ext cx="152400" cy="4571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5" name="TextBox 144"/>
          <p:cNvSpPr txBox="1"/>
          <p:nvPr/>
        </p:nvSpPr>
        <p:spPr>
          <a:xfrm>
            <a:off x="3961972" y="5239967"/>
            <a:ext cx="478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</a:t>
            </a:r>
            <a:r>
              <a:rPr lang="en-US" sz="900" b="1" dirty="0"/>
              <a:t>O</a:t>
            </a:r>
            <a:r>
              <a:rPr lang="en-US" sz="900" b="1" dirty="0" smtClean="0"/>
              <a:t>T</a:t>
            </a:r>
            <a:endParaRPr lang="en-US" sz="1400" b="1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4020547" y="5251597"/>
            <a:ext cx="152400" cy="69555"/>
            <a:chOff x="1295400" y="5556629"/>
            <a:chExt cx="152400" cy="69555"/>
          </a:xfrm>
        </p:grpSpPr>
        <p:sp>
          <p:nvSpPr>
            <p:cNvPr id="147" name="Isosceles Triangle 146"/>
            <p:cNvSpPr/>
            <p:nvPr/>
          </p:nvSpPr>
          <p:spPr>
            <a:xfrm>
              <a:off x="1295400" y="5556629"/>
              <a:ext cx="152400" cy="68449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Isosceles Triangle 147"/>
            <p:cNvSpPr/>
            <p:nvPr/>
          </p:nvSpPr>
          <p:spPr>
            <a:xfrm>
              <a:off x="1295400" y="5580465"/>
              <a:ext cx="152400" cy="4571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3882212" y="3332342"/>
            <a:ext cx="478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</a:t>
            </a:r>
            <a:r>
              <a:rPr lang="en-US" sz="900" b="1" dirty="0" smtClean="0"/>
              <a:t>WR</a:t>
            </a:r>
            <a:endParaRPr lang="en-US" sz="1400" b="1" dirty="0"/>
          </a:p>
        </p:txBody>
      </p:sp>
      <p:grpSp>
        <p:nvGrpSpPr>
          <p:cNvPr id="150" name="Group 149"/>
          <p:cNvGrpSpPr/>
          <p:nvPr/>
        </p:nvGrpSpPr>
        <p:grpSpPr>
          <a:xfrm>
            <a:off x="3940787" y="3343972"/>
            <a:ext cx="152400" cy="69555"/>
            <a:chOff x="1295400" y="5556629"/>
            <a:chExt cx="152400" cy="69555"/>
          </a:xfrm>
        </p:grpSpPr>
        <p:sp>
          <p:nvSpPr>
            <p:cNvPr id="151" name="Isosceles Triangle 150"/>
            <p:cNvSpPr/>
            <p:nvPr/>
          </p:nvSpPr>
          <p:spPr>
            <a:xfrm>
              <a:off x="1295400" y="5556629"/>
              <a:ext cx="152400" cy="68449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Isosceles Triangle 151"/>
            <p:cNvSpPr/>
            <p:nvPr/>
          </p:nvSpPr>
          <p:spPr>
            <a:xfrm>
              <a:off x="1295400" y="5580465"/>
              <a:ext cx="152400" cy="4571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5217919" y="1938389"/>
            <a:ext cx="387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V</a:t>
            </a:r>
            <a:r>
              <a:rPr lang="en-US" sz="900" b="1" dirty="0" smtClean="0"/>
              <a:t>R</a:t>
            </a:r>
            <a:endParaRPr lang="en-US" sz="1400" b="1" dirty="0"/>
          </a:p>
        </p:txBody>
      </p:sp>
      <p:grpSp>
        <p:nvGrpSpPr>
          <p:cNvPr id="155" name="Group 154"/>
          <p:cNvGrpSpPr/>
          <p:nvPr/>
        </p:nvGrpSpPr>
        <p:grpSpPr>
          <a:xfrm>
            <a:off x="5276494" y="1950019"/>
            <a:ext cx="152400" cy="69555"/>
            <a:chOff x="1295400" y="5556629"/>
            <a:chExt cx="152400" cy="69555"/>
          </a:xfrm>
        </p:grpSpPr>
        <p:sp>
          <p:nvSpPr>
            <p:cNvPr id="156" name="Isosceles Triangle 155"/>
            <p:cNvSpPr/>
            <p:nvPr/>
          </p:nvSpPr>
          <p:spPr>
            <a:xfrm>
              <a:off x="1295400" y="5556629"/>
              <a:ext cx="152400" cy="68449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Isosceles Triangle 156"/>
            <p:cNvSpPr/>
            <p:nvPr/>
          </p:nvSpPr>
          <p:spPr>
            <a:xfrm>
              <a:off x="1295400" y="5580465"/>
              <a:ext cx="152400" cy="4571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12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Calculating Transmitted Light Radiance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simulate the presence of liquid on the surface, we need to calculate the radiance leaving the surface.</a:t>
            </a:r>
          </a:p>
          <a:p>
            <a:r>
              <a:rPr lang="en-US" dirty="0" smtClean="0"/>
              <a:t>This is done using a combination of Snell’s Law and Fresnel’s Equations to compute the reflected radiance and transmitted radiance.</a:t>
            </a:r>
          </a:p>
          <a:p>
            <a:r>
              <a:rPr lang="en-US" dirty="0" smtClean="0"/>
              <a:t>Instead of using a predetermined reflection and transparency amount, we need to calculate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324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Fresnel’s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155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Fresnel’s Equations are required to determine the amount of light that is reflected as well as  transmitted through each layer.</a:t>
            </a:r>
          </a:p>
          <a:p>
            <a:r>
              <a:rPr lang="en-US" dirty="0" smtClean="0"/>
              <a:t>Snell’s Law tells us              =          and            = </a:t>
            </a:r>
          </a:p>
          <a:p>
            <a:pPr lvl="1"/>
            <a:r>
              <a:rPr lang="en-US" dirty="0" smtClean="0"/>
              <a:t>Used for the index of refraction for each layer</a:t>
            </a:r>
          </a:p>
          <a:p>
            <a:pPr lvl="2"/>
            <a:r>
              <a:rPr lang="en-US" dirty="0"/>
              <a:t>n</a:t>
            </a:r>
            <a:r>
              <a:rPr lang="en-US" sz="1600" dirty="0" smtClean="0"/>
              <a:t>1 </a:t>
            </a:r>
            <a:r>
              <a:rPr lang="en-US" dirty="0" smtClean="0"/>
              <a:t>is the index of refraction for air layer</a:t>
            </a:r>
          </a:p>
          <a:p>
            <a:pPr lvl="2"/>
            <a:r>
              <a:rPr lang="en-US" dirty="0" smtClean="0"/>
              <a:t>n</a:t>
            </a:r>
            <a:r>
              <a:rPr lang="en-US" sz="1400" dirty="0" smtClean="0"/>
              <a:t>2 </a:t>
            </a:r>
            <a:r>
              <a:rPr lang="en-US" dirty="0"/>
              <a:t>is the index of refraction for </a:t>
            </a:r>
            <a:r>
              <a:rPr lang="en-US" dirty="0" smtClean="0"/>
              <a:t>water layer</a:t>
            </a:r>
            <a:endParaRPr lang="en-US" dirty="0"/>
          </a:p>
          <a:p>
            <a:pPr lvl="2"/>
            <a:r>
              <a:rPr lang="en-US" dirty="0" smtClean="0"/>
              <a:t>n</a:t>
            </a:r>
            <a:r>
              <a:rPr lang="en-US" sz="1400" dirty="0" smtClean="0"/>
              <a:t>3 </a:t>
            </a:r>
            <a:r>
              <a:rPr lang="en-US" dirty="0"/>
              <a:t>is the index of refraction for </a:t>
            </a:r>
            <a:r>
              <a:rPr lang="en-US" dirty="0" smtClean="0"/>
              <a:t>surface layer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81400" y="2819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Sin(</a:t>
            </a:r>
            <a:r>
              <a:rPr lang="el-GR" dirty="0" smtClean="0"/>
              <a:t>θ</a:t>
            </a:r>
            <a:r>
              <a:rPr lang="en-US" sz="1400" dirty="0" err="1" smtClean="0"/>
              <a:t>wi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3124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Sin(</a:t>
            </a:r>
            <a:r>
              <a:rPr lang="el-GR" dirty="0" smtClean="0"/>
              <a:t>θ</a:t>
            </a:r>
            <a:r>
              <a:rPr lang="en-US" sz="1400" dirty="0" err="1" smtClean="0"/>
              <a:t>wo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581400" y="3188732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285716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sz="1400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53000" y="31242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r>
              <a:rPr lang="en-US" sz="1400" dirty="0"/>
              <a:t>2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876800" y="3201778"/>
            <a:ext cx="57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48400" y="2819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Sin(</a:t>
            </a:r>
            <a:r>
              <a:rPr lang="el-GR" dirty="0" smtClean="0"/>
              <a:t>θ</a:t>
            </a:r>
            <a:r>
              <a:rPr lang="en-US" sz="1400" dirty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3124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Sin(</a:t>
            </a:r>
            <a:r>
              <a:rPr lang="el-GR" dirty="0" smtClean="0"/>
              <a:t>θ</a:t>
            </a:r>
            <a:r>
              <a:rPr lang="en-US" sz="1400" dirty="0"/>
              <a:t>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543800" y="2831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r>
              <a:rPr lang="en-US" sz="1400" dirty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505700" y="31358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r>
              <a:rPr lang="en-US" sz="1400" dirty="0" smtClean="0"/>
              <a:t>3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6248400" y="3189422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91400" y="3189422"/>
            <a:ext cx="57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929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Reflected Light Using Fresnel’s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 un-polarized light, the </a:t>
            </a:r>
            <a:r>
              <a:rPr lang="en-US" sz="2400" dirty="0"/>
              <a:t>reflection coefficient </a:t>
            </a:r>
            <a:r>
              <a:rPr lang="en-US" sz="2400" dirty="0" smtClean="0"/>
              <a:t>R </a:t>
            </a:r>
            <a:r>
              <a:rPr lang="en-US" sz="2400" dirty="0" smtClean="0"/>
              <a:t>is computed as half the sum of two parts. </a:t>
            </a:r>
            <a:r>
              <a:rPr lang="en-US" sz="2400" dirty="0" smtClean="0"/>
              <a:t>O</a:t>
            </a:r>
            <a:r>
              <a:rPr lang="en-US" sz="2400" dirty="0" smtClean="0"/>
              <a:t>ne being the component perpendicular to the incidence plane </a:t>
            </a:r>
            <a:r>
              <a:rPr lang="en-US" sz="2400" dirty="0" err="1" smtClean="0"/>
              <a:t>Rs</a:t>
            </a:r>
            <a:r>
              <a:rPr lang="en-US" sz="2400" dirty="0" smtClean="0"/>
              <a:t>, and the other parallel to the incidence plane </a:t>
            </a:r>
            <a:r>
              <a:rPr lang="en-US" sz="2400" dirty="0" err="1" smtClean="0"/>
              <a:t>Rp</a:t>
            </a:r>
            <a:r>
              <a:rPr lang="en-US" sz="2400" dirty="0" smtClean="0"/>
              <a:t>.</a:t>
            </a:r>
            <a:endParaRPr lang="en-US" sz="2400" dirty="0"/>
          </a:p>
          <a:p>
            <a:pPr lvl="1"/>
            <a:r>
              <a:rPr lang="en-US" sz="1900" dirty="0" err="1"/>
              <a:t>Rs</a:t>
            </a:r>
            <a:r>
              <a:rPr lang="en-US" sz="1900" baseline="-25000" dirty="0" err="1"/>
              <a:t>A</a:t>
            </a:r>
            <a:r>
              <a:rPr lang="en-US" sz="1900" baseline="-25000" dirty="0"/>
              <a:t>-&gt;L</a:t>
            </a:r>
            <a:r>
              <a:rPr lang="en-US" sz="1900" dirty="0"/>
              <a:t> = </a:t>
            </a:r>
            <a:r>
              <a:rPr lang="en-US" sz="1900" dirty="0"/>
              <a:t>[n1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/>
              <a:t>wi</a:t>
            </a:r>
            <a:r>
              <a:rPr lang="en-US" sz="1900" dirty="0"/>
              <a:t>) – n2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/>
              <a:t>wo</a:t>
            </a:r>
            <a:r>
              <a:rPr lang="en-US" sz="1900" dirty="0"/>
              <a:t>)]/[n1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/>
              <a:t>wi</a:t>
            </a:r>
            <a:r>
              <a:rPr lang="en-US" sz="1900" dirty="0"/>
              <a:t>) + n2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/>
              <a:t>wo</a:t>
            </a:r>
            <a:r>
              <a:rPr lang="en-US" sz="1900" dirty="0" smtClean="0"/>
              <a:t>)]</a:t>
            </a:r>
            <a:r>
              <a:rPr lang="en-US" sz="1900" baseline="30000" dirty="0"/>
              <a:t> </a:t>
            </a:r>
            <a:r>
              <a:rPr lang="en-US" sz="1900" baseline="30000" dirty="0" smtClean="0"/>
              <a:t>2</a:t>
            </a:r>
            <a:endParaRPr lang="en-US" sz="1900" dirty="0"/>
          </a:p>
          <a:p>
            <a:pPr lvl="1"/>
            <a:r>
              <a:rPr lang="en-US" sz="1900" dirty="0" err="1" smtClean="0"/>
              <a:t>Rp</a:t>
            </a:r>
            <a:r>
              <a:rPr lang="en-US" sz="1900" baseline="-25000" dirty="0" err="1" smtClean="0"/>
              <a:t>A</a:t>
            </a:r>
            <a:r>
              <a:rPr lang="en-US" sz="1900" baseline="-25000" dirty="0" smtClean="0"/>
              <a:t>-</a:t>
            </a:r>
            <a:r>
              <a:rPr lang="en-US" sz="1900" baseline="-25000" dirty="0"/>
              <a:t>&gt;L</a:t>
            </a:r>
            <a:r>
              <a:rPr lang="en-US" sz="1900" dirty="0"/>
              <a:t> = </a:t>
            </a:r>
            <a:r>
              <a:rPr lang="en-US" sz="1900" dirty="0"/>
              <a:t>[n1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 smtClean="0"/>
              <a:t>wo</a:t>
            </a:r>
            <a:r>
              <a:rPr lang="en-US" sz="1900" dirty="0" smtClean="0"/>
              <a:t>) </a:t>
            </a:r>
            <a:r>
              <a:rPr lang="en-US" sz="1900" dirty="0"/>
              <a:t>– n2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 smtClean="0"/>
              <a:t>wi</a:t>
            </a:r>
            <a:r>
              <a:rPr lang="en-US" sz="1900" dirty="0" smtClean="0"/>
              <a:t>)]/[</a:t>
            </a:r>
            <a:r>
              <a:rPr lang="en-US" sz="1900" dirty="0"/>
              <a:t>n1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 smtClean="0"/>
              <a:t>wo</a:t>
            </a:r>
            <a:r>
              <a:rPr lang="en-US" sz="1900" dirty="0" smtClean="0"/>
              <a:t>) </a:t>
            </a:r>
            <a:r>
              <a:rPr lang="en-US" sz="1900" dirty="0"/>
              <a:t>+ n2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 err="1" smtClean="0"/>
              <a:t>wi</a:t>
            </a:r>
            <a:r>
              <a:rPr lang="en-US" sz="1900" dirty="0" smtClean="0"/>
              <a:t>)]</a:t>
            </a:r>
            <a:r>
              <a:rPr lang="en-US" sz="1900" baseline="30000" dirty="0"/>
              <a:t> </a:t>
            </a:r>
            <a:r>
              <a:rPr lang="en-US" sz="1900" baseline="30000" dirty="0" smtClean="0"/>
              <a:t>2</a:t>
            </a:r>
            <a:endParaRPr lang="en-US" sz="1900" dirty="0"/>
          </a:p>
          <a:p>
            <a:pPr lvl="1"/>
            <a:r>
              <a:rPr lang="en-US" sz="1900" dirty="0" err="1" smtClean="0"/>
              <a:t>Rs</a:t>
            </a:r>
            <a:r>
              <a:rPr lang="en-US" sz="1900" baseline="-25000" dirty="0" err="1" smtClean="0"/>
              <a:t>L</a:t>
            </a:r>
            <a:r>
              <a:rPr lang="en-US" sz="1900" baseline="-25000" dirty="0" smtClean="0"/>
              <a:t>-</a:t>
            </a:r>
            <a:r>
              <a:rPr lang="en-US" sz="1900" baseline="-25000" dirty="0"/>
              <a:t>&gt;S</a:t>
            </a:r>
            <a:r>
              <a:rPr lang="en-US" sz="1900" dirty="0"/>
              <a:t> = </a:t>
            </a:r>
            <a:r>
              <a:rPr lang="en-US" sz="1900" dirty="0"/>
              <a:t>[n2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/>
              <a:t>i) – n3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/>
              <a:t>o)]/[n2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/>
              <a:t>i) + n3 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/>
              <a:t>θ</a:t>
            </a:r>
            <a:r>
              <a:rPr lang="en-US" sz="1900" dirty="0"/>
              <a:t>o</a:t>
            </a:r>
            <a:r>
              <a:rPr lang="en-US" sz="1900" dirty="0" smtClean="0"/>
              <a:t>)]</a:t>
            </a:r>
            <a:r>
              <a:rPr lang="en-US" sz="1900" baseline="30000" dirty="0"/>
              <a:t> </a:t>
            </a:r>
            <a:r>
              <a:rPr lang="en-US" sz="1900" baseline="30000" dirty="0" smtClean="0"/>
              <a:t>2</a:t>
            </a:r>
            <a:endParaRPr lang="en-US" sz="1900" dirty="0"/>
          </a:p>
          <a:p>
            <a:pPr lvl="1"/>
            <a:r>
              <a:rPr lang="en-US" sz="1900" dirty="0" err="1" smtClean="0"/>
              <a:t>Rp</a:t>
            </a:r>
            <a:r>
              <a:rPr lang="en-US" sz="1900" baseline="-25000" dirty="0" err="1" smtClean="0"/>
              <a:t>L</a:t>
            </a:r>
            <a:r>
              <a:rPr lang="en-US" sz="1900" baseline="-25000" dirty="0" smtClean="0"/>
              <a:t>-</a:t>
            </a:r>
            <a:r>
              <a:rPr lang="en-US" sz="1900" baseline="-25000" dirty="0"/>
              <a:t>&gt;S</a:t>
            </a:r>
            <a:r>
              <a:rPr lang="en-US" sz="1900" dirty="0"/>
              <a:t> = </a:t>
            </a:r>
            <a:r>
              <a:rPr lang="en-US" sz="1900" dirty="0"/>
              <a:t>[</a:t>
            </a:r>
            <a:r>
              <a:rPr lang="en-US" sz="1900" dirty="0" smtClean="0"/>
              <a:t>n2 </a:t>
            </a:r>
            <a:r>
              <a:rPr lang="en-US" sz="1900" dirty="0"/>
              <a:t>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 smtClean="0"/>
              <a:t>θ</a:t>
            </a:r>
            <a:r>
              <a:rPr lang="en-US" sz="1900" dirty="0" smtClean="0"/>
              <a:t>o</a:t>
            </a:r>
            <a:r>
              <a:rPr lang="en-US" sz="1900" dirty="0"/>
              <a:t>) – </a:t>
            </a:r>
            <a:r>
              <a:rPr lang="en-US" sz="1900" dirty="0" smtClean="0"/>
              <a:t>n3 </a:t>
            </a:r>
            <a:r>
              <a:rPr lang="en-US" sz="1900" dirty="0"/>
              <a:t>* </a:t>
            </a:r>
            <a:r>
              <a:rPr lang="en-US" sz="1900" dirty="0" err="1" smtClean="0"/>
              <a:t>cos</a:t>
            </a:r>
            <a:r>
              <a:rPr lang="en-US" sz="1900" dirty="0" smtClean="0"/>
              <a:t>(</a:t>
            </a:r>
            <a:r>
              <a:rPr lang="el-GR" sz="1900" dirty="0" smtClean="0"/>
              <a:t>θ</a:t>
            </a:r>
            <a:r>
              <a:rPr lang="en-US" sz="1900" dirty="0" smtClean="0"/>
              <a:t>i</a:t>
            </a:r>
            <a:r>
              <a:rPr lang="en-US" sz="1900" dirty="0"/>
              <a:t>)]/[</a:t>
            </a:r>
            <a:r>
              <a:rPr lang="en-US" sz="1900" dirty="0" smtClean="0"/>
              <a:t>n2 </a:t>
            </a:r>
            <a:r>
              <a:rPr lang="en-US" sz="1900" dirty="0"/>
              <a:t>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 smtClean="0"/>
              <a:t>θ</a:t>
            </a:r>
            <a:r>
              <a:rPr lang="en-US" sz="1900" dirty="0" smtClean="0"/>
              <a:t>o</a:t>
            </a:r>
            <a:r>
              <a:rPr lang="en-US" sz="1900" dirty="0"/>
              <a:t>) + </a:t>
            </a:r>
            <a:r>
              <a:rPr lang="en-US" sz="1900" dirty="0" smtClean="0"/>
              <a:t>n3 </a:t>
            </a:r>
            <a:r>
              <a:rPr lang="en-US" sz="1900" dirty="0"/>
              <a:t>* </a:t>
            </a:r>
            <a:r>
              <a:rPr lang="en-US" sz="1900" dirty="0" err="1"/>
              <a:t>cos</a:t>
            </a:r>
            <a:r>
              <a:rPr lang="en-US" sz="1900" dirty="0"/>
              <a:t>(</a:t>
            </a:r>
            <a:r>
              <a:rPr lang="el-GR" sz="1900" dirty="0" smtClean="0"/>
              <a:t>θ</a:t>
            </a:r>
            <a:r>
              <a:rPr lang="en-US" sz="1900" dirty="0" smtClean="0"/>
              <a:t>i)]</a:t>
            </a:r>
            <a:r>
              <a:rPr lang="en-US" sz="1900" baseline="30000" dirty="0"/>
              <a:t> </a:t>
            </a:r>
            <a:r>
              <a:rPr lang="en-US" sz="1900" baseline="30000" dirty="0" smtClean="0"/>
              <a:t>2</a:t>
            </a:r>
            <a:r>
              <a:rPr lang="en-US" sz="1900" dirty="0" smtClean="0"/>
              <a:t> </a:t>
            </a:r>
          </a:p>
          <a:p>
            <a:r>
              <a:rPr lang="en-US" sz="2400" dirty="0" smtClean="0"/>
              <a:t>The </a:t>
            </a:r>
            <a:r>
              <a:rPr lang="en-US" sz="2400" dirty="0" smtClean="0"/>
              <a:t>amount of light reflected is based on  R = </a:t>
            </a:r>
            <a:r>
              <a:rPr lang="en-US" sz="2400" dirty="0" smtClean="0"/>
              <a:t>(</a:t>
            </a:r>
            <a:r>
              <a:rPr lang="en-US" sz="2400" dirty="0" err="1" smtClean="0"/>
              <a:t>Rs</a:t>
            </a:r>
            <a:r>
              <a:rPr lang="en-US" sz="2400" dirty="0" smtClean="0"/>
              <a:t> + </a:t>
            </a:r>
            <a:r>
              <a:rPr lang="en-US" sz="2400" dirty="0" err="1" smtClean="0"/>
              <a:t>Rp</a:t>
            </a:r>
            <a:r>
              <a:rPr lang="en-US" sz="2400" dirty="0" smtClean="0"/>
              <a:t>)/2 for each layer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4103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Light Transmission Between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the amount of reflected light just calculated, calculate the amount of light transmission.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A-</a:t>
            </a:r>
            <a:r>
              <a:rPr lang="en-US" baseline="-25000" dirty="0"/>
              <a:t>&gt;L</a:t>
            </a:r>
            <a:r>
              <a:rPr lang="en-US" dirty="0"/>
              <a:t> = (n</a:t>
            </a:r>
            <a:r>
              <a:rPr lang="en-US" baseline="-25000" dirty="0"/>
              <a:t>1</a:t>
            </a:r>
            <a:r>
              <a:rPr lang="en-US" dirty="0"/>
              <a:t> / n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 (1 – </a:t>
            </a:r>
            <a:r>
              <a:rPr lang="en-US" dirty="0" smtClean="0"/>
              <a:t>R</a:t>
            </a:r>
            <a:r>
              <a:rPr lang="en-US" baseline="-25000" dirty="0" smtClean="0"/>
              <a:t>A-</a:t>
            </a:r>
            <a:r>
              <a:rPr lang="en-US" baseline="-25000" dirty="0"/>
              <a:t>&gt;L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L-&gt;S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/ </a:t>
            </a:r>
            <a:r>
              <a:rPr lang="en-US" dirty="0" smtClean="0"/>
              <a:t>n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(1 – </a:t>
            </a:r>
            <a:r>
              <a:rPr lang="en-US" dirty="0" smtClean="0"/>
              <a:t>R</a:t>
            </a:r>
            <a:r>
              <a:rPr lang="en-US" baseline="-25000" dirty="0" smtClean="0"/>
              <a:t>L-</a:t>
            </a:r>
            <a:r>
              <a:rPr lang="en-US" baseline="-25000" dirty="0"/>
              <a:t>&gt;</a:t>
            </a:r>
            <a:r>
              <a:rPr lang="en-US" baseline="-25000" dirty="0" err="1"/>
              <a:t>S</a:t>
            </a:r>
            <a:r>
              <a:rPr lang="en-US" baseline="30000" dirty="0" err="1"/>
              <a:t>k</a:t>
            </a:r>
            <a:r>
              <a:rPr lang="en-US" dirty="0" smtClean="0"/>
              <a:t>)</a:t>
            </a:r>
          </a:p>
          <a:p>
            <a:r>
              <a:rPr lang="en-US" dirty="0" smtClean="0"/>
              <a:t>k is a constant used to simulate roughness on the surface.</a:t>
            </a:r>
          </a:p>
        </p:txBody>
      </p:sp>
    </p:spTree>
    <p:extLst>
      <p:ext uri="{BB962C8B-B14F-4D97-AF65-F5344CB8AC3E}">
        <p14:creationId xmlns:p14="http://schemas.microsoft.com/office/powerpoint/2010/main" val="16118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Surface Liquid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is the surface liquid represented?</a:t>
            </a:r>
          </a:p>
          <a:p>
            <a:pPr lvl="1"/>
            <a:r>
              <a:rPr lang="en-US" dirty="0" smtClean="0"/>
              <a:t>Physically modeling the geometry of the surface liquid.</a:t>
            </a:r>
          </a:p>
          <a:p>
            <a:pPr lvl="2"/>
            <a:r>
              <a:rPr lang="en-US" dirty="0" smtClean="0"/>
              <a:t>Very expensive, both in modeling creation and render time.</a:t>
            </a:r>
          </a:p>
          <a:p>
            <a:pPr lvl="1"/>
            <a:r>
              <a:rPr lang="en-US" dirty="0" smtClean="0"/>
              <a:t>Describing how the liquid will affect the reflection/refraction.</a:t>
            </a:r>
          </a:p>
          <a:p>
            <a:pPr lvl="2"/>
            <a:r>
              <a:rPr lang="en-US" dirty="0" smtClean="0"/>
              <a:t>Requires additional computations, but can be done on any object geometry.</a:t>
            </a:r>
          </a:p>
          <a:p>
            <a:pPr lvl="2"/>
            <a:r>
              <a:rPr lang="en-US" dirty="0" smtClean="0"/>
              <a:t>This is the approach that we are going to take.</a:t>
            </a:r>
          </a:p>
          <a:p>
            <a:r>
              <a:rPr lang="en-US" dirty="0" smtClean="0"/>
              <a:t>In addition to the above, some factor mud particles into the equations to simulate standing water</a:t>
            </a:r>
          </a:p>
          <a:p>
            <a:pPr lvl="1"/>
            <a:r>
              <a:rPr lang="en-US" dirty="0" smtClean="0"/>
              <a:t>Mud particles are factored in to darken the water, making it less transparent.</a:t>
            </a:r>
          </a:p>
          <a:p>
            <a:pPr lvl="1"/>
            <a:r>
              <a:rPr lang="en-US" dirty="0" smtClean="0"/>
              <a:t>For example, in rendering mud puddles for road scenes.</a:t>
            </a:r>
          </a:p>
        </p:txBody>
      </p:sp>
    </p:spTree>
    <p:extLst>
      <p:ext uri="{BB962C8B-B14F-4D97-AF65-F5344CB8AC3E}">
        <p14:creationId xmlns:p14="http://schemas.microsoft.com/office/powerpoint/2010/main" val="312898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amount of light reflected and refracted, we will use our existing reflection and refraction equation.</a:t>
            </a:r>
          </a:p>
          <a:p>
            <a:pPr lvl="1"/>
            <a:r>
              <a:rPr lang="en-US" dirty="0" smtClean="0"/>
              <a:t>However, we will add a second layer of reflection and refraction to simulate the water layer.</a:t>
            </a:r>
          </a:p>
          <a:p>
            <a:r>
              <a:rPr lang="en-US" dirty="0" smtClean="0"/>
              <a:t>To do this, we will have a gray scale image that we will use to compute the height of the liquid from the surface at any given point on the primitive.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201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Environmental factors play a huge part in determining the look of materials.</a:t>
            </a:r>
          </a:p>
          <a:p>
            <a:r>
              <a:rPr lang="en-US" dirty="0" smtClean="0"/>
              <a:t>One such environmental factor is the presence of water.</a:t>
            </a:r>
          </a:p>
          <a:p>
            <a:r>
              <a:rPr lang="en-US" dirty="0" smtClean="0"/>
              <a:t>Liquid changes the look of materials in different ways.</a:t>
            </a:r>
          </a:p>
          <a:p>
            <a:r>
              <a:rPr lang="en-US" dirty="0" smtClean="0"/>
              <a:t>When inside the material:</a:t>
            </a:r>
          </a:p>
          <a:p>
            <a:pPr lvl="1"/>
            <a:r>
              <a:rPr lang="en-US" dirty="0" smtClean="0"/>
              <a:t>On coarse material, such as sand and asphalt, it can appear darker when wet.</a:t>
            </a:r>
          </a:p>
          <a:p>
            <a:pPr lvl="1"/>
            <a:r>
              <a:rPr lang="en-US" dirty="0" smtClean="0"/>
              <a:t>On material such as paper, it can appear more transparent.</a:t>
            </a:r>
          </a:p>
          <a:p>
            <a:r>
              <a:rPr lang="en-US" dirty="0" smtClean="0"/>
              <a:t>When sitting on the surface, the material can appear more specular.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52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 Map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86000"/>
            <a:ext cx="7010400" cy="47670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048000"/>
            <a:ext cx="3429000" cy="3429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1905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Highest Point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905000"/>
            <a:ext cx="230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Liquid on Surface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564" y="3048000"/>
            <a:ext cx="1981200" cy="3393332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4953000" y="3940756"/>
            <a:ext cx="457200" cy="1607819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52600" y="3581400"/>
            <a:ext cx="533400" cy="11632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67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Height of the liquid will give different results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762000" y="5487186"/>
            <a:ext cx="77589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1524000" y="4515523"/>
            <a:ext cx="6965576" cy="970877"/>
          </a:xfrm>
          <a:custGeom>
            <a:avLst/>
            <a:gdLst>
              <a:gd name="connsiteX0" fmla="*/ 0 w 6965576"/>
              <a:gd name="connsiteY0" fmla="*/ 970877 h 970877"/>
              <a:gd name="connsiteX1" fmla="*/ 4114800 w 6965576"/>
              <a:gd name="connsiteY1" fmla="*/ 150606 h 970877"/>
              <a:gd name="connsiteX2" fmla="*/ 6965576 w 6965576"/>
              <a:gd name="connsiteY2" fmla="*/ 2689 h 970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65576" h="970877">
                <a:moveTo>
                  <a:pt x="0" y="970877"/>
                </a:moveTo>
                <a:cubicBezTo>
                  <a:pt x="1476935" y="641424"/>
                  <a:pt x="2953871" y="311971"/>
                  <a:pt x="4114800" y="150606"/>
                </a:cubicBezTo>
                <a:cubicBezTo>
                  <a:pt x="5275729" y="-10759"/>
                  <a:pt x="6120652" y="-4035"/>
                  <a:pt x="6965576" y="268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590800" y="3810000"/>
            <a:ext cx="762000" cy="1295400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352800" y="5105400"/>
            <a:ext cx="76200" cy="381786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429000" y="5000961"/>
            <a:ext cx="76200" cy="485439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505200" y="3810000"/>
            <a:ext cx="457200" cy="1190961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15000" y="3299012"/>
            <a:ext cx="762000" cy="1295400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477000" y="4594412"/>
            <a:ext cx="228600" cy="891988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705600" y="4515523"/>
            <a:ext cx="152400" cy="970877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6858000" y="3200400"/>
            <a:ext cx="609600" cy="1315124"/>
          </a:xfrm>
          <a:prstGeom prst="straightConnector1">
            <a:avLst/>
          </a:prstGeom>
          <a:ln w="2222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352800" y="3200400"/>
            <a:ext cx="0" cy="1840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505200" y="3200400"/>
            <a:ext cx="0" cy="1840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477000" y="3200400"/>
            <a:ext cx="0" cy="1394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6858000" y="3200400"/>
            <a:ext cx="0" cy="1315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352800" y="3429000"/>
            <a:ext cx="152400" cy="0"/>
          </a:xfrm>
          <a:prstGeom prst="straightConnector1">
            <a:avLst/>
          </a:prstGeom>
          <a:ln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477000" y="3429000"/>
            <a:ext cx="381000" cy="0"/>
          </a:xfrm>
          <a:prstGeom prst="straightConnector1">
            <a:avLst/>
          </a:prstGeom>
          <a:ln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520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aren’t sure how much of the “wet” look is contributed by subsurface scattering.</a:t>
            </a:r>
          </a:p>
          <a:p>
            <a:r>
              <a:rPr lang="en-US" dirty="0" smtClean="0"/>
              <a:t>We will have to make a lot of artistic decisions as we are working to get the right look.</a:t>
            </a:r>
          </a:p>
          <a:p>
            <a:r>
              <a:rPr lang="en-US" dirty="0" smtClean="0"/>
              <a:t>Since we don’t has two physical layers to reflect/refract with, we have to either trace into the model to reflect/refract with the “surface” layer, or trace out of the model to reflect/refract with the “liquid” layer.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56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Hecht, Eugene (2002). </a:t>
            </a:r>
            <a:r>
              <a:rPr lang="en-US" i="1" dirty="0"/>
              <a:t>Optics</a:t>
            </a:r>
            <a:r>
              <a:rPr lang="en-US" dirty="0"/>
              <a:t> (4th ed.). Addison Wesley.</a:t>
            </a:r>
          </a:p>
          <a:p>
            <a:r>
              <a:rPr lang="en-US" dirty="0"/>
              <a:t>Watkins, “Fresnel Equations.” </a:t>
            </a:r>
            <a:r>
              <a:rPr lang="en-US" i="1" dirty="0"/>
              <a:t>InYourFaceFotos.com</a:t>
            </a:r>
          </a:p>
          <a:p>
            <a:r>
              <a:rPr lang="en-US" dirty="0"/>
              <a:t>Jensen, </a:t>
            </a:r>
            <a:r>
              <a:rPr lang="en-US" dirty="0" err="1"/>
              <a:t>Henrik</a:t>
            </a:r>
            <a:r>
              <a:rPr lang="en-US" dirty="0"/>
              <a:t> </a:t>
            </a:r>
            <a:r>
              <a:rPr lang="en-US" dirty="0" err="1"/>
              <a:t>Wann</a:t>
            </a:r>
            <a:r>
              <a:rPr lang="en-US" dirty="0"/>
              <a:t>, Justin </a:t>
            </a:r>
            <a:r>
              <a:rPr lang="en-US" dirty="0" err="1"/>
              <a:t>Legakis</a:t>
            </a:r>
            <a:r>
              <a:rPr lang="en-US" dirty="0"/>
              <a:t>, and Julie Dorsey. “Rendering of Wet Materials.” </a:t>
            </a:r>
            <a:r>
              <a:rPr lang="en-US" dirty="0">
                <a:hlinkClick r:id="rId2"/>
              </a:rPr>
              <a:t>http://graphics.ucsd.edu/~henrik/papers/rendering_wet_materials</a:t>
            </a:r>
            <a:endParaRPr lang="en-US" dirty="0"/>
          </a:p>
          <a:p>
            <a:r>
              <a:rPr lang="en-US" dirty="0" err="1"/>
              <a:t>Nakamae</a:t>
            </a:r>
            <a:r>
              <a:rPr lang="en-US" dirty="0"/>
              <a:t>, </a:t>
            </a:r>
            <a:r>
              <a:rPr lang="en-US" dirty="0" err="1"/>
              <a:t>Eihachiro</a:t>
            </a:r>
            <a:r>
              <a:rPr lang="en-US" dirty="0"/>
              <a:t>, et al. “A Lighting Model Aiming at Drive Simulators.” </a:t>
            </a:r>
            <a:r>
              <a:rPr lang="en-US" i="1" dirty="0"/>
              <a:t>Computer Graphics</a:t>
            </a:r>
            <a:r>
              <a:rPr lang="en-US" dirty="0"/>
              <a:t>, Aug. 1990: 24. </a:t>
            </a:r>
            <a:r>
              <a:rPr lang="en-US" dirty="0" smtClean="0"/>
              <a:t>Print</a:t>
            </a:r>
          </a:p>
          <a:p>
            <a:r>
              <a:rPr lang="en-US" dirty="0" smtClean="0"/>
              <a:t>“Polarization(waves)” </a:t>
            </a:r>
            <a:r>
              <a:rPr lang="en-US" i="1" dirty="0" err="1" smtClean="0"/>
              <a:t>wikipedia</a:t>
            </a:r>
            <a:r>
              <a:rPr lang="en-US" i="1" dirty="0" smtClean="0"/>
              <a:t>, </a:t>
            </a:r>
            <a:r>
              <a:rPr lang="en-US" dirty="0" smtClean="0"/>
              <a:t>http</a:t>
            </a:r>
            <a:r>
              <a:rPr lang="en-US" dirty="0"/>
              <a:t>://en.wikipedia.org/wiki/Polarization_%28waves%29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436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Makes an Object Look “Wet”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types of conditions present that cause an object to look wet.</a:t>
            </a:r>
          </a:p>
          <a:p>
            <a:pPr lvl="1"/>
            <a:r>
              <a:rPr lang="en-US" dirty="0"/>
              <a:t>A thin layer of liquid sitting on the surface.</a:t>
            </a:r>
          </a:p>
          <a:p>
            <a:pPr lvl="2"/>
            <a:r>
              <a:rPr lang="en-US" dirty="0"/>
              <a:t>Surface Modeling:</a:t>
            </a:r>
          </a:p>
          <a:p>
            <a:pPr lvl="1"/>
            <a:r>
              <a:rPr lang="en-US" dirty="0" smtClean="0"/>
              <a:t>Liquid </a:t>
            </a:r>
            <a:r>
              <a:rPr lang="en-US" dirty="0"/>
              <a:t>that is absorbed by the object and is underneath the surface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Subsurface Modeling (Subsurface Scattering):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5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Subsurface and </a:t>
            </a:r>
            <a:r>
              <a:rPr lang="en-US" dirty="0"/>
              <a:t>S</a:t>
            </a:r>
            <a:r>
              <a:rPr lang="en-US" dirty="0" smtClean="0"/>
              <a:t>urface Modeling Example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011" y="2628900"/>
            <a:ext cx="4387589" cy="3290692"/>
          </a:xfrm>
        </p:spPr>
      </p:pic>
      <p:sp>
        <p:nvSpPr>
          <p:cNvPr id="5" name="TextBox 4"/>
          <p:cNvSpPr txBox="1"/>
          <p:nvPr/>
        </p:nvSpPr>
        <p:spPr>
          <a:xfrm>
            <a:off x="990600" y="5943600"/>
            <a:ext cx="693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This was rendered using both surface and subsurface modeling methods</a:t>
            </a:r>
          </a:p>
          <a:p>
            <a:r>
              <a:rPr lang="en-US" sz="1100" dirty="0" smtClean="0"/>
              <a:t>Photo example from </a:t>
            </a:r>
            <a:r>
              <a:rPr lang="en-US" sz="1100" dirty="0" smtClean="0">
                <a:hlinkClick r:id="rId3"/>
              </a:rPr>
              <a:t>http://graphics.ucsd.edu/~henrik/papers/rendering_wet_materials</a:t>
            </a:r>
            <a:r>
              <a:rPr lang="en-US" sz="1100" dirty="0" smtClean="0"/>
              <a:t> by Jensen, </a:t>
            </a:r>
            <a:r>
              <a:rPr lang="en-US" sz="1100" dirty="0" err="1" smtClean="0"/>
              <a:t>Wann</a:t>
            </a:r>
            <a:r>
              <a:rPr lang="en-US" sz="1100" dirty="0" smtClean="0"/>
              <a:t>, </a:t>
            </a:r>
            <a:r>
              <a:rPr lang="en-US" sz="1100" dirty="0" err="1" smtClean="0"/>
              <a:t>Legakis</a:t>
            </a:r>
            <a:r>
              <a:rPr lang="en-US" sz="1100" dirty="0" smtClean="0"/>
              <a:t>, and Dorsey</a:t>
            </a:r>
            <a:endParaRPr lang="en-US" sz="1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628900"/>
            <a:ext cx="44196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47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Subsurface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known as Subsurface Scattering.</a:t>
            </a:r>
          </a:p>
          <a:p>
            <a:r>
              <a:rPr lang="en-US" dirty="0" smtClean="0"/>
              <a:t>Simulates the look of material as it absorbs liquid.</a:t>
            </a:r>
          </a:p>
          <a:p>
            <a:r>
              <a:rPr lang="en-US" dirty="0" smtClean="0"/>
              <a:t>For real objects, such as sand and asphalt, water can enter and occupy the tiny gaps that were originally filled with air.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5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Scattering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Subsurface Scattering happens when light enters the surface of a material, interacts with the material, and then exits the surface at a different point.</a:t>
            </a:r>
          </a:p>
          <a:p>
            <a:r>
              <a:rPr lang="en-US" dirty="0" smtClean="0"/>
              <a:t>The light will be reflected any number of times at irregular angles inside the material before it exits at a different angle than it would have by simple surface reflection.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8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Subsurface Scattering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as it interacts with subsurface particles.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3536092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sosceles Triangle 5"/>
          <p:cNvSpPr/>
          <p:nvPr/>
        </p:nvSpPr>
        <p:spPr>
          <a:xfrm>
            <a:off x="1828800" y="43742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2286000" y="49838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2819400" y="42218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3733800" y="53648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4267200" y="433722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3124200" y="4819135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1828800" y="55172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2905897" y="548022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5562600" y="55172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2286000" y="37646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3429000" y="37646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181600" y="37646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5562600" y="46790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4572000" y="4897394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6172200" y="37646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6398741" y="43742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6406979" y="517542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6649995" y="58220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4098324" y="5887994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1163595" y="53648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1464276" y="37646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>
            <a:off x="7162800" y="399535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>
            <a:off x="7391400" y="5060092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220097" y="2819400"/>
            <a:ext cx="619897" cy="76200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8" idx="5"/>
          </p:cNvCxnSpPr>
          <p:nvPr/>
        </p:nvCxnSpPr>
        <p:spPr>
          <a:xfrm>
            <a:off x="2839994" y="3581400"/>
            <a:ext cx="208006" cy="792892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058297" y="4374292"/>
            <a:ext cx="1513703" cy="114300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Isosceles Triangle 34"/>
          <p:cNvSpPr/>
          <p:nvPr/>
        </p:nvSpPr>
        <p:spPr>
          <a:xfrm>
            <a:off x="4427838" y="5523470"/>
            <a:ext cx="3048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>
            <a:stCxn id="35" idx="0"/>
          </p:cNvCxnSpPr>
          <p:nvPr/>
        </p:nvCxnSpPr>
        <p:spPr>
          <a:xfrm flipV="1">
            <a:off x="4580238" y="4945792"/>
            <a:ext cx="982362" cy="577678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8" idx="2"/>
          </p:cNvCxnSpPr>
          <p:nvPr/>
        </p:nvCxnSpPr>
        <p:spPr>
          <a:xfrm flipV="1">
            <a:off x="5562600" y="3536092"/>
            <a:ext cx="158578" cy="144780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5715000" y="2590800"/>
            <a:ext cx="310978" cy="945292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722586" y="2844934"/>
            <a:ext cx="87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Liquid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541741" y="3884826"/>
            <a:ext cx="1020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Material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67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Subsurface Scattering With Water Introduced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presence of water underneath the material surface alters the scattering property of the material.</a:t>
            </a:r>
          </a:p>
          <a:p>
            <a:r>
              <a:rPr lang="en-US" dirty="0" smtClean="0"/>
              <a:t>This is because the index of refraction is higher for liquid than it is for air, often close to the material’s refraction.</a:t>
            </a:r>
          </a:p>
          <a:p>
            <a:pPr lvl="1"/>
            <a:r>
              <a:rPr lang="en-US" dirty="0" smtClean="0"/>
              <a:t>This causes the light to be refracted less because of the lower relative index of refraction.</a:t>
            </a:r>
          </a:p>
          <a:p>
            <a:pPr lvl="1"/>
            <a:r>
              <a:rPr lang="en-US" dirty="0" smtClean="0"/>
              <a:t>Which causes more scattering events to occur.</a:t>
            </a:r>
          </a:p>
          <a:p>
            <a:pPr lvl="1"/>
            <a:r>
              <a:rPr lang="en-US" dirty="0" smtClean="0"/>
              <a:t>Each scattering event causes light to be absorbed.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4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Surface Scattering With and Without Liquid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143000" y="3536092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Isosceles Triangle 26"/>
          <p:cNvSpPr/>
          <p:nvPr/>
        </p:nvSpPr>
        <p:spPr>
          <a:xfrm>
            <a:off x="1143000" y="39932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1295400" y="4145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1143000" y="44504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>
            <a:off x="2095500" y="39170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1447800" y="3810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>
            <a:off x="1600200" y="44958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447800" y="4953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>
            <a:off x="1981200" y="4343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2133600" y="48006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2514600" y="36576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2895600" y="3962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2438400" y="4191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2743200" y="4572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2438400" y="46482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/>
          <p:cNvSpPr/>
          <p:nvPr/>
        </p:nvSpPr>
        <p:spPr>
          <a:xfrm>
            <a:off x="2667000" y="4953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3276600" y="36576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Isosceles Triangle 57"/>
          <p:cNvSpPr/>
          <p:nvPr/>
        </p:nvSpPr>
        <p:spPr>
          <a:xfrm>
            <a:off x="3505200" y="3962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3276600" y="44958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Isosceles Triangle 59"/>
          <p:cNvSpPr/>
          <p:nvPr/>
        </p:nvSpPr>
        <p:spPr>
          <a:xfrm>
            <a:off x="3124200" y="48768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4495800" y="3490784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Isosceles Triangle 61"/>
          <p:cNvSpPr/>
          <p:nvPr/>
        </p:nvSpPr>
        <p:spPr>
          <a:xfrm>
            <a:off x="4495800" y="3947984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Isosceles Triangle 62"/>
          <p:cNvSpPr/>
          <p:nvPr/>
        </p:nvSpPr>
        <p:spPr>
          <a:xfrm>
            <a:off x="4648200" y="4100384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Isosceles Triangle 63"/>
          <p:cNvSpPr/>
          <p:nvPr/>
        </p:nvSpPr>
        <p:spPr>
          <a:xfrm>
            <a:off x="4495800" y="4405184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Isosceles Triangle 64"/>
          <p:cNvSpPr/>
          <p:nvPr/>
        </p:nvSpPr>
        <p:spPr>
          <a:xfrm>
            <a:off x="5448300" y="3871784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Isosceles Triangle 65"/>
          <p:cNvSpPr/>
          <p:nvPr/>
        </p:nvSpPr>
        <p:spPr>
          <a:xfrm>
            <a:off x="4876800" y="3764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Isosceles Triangle 66"/>
          <p:cNvSpPr/>
          <p:nvPr/>
        </p:nvSpPr>
        <p:spPr>
          <a:xfrm>
            <a:off x="4953000" y="44504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/>
          <p:cNvSpPr/>
          <p:nvPr/>
        </p:nvSpPr>
        <p:spPr>
          <a:xfrm>
            <a:off x="4800600" y="4907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Isosceles Triangle 68"/>
          <p:cNvSpPr/>
          <p:nvPr/>
        </p:nvSpPr>
        <p:spPr>
          <a:xfrm>
            <a:off x="5334000" y="42980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/>
          <p:cNvSpPr/>
          <p:nvPr/>
        </p:nvSpPr>
        <p:spPr>
          <a:xfrm>
            <a:off x="5486400" y="47552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Isosceles Triangle 70"/>
          <p:cNvSpPr/>
          <p:nvPr/>
        </p:nvSpPr>
        <p:spPr>
          <a:xfrm>
            <a:off x="5867400" y="36122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>
          <a:xfrm>
            <a:off x="6172200" y="39170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Isosceles Triangle 72"/>
          <p:cNvSpPr/>
          <p:nvPr/>
        </p:nvSpPr>
        <p:spPr>
          <a:xfrm>
            <a:off x="5791200" y="4145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Isosceles Triangle 73"/>
          <p:cNvSpPr/>
          <p:nvPr/>
        </p:nvSpPr>
        <p:spPr>
          <a:xfrm>
            <a:off x="6096000" y="4526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Isosceles Triangle 74"/>
          <p:cNvSpPr/>
          <p:nvPr/>
        </p:nvSpPr>
        <p:spPr>
          <a:xfrm>
            <a:off x="5791200" y="4526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/>
          <p:cNvSpPr/>
          <p:nvPr/>
        </p:nvSpPr>
        <p:spPr>
          <a:xfrm>
            <a:off x="6019800" y="49076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Isosceles Triangle 76"/>
          <p:cNvSpPr/>
          <p:nvPr/>
        </p:nvSpPr>
        <p:spPr>
          <a:xfrm>
            <a:off x="6629400" y="36122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/>
          <p:cNvSpPr/>
          <p:nvPr/>
        </p:nvSpPr>
        <p:spPr>
          <a:xfrm>
            <a:off x="6858000" y="39170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Isosceles Triangle 78"/>
          <p:cNvSpPr/>
          <p:nvPr/>
        </p:nvSpPr>
        <p:spPr>
          <a:xfrm>
            <a:off x="6629400" y="44504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Isosceles Triangle 79"/>
          <p:cNvSpPr/>
          <p:nvPr/>
        </p:nvSpPr>
        <p:spPr>
          <a:xfrm>
            <a:off x="6477000" y="4831492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1524000" y="2667000"/>
            <a:ext cx="152400" cy="869092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1676400" y="3536092"/>
            <a:ext cx="0" cy="945292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6" idx="5"/>
            <a:endCxn id="53" idx="0"/>
          </p:cNvCxnSpPr>
          <p:nvPr/>
        </p:nvCxnSpPr>
        <p:spPr>
          <a:xfrm>
            <a:off x="1714500" y="4572000"/>
            <a:ext cx="1104900" cy="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2819400" y="3536092"/>
            <a:ext cx="0" cy="106680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V="1">
            <a:off x="2819400" y="2667000"/>
            <a:ext cx="381000" cy="869092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Isosceles Triangle 96"/>
          <p:cNvSpPr/>
          <p:nvPr/>
        </p:nvSpPr>
        <p:spPr>
          <a:xfrm>
            <a:off x="6934200" y="42672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Isosceles Triangle 97"/>
          <p:cNvSpPr/>
          <p:nvPr/>
        </p:nvSpPr>
        <p:spPr>
          <a:xfrm>
            <a:off x="7010400" y="48768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Isosceles Triangle 98"/>
          <p:cNvSpPr/>
          <p:nvPr/>
        </p:nvSpPr>
        <p:spPr>
          <a:xfrm>
            <a:off x="5334000" y="5105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Isosceles Triangle 99"/>
          <p:cNvSpPr/>
          <p:nvPr/>
        </p:nvSpPr>
        <p:spPr>
          <a:xfrm>
            <a:off x="5943600" y="5334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Isosceles Triangle 100"/>
          <p:cNvSpPr/>
          <p:nvPr/>
        </p:nvSpPr>
        <p:spPr>
          <a:xfrm>
            <a:off x="6705600" y="5334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Isosceles Triangle 101"/>
          <p:cNvSpPr/>
          <p:nvPr/>
        </p:nvSpPr>
        <p:spPr>
          <a:xfrm>
            <a:off x="7391400" y="45720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Isosceles Triangle 102"/>
          <p:cNvSpPr/>
          <p:nvPr/>
        </p:nvSpPr>
        <p:spPr>
          <a:xfrm>
            <a:off x="7315200" y="3962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Isosceles Triangle 103"/>
          <p:cNvSpPr/>
          <p:nvPr/>
        </p:nvSpPr>
        <p:spPr>
          <a:xfrm>
            <a:off x="7620000" y="3581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Isosceles Triangle 104"/>
          <p:cNvSpPr/>
          <p:nvPr/>
        </p:nvSpPr>
        <p:spPr>
          <a:xfrm>
            <a:off x="7696200" y="42672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Isosceles Triangle 105"/>
          <p:cNvSpPr/>
          <p:nvPr/>
        </p:nvSpPr>
        <p:spPr>
          <a:xfrm>
            <a:off x="7924800" y="4435046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Isosceles Triangle 106"/>
          <p:cNvSpPr/>
          <p:nvPr/>
        </p:nvSpPr>
        <p:spPr>
          <a:xfrm>
            <a:off x="7467600" y="50292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Isosceles Triangle 107"/>
          <p:cNvSpPr/>
          <p:nvPr/>
        </p:nvSpPr>
        <p:spPr>
          <a:xfrm>
            <a:off x="7162800" y="51816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Isosceles Triangle 108"/>
          <p:cNvSpPr/>
          <p:nvPr/>
        </p:nvSpPr>
        <p:spPr>
          <a:xfrm>
            <a:off x="6324600" y="51054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Isosceles Triangle 109"/>
          <p:cNvSpPr/>
          <p:nvPr/>
        </p:nvSpPr>
        <p:spPr>
          <a:xfrm>
            <a:off x="5486400" y="5562600"/>
            <a:ext cx="152400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4876800" y="2590800"/>
            <a:ext cx="152400" cy="89998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67" idx="0"/>
          </p:cNvCxnSpPr>
          <p:nvPr/>
        </p:nvCxnSpPr>
        <p:spPr>
          <a:xfrm>
            <a:off x="5029200" y="3490784"/>
            <a:ext cx="0" cy="959708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67" idx="4"/>
            <a:endCxn id="99" idx="0"/>
          </p:cNvCxnSpPr>
          <p:nvPr/>
        </p:nvCxnSpPr>
        <p:spPr>
          <a:xfrm>
            <a:off x="5105400" y="4602892"/>
            <a:ext cx="304800" cy="502508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endCxn id="100" idx="0"/>
          </p:cNvCxnSpPr>
          <p:nvPr/>
        </p:nvCxnSpPr>
        <p:spPr>
          <a:xfrm>
            <a:off x="5448300" y="5158946"/>
            <a:ext cx="571500" cy="17505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0" idx="0"/>
            <a:endCxn id="101" idx="0"/>
          </p:cNvCxnSpPr>
          <p:nvPr/>
        </p:nvCxnSpPr>
        <p:spPr>
          <a:xfrm>
            <a:off x="6019800" y="5334000"/>
            <a:ext cx="762000" cy="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6781800" y="5029200"/>
            <a:ext cx="762000" cy="302741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endCxn id="106" idx="1"/>
          </p:cNvCxnSpPr>
          <p:nvPr/>
        </p:nvCxnSpPr>
        <p:spPr>
          <a:xfrm flipV="1">
            <a:off x="7555864" y="4511246"/>
            <a:ext cx="407036" cy="509716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8001000" y="3490784"/>
            <a:ext cx="0" cy="928816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V="1">
            <a:off x="8001000" y="2667000"/>
            <a:ext cx="304800" cy="823784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1143000" y="578364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Without Liquid Present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5410200" y="58028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Liquid Present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</TotalTime>
  <Words>1408</Words>
  <Application>Microsoft Office PowerPoint</Application>
  <PresentationFormat>On-screen Show (4:3)</PresentationFormat>
  <Paragraphs>146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Rendering Wet Looking Objects</vt:lpstr>
      <vt:lpstr>Environmental Factors</vt:lpstr>
      <vt:lpstr>What Makes an Object Look “Wet”</vt:lpstr>
      <vt:lpstr>Subsurface and Surface Modeling Example</vt:lpstr>
      <vt:lpstr>Subsurface Modeling</vt:lpstr>
      <vt:lpstr>Scattering Property</vt:lpstr>
      <vt:lpstr>Subsurface Scattering</vt:lpstr>
      <vt:lpstr>Subsurface Scattering With Water Introduced</vt:lpstr>
      <vt:lpstr>Surface Scattering With and Without Liquid</vt:lpstr>
      <vt:lpstr>Surface Modeling</vt:lpstr>
      <vt:lpstr>Surface Modeling Effect on Color</vt:lpstr>
      <vt:lpstr>Total Light Absorption</vt:lpstr>
      <vt:lpstr>Surface Modeling Diagram</vt:lpstr>
      <vt:lpstr>Calculating Transmitted Light Radiance</vt:lpstr>
      <vt:lpstr>Fresnel’s Equations</vt:lpstr>
      <vt:lpstr>Reflected Light Using Fresnel’s Equations</vt:lpstr>
      <vt:lpstr>Light Transmission Between Layers</vt:lpstr>
      <vt:lpstr>Surface Liquid Representation</vt:lpstr>
      <vt:lpstr>Implementation</vt:lpstr>
      <vt:lpstr>Liquid Map</vt:lpstr>
      <vt:lpstr>Liquid Layer</vt:lpstr>
      <vt:lpstr>Potential Problems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Rendering Wet Looking Objects</dc:title>
  <dc:creator>i7</dc:creator>
  <cp:lastModifiedBy>i7</cp:lastModifiedBy>
  <cp:revision>65</cp:revision>
  <dcterms:created xsi:type="dcterms:W3CDTF">2011-02-22T02:55:30Z</dcterms:created>
  <dcterms:modified xsi:type="dcterms:W3CDTF">2011-03-07T22:25:37Z</dcterms:modified>
</cp:coreProperties>
</file>