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76" r:id="rId4"/>
    <p:sldId id="283" r:id="rId5"/>
    <p:sldId id="285" r:id="rId6"/>
    <p:sldId id="286" r:id="rId7"/>
    <p:sldId id="287" r:id="rId8"/>
    <p:sldId id="284" r:id="rId9"/>
    <p:sldId id="289" r:id="rId10"/>
    <p:sldId id="28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72" autoAdjust="0"/>
    <p:restoredTop sz="94660"/>
  </p:normalViewPr>
  <p:slideViewPr>
    <p:cSldViewPr>
      <p:cViewPr>
        <p:scale>
          <a:sx n="76" d="100"/>
          <a:sy n="76" d="100"/>
        </p:scale>
        <p:origin x="-1920" y="-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3/13/2011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3/13/2011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Rendering </a:t>
            </a:r>
            <a:r>
              <a:rPr lang="en-US" dirty="0" smtClean="0"/>
              <a:t>Fog</a:t>
            </a:r>
            <a:br>
              <a:rPr lang="en-US" dirty="0" smtClean="0"/>
            </a:br>
            <a:r>
              <a:rPr lang="en-US" dirty="0" smtClean="0"/>
              <a:t>Final Demo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CSS 522 Topics in Rendering</a:t>
            </a:r>
          </a:p>
          <a:p>
            <a:r>
              <a:rPr lang="en-US" dirty="0" smtClean="0"/>
              <a:t>March </a:t>
            </a:r>
            <a:r>
              <a:rPr lang="en-US" dirty="0" smtClean="0"/>
              <a:t>14,2011</a:t>
            </a:r>
            <a:endParaRPr lang="en-US" dirty="0" smtClean="0"/>
          </a:p>
          <a:p>
            <a:r>
              <a:rPr lang="en-US" dirty="0" smtClean="0"/>
              <a:t>Scott and Lew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1143000"/>
          </a:xfrm>
        </p:spPr>
        <p:txBody>
          <a:bodyPr/>
          <a:lstStyle/>
          <a:p>
            <a:r>
              <a:rPr lang="en-US" smtClean="0"/>
              <a:t>Questions?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800600" y="6119336"/>
            <a:ext cx="43434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/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 of Fog</a:t>
            </a:r>
          </a:p>
          <a:p>
            <a:r>
              <a:rPr lang="en-US" dirty="0" smtClean="0"/>
              <a:t>Challenges Rendering it</a:t>
            </a:r>
            <a:endParaRPr lang="en-US" dirty="0" smtClean="0"/>
          </a:p>
          <a:p>
            <a:r>
              <a:rPr lang="en-US" dirty="0" smtClean="0"/>
              <a:t>Our Implementation </a:t>
            </a:r>
          </a:p>
          <a:p>
            <a:r>
              <a:rPr lang="en-US" dirty="0" smtClean="0"/>
              <a:t>Results </a:t>
            </a:r>
          </a:p>
          <a:p>
            <a:r>
              <a:rPr lang="en-US" dirty="0" smtClean="0"/>
              <a:t>Limitations and Future Work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200" dirty="0" smtClean="0"/>
              <a:t>Visible clouds and fog are created by millions and millions of water droplets refracting and reflecting light</a:t>
            </a:r>
          </a:p>
          <a:p>
            <a:endParaRPr lang="en-US" sz="2200" dirty="0" smtClean="0"/>
          </a:p>
          <a:p>
            <a:r>
              <a:rPr lang="en-US" sz="2200" dirty="0" smtClean="0"/>
              <a:t>This is impractical to model – it might provide a more realistic rendering but comes at the expense of an impossibly huge amount of geometry to render.</a:t>
            </a:r>
          </a:p>
          <a:p>
            <a:endParaRPr lang="en-US" sz="2200" dirty="0" smtClean="0"/>
          </a:p>
          <a:p>
            <a:r>
              <a:rPr lang="en-US" sz="2200" dirty="0" smtClean="0"/>
              <a:t>It also doesn’t make sense to define the size &amp; position of each water droplet in a scene</a:t>
            </a:r>
          </a:p>
          <a:p>
            <a:endParaRPr lang="en-US" sz="2200" dirty="0" smtClean="0"/>
          </a:p>
          <a:p>
            <a:r>
              <a:rPr lang="en-US" sz="2200" dirty="0" smtClean="0"/>
              <a:t>The visually interesting aspects of fog come from the aggregation of these particles, rather than the particles themselves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Challenges with Physics-Based Model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85799" y="3048000"/>
            <a:ext cx="7848601" cy="3025640"/>
            <a:chOff x="3398652" y="1191475"/>
            <a:chExt cx="3305362" cy="2345807"/>
          </a:xfrm>
        </p:grpSpPr>
        <mc:AlternateContent xmlns:mc="http://schemas.openxmlformats.org/markup-compatibility/2006">
          <mc:Choice xmlns="" xmlns:a14="http://schemas.microsoft.com/office/drawing/2010/main" Requires="a14">
            <p:sp>
              <p:nvSpPr>
                <p:cNvPr id="5" name="Rectangle 4"/>
                <p:cNvSpPr/>
                <p:nvPr/>
              </p:nvSpPr>
              <p:spPr>
                <a:xfrm>
                  <a:off x="5411891" y="1756280"/>
                  <a:ext cx="1292123" cy="102239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𝑳</m:t>
                            </m:r>
                          </m:e>
                        </m:acc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24" name="Rectangle 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11891" y="1756280"/>
                  <a:ext cx="1292123" cy="1022390"/>
                </a:xfrm>
                <a:prstGeom prst="rect">
                  <a:avLst/>
                </a:prstGeom>
                <a:blipFill rotWithShape="1">
                  <a:blip r:embed="rId2" cstate="print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Trapezoid 5"/>
            <p:cNvSpPr/>
            <p:nvPr/>
          </p:nvSpPr>
          <p:spPr>
            <a:xfrm>
              <a:off x="3398652" y="1756280"/>
              <a:ext cx="3226302" cy="1781002"/>
            </a:xfrm>
            <a:prstGeom prst="trapezoid">
              <a:avLst>
                <a:gd name="adj" fmla="val 5630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4317154" y="1191475"/>
              <a:ext cx="1088567" cy="53749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 smtClean="0">
                  <a:solidFill>
                    <a:schemeClr val="tx1"/>
                  </a:solidFill>
                </a:rPr>
                <a:t>Multiple Fog Slices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  <p:sp>
        <p:nvSpPr>
          <p:cNvPr id="39" name="Oval 38"/>
          <p:cNvSpPr>
            <a:spLocks noChangeAspect="1"/>
          </p:cNvSpPr>
          <p:nvPr/>
        </p:nvSpPr>
        <p:spPr>
          <a:xfrm>
            <a:off x="3145543" y="3883931"/>
            <a:ext cx="1738909" cy="1736003"/>
          </a:xfrm>
          <a:prstGeom prst="ellipse">
            <a:avLst/>
          </a:prstGeom>
          <a:solidFill>
            <a:srgbClr val="00B050"/>
          </a:solidFill>
          <a:ln w="3175" cap="sq">
            <a:noFill/>
          </a:ln>
          <a:effectLst>
            <a:innerShdw blurRad="63500" dist="50800" dir="8100000">
              <a:prstClr val="black">
                <a:alpha val="50000"/>
              </a:prstClr>
            </a:innerShdw>
            <a:reflection endPos="0" dir="5400000" sy="-100000" algn="bl" rotWithShape="0"/>
          </a:effectLst>
          <a:scene3d>
            <a:camera prst="isometricOffAxis2Top">
              <a:rot lat="21594000" lon="19200000" rev="19200000"/>
            </a:camera>
            <a:lightRig rig="twoPt" dir="t"/>
          </a:scene3d>
          <a:sp3d z="374650" prstMaterial="dkEdge">
            <a:bevelT w="800100" h="736600"/>
            <a:bevelB w="800100" h="7366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Composite the slices and include interactions with other geometry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Conceptual Implementation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2663413" y="4028527"/>
            <a:ext cx="3087504" cy="1783869"/>
            <a:chOff x="1446396" y="4028527"/>
            <a:chExt cx="3087504" cy="1783869"/>
          </a:xfrm>
        </p:grpSpPr>
        <p:grpSp>
          <p:nvGrpSpPr>
            <p:cNvPr id="8" name="Group 7"/>
            <p:cNvGrpSpPr/>
            <p:nvPr/>
          </p:nvGrpSpPr>
          <p:grpSpPr>
            <a:xfrm>
              <a:off x="1676400" y="4191000"/>
              <a:ext cx="2857500" cy="1621396"/>
              <a:chOff x="3712100" y="4039646"/>
              <a:chExt cx="2857500" cy="1621396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3712100" y="4039646"/>
                <a:ext cx="2857500" cy="1621396"/>
              </a:xfrm>
              <a:prstGeom prst="rect">
                <a:avLst/>
              </a:prstGeom>
              <a:solidFill>
                <a:schemeClr val="tx1">
                  <a:alpha val="0"/>
                </a:schemeClr>
              </a:solidFill>
              <a:scene3d>
                <a:camera prst="isometricOffAxis2Right">
                  <a:rot lat="600000" lon="19800000" rev="0"/>
                </a:camera>
                <a:lightRig rig="threePt" dir="t"/>
              </a:scene3d>
              <a:sp3d extrusionH="825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5257800" y="4488422"/>
                <a:ext cx="533400" cy="38837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glow rad="431800">
                  <a:schemeClr val="bg1">
                    <a:alpha val="40000"/>
                  </a:schemeClr>
                </a:glow>
                <a:softEdge rad="1778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4724400" y="4648200"/>
                <a:ext cx="533400" cy="38837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glow rad="431800">
                  <a:schemeClr val="bg1">
                    <a:alpha val="40000"/>
                  </a:schemeClr>
                </a:glow>
                <a:softEdge rad="1778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1446396" y="4028527"/>
              <a:ext cx="2857500" cy="1621396"/>
              <a:chOff x="1898337" y="4201137"/>
              <a:chExt cx="2857500" cy="1621396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1898337" y="4201137"/>
                <a:ext cx="2857500" cy="1621396"/>
              </a:xfrm>
              <a:prstGeom prst="rect">
                <a:avLst/>
              </a:prstGeom>
              <a:solidFill>
                <a:schemeClr val="tx1">
                  <a:alpha val="0"/>
                </a:schemeClr>
              </a:solidFill>
              <a:scene3d>
                <a:camera prst="isometricOffAxis2Right">
                  <a:rot lat="600000" lon="19800000" rev="0"/>
                </a:camera>
                <a:lightRig rig="threePt" dir="t"/>
              </a:scene3d>
              <a:sp3d extrusionH="825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2362200" y="4623457"/>
                <a:ext cx="533400" cy="38837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glow rad="431800">
                  <a:schemeClr val="bg1">
                    <a:alpha val="40000"/>
                  </a:schemeClr>
                </a:glow>
                <a:softEdge rad="1778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3845667" y="4615644"/>
                <a:ext cx="533400" cy="38837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glow rad="431800">
                  <a:schemeClr val="bg1">
                    <a:alpha val="40000"/>
                  </a:schemeClr>
                </a:glow>
                <a:softEdge rad="1778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3178700" y="5239966"/>
                <a:ext cx="533400" cy="38837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glow rad="431800">
                  <a:schemeClr val="bg1">
                    <a:alpha val="40000"/>
                  </a:schemeClr>
                </a:glow>
                <a:softEdge rad="1778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1562100" y="4114800"/>
              <a:ext cx="2857500" cy="1621396"/>
              <a:chOff x="4112367" y="3901201"/>
              <a:chExt cx="2857500" cy="1621396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4112367" y="3901201"/>
                <a:ext cx="2857500" cy="1621396"/>
              </a:xfrm>
              <a:prstGeom prst="rect">
                <a:avLst/>
              </a:prstGeom>
              <a:solidFill>
                <a:schemeClr val="tx1">
                  <a:alpha val="0"/>
                </a:schemeClr>
              </a:solidFill>
              <a:scene3d>
                <a:camera prst="isometricOffAxis2Right">
                  <a:rot lat="600000" lon="19800000" rev="0"/>
                </a:camera>
                <a:lightRig rig="threePt" dir="t"/>
              </a:scene3d>
              <a:sp3d extrusionH="825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6115182" y="4544166"/>
                <a:ext cx="533400" cy="38837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glow rad="431800">
                  <a:schemeClr val="bg1">
                    <a:alpha val="40000"/>
                  </a:schemeClr>
                </a:glow>
                <a:softEdge rad="1778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5204572" y="4155788"/>
                <a:ext cx="533400" cy="38837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glow rad="431800">
                  <a:schemeClr val="bg1">
                    <a:alpha val="40000"/>
                  </a:schemeClr>
                </a:glow>
                <a:softEdge rad="1778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3" name="Oval 22"/>
          <p:cNvSpPr>
            <a:spLocks noChangeAspect="1"/>
          </p:cNvSpPr>
          <p:nvPr/>
        </p:nvSpPr>
        <p:spPr>
          <a:xfrm>
            <a:off x="4585691" y="3889763"/>
            <a:ext cx="1738909" cy="1736003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3175" cap="sq">
            <a:noFill/>
          </a:ln>
          <a:effectLst>
            <a:innerShdw blurRad="63500" dist="50800" dir="8100000">
              <a:prstClr val="black">
                <a:alpha val="50000"/>
              </a:prstClr>
            </a:innerShdw>
            <a:reflection endPos="0" dir="5400000" sy="-100000" algn="bl" rotWithShape="0"/>
          </a:effectLst>
          <a:scene3d>
            <a:camera prst="isometricOffAxis2Top">
              <a:rot lat="21594000" lon="19200000" rev="19200000"/>
            </a:camera>
            <a:lightRig rig="twoPt" dir="t"/>
          </a:scene3d>
          <a:sp3d z="374650" prstMaterial="dkEdge">
            <a:bevelT w="800100" h="7366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3006313" y="4267200"/>
            <a:ext cx="3087504" cy="1783869"/>
            <a:chOff x="1446396" y="4028527"/>
            <a:chExt cx="3087504" cy="1783869"/>
          </a:xfrm>
        </p:grpSpPr>
        <p:grpSp>
          <p:nvGrpSpPr>
            <p:cNvPr id="26" name="Group 25"/>
            <p:cNvGrpSpPr/>
            <p:nvPr/>
          </p:nvGrpSpPr>
          <p:grpSpPr>
            <a:xfrm>
              <a:off x="1676400" y="4191000"/>
              <a:ext cx="2857500" cy="1621396"/>
              <a:chOff x="3712100" y="4039646"/>
              <a:chExt cx="2857500" cy="1621396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3712100" y="4039646"/>
                <a:ext cx="2857500" cy="1621396"/>
              </a:xfrm>
              <a:prstGeom prst="rect">
                <a:avLst/>
              </a:prstGeom>
              <a:solidFill>
                <a:schemeClr val="tx1">
                  <a:alpha val="0"/>
                </a:schemeClr>
              </a:solidFill>
              <a:scene3d>
                <a:camera prst="isometricOffAxis2Right">
                  <a:rot lat="600000" lon="19800000" rev="0"/>
                </a:camera>
                <a:lightRig rig="threePt" dir="t"/>
              </a:scene3d>
              <a:sp3d extrusionH="825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5257800" y="4488422"/>
                <a:ext cx="533400" cy="38837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glow rad="431800">
                  <a:schemeClr val="bg1">
                    <a:alpha val="40000"/>
                  </a:schemeClr>
                </a:glow>
                <a:softEdge rad="1778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4724400" y="4648200"/>
                <a:ext cx="533400" cy="38837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glow rad="431800">
                  <a:schemeClr val="bg1">
                    <a:alpha val="40000"/>
                  </a:schemeClr>
                </a:glow>
                <a:softEdge rad="1778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1446396" y="4028527"/>
              <a:ext cx="2857500" cy="1621396"/>
              <a:chOff x="1898337" y="4201137"/>
              <a:chExt cx="2857500" cy="1621396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1898337" y="4201137"/>
                <a:ext cx="2857500" cy="1621396"/>
              </a:xfrm>
              <a:prstGeom prst="rect">
                <a:avLst/>
              </a:prstGeom>
              <a:solidFill>
                <a:schemeClr val="tx1">
                  <a:alpha val="0"/>
                </a:schemeClr>
              </a:solidFill>
              <a:scene3d>
                <a:camera prst="isometricOffAxis2Right">
                  <a:rot lat="600000" lon="19800000" rev="0"/>
                </a:camera>
                <a:lightRig rig="threePt" dir="t"/>
              </a:scene3d>
              <a:sp3d extrusionH="825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2362200" y="4623457"/>
                <a:ext cx="533400" cy="38837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glow rad="431800">
                  <a:schemeClr val="bg1">
                    <a:alpha val="40000"/>
                  </a:schemeClr>
                </a:glow>
                <a:softEdge rad="1778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3845667" y="4615644"/>
                <a:ext cx="533400" cy="38837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glow rad="431800">
                  <a:schemeClr val="bg1">
                    <a:alpha val="40000"/>
                  </a:schemeClr>
                </a:glow>
                <a:softEdge rad="1778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3178700" y="5239966"/>
                <a:ext cx="533400" cy="38837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glow rad="431800">
                  <a:schemeClr val="bg1">
                    <a:alpha val="40000"/>
                  </a:schemeClr>
                </a:glow>
                <a:softEdge rad="1778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8" name="Group 27"/>
            <p:cNvGrpSpPr/>
            <p:nvPr/>
          </p:nvGrpSpPr>
          <p:grpSpPr>
            <a:xfrm>
              <a:off x="1562100" y="4114800"/>
              <a:ext cx="2857500" cy="1621396"/>
              <a:chOff x="4112367" y="3901201"/>
              <a:chExt cx="2857500" cy="1621396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4112367" y="3901201"/>
                <a:ext cx="2857500" cy="1621396"/>
              </a:xfrm>
              <a:prstGeom prst="rect">
                <a:avLst/>
              </a:prstGeom>
              <a:solidFill>
                <a:schemeClr val="tx1">
                  <a:alpha val="0"/>
                </a:schemeClr>
              </a:solidFill>
              <a:scene3d>
                <a:camera prst="isometricOffAxis2Right">
                  <a:rot lat="600000" lon="19800000" rev="0"/>
                </a:camera>
                <a:lightRig rig="threePt" dir="t"/>
              </a:scene3d>
              <a:sp3d extrusionH="825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6115182" y="4544166"/>
                <a:ext cx="533400" cy="38837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glow rad="431800">
                  <a:schemeClr val="bg1">
                    <a:alpha val="40000"/>
                  </a:schemeClr>
                </a:glow>
                <a:softEdge rad="1778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5204572" y="4155788"/>
                <a:ext cx="533400" cy="38837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glow rad="431800">
                  <a:schemeClr val="bg1">
                    <a:alpha val="40000"/>
                  </a:schemeClr>
                </a:glow>
                <a:softEdge rad="1778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="" xmlns:p14="http://schemas.microsoft.com/office/powerpoint/2010/main" val="325215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4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1026" name="Picture 2" descr="C:\Documents and Settings\qe243c\Desktop\MP1\Images\NoFo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143000"/>
            <a:ext cx="6637867" cy="4876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25215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qe243c\Desktop\MP1\Images\WithFo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533400"/>
            <a:ext cx="8424985" cy="5867400"/>
          </a:xfrm>
          <a:prstGeom prst="rect">
            <a:avLst/>
          </a:prstGeom>
          <a:noFill/>
        </p:spPr>
      </p:pic>
      <p:sp>
        <p:nvSpPr>
          <p:cNvPr id="42" name="Title 40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762000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5215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40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762000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3074" name="Picture 2" descr="C:\Documents and Settings\qe243c\Desktop\MP1\Images\FogSpher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762000"/>
            <a:ext cx="7086600" cy="53979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25215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04.thewallpapers.org/wallpapers/21/2197/thumb/600_fog-in-mountain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524000"/>
            <a:ext cx="4572000" cy="3429000"/>
          </a:xfrm>
          <a:prstGeom prst="rect">
            <a:avLst/>
          </a:prstGeom>
          <a:noFill/>
        </p:spPr>
      </p:pic>
      <p:pic>
        <p:nvPicPr>
          <p:cNvPr id="1028" name="Picture 4" descr="http://static.photo.net/attachments/bboard/00D/00DUom-2557868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3200400"/>
            <a:ext cx="5051136" cy="3333750"/>
          </a:xfrm>
          <a:prstGeom prst="rect">
            <a:avLst/>
          </a:prstGeom>
          <a:noFill/>
        </p:spPr>
      </p:pic>
      <p:sp>
        <p:nvSpPr>
          <p:cNvPr id="4" name="Title 40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762000"/>
          </a:xfrm>
        </p:spPr>
        <p:txBody>
          <a:bodyPr/>
          <a:lstStyle/>
          <a:p>
            <a:r>
              <a:rPr lang="en-US" dirty="0" smtClean="0"/>
              <a:t>Results (</a:t>
            </a:r>
            <a:r>
              <a:rPr lang="en-US" dirty="0" err="1" smtClean="0"/>
              <a:t>haha</a:t>
            </a:r>
            <a:r>
              <a:rPr lang="en-US" dirty="0" smtClean="0"/>
              <a:t> just kidding)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With more time, create our own Fog </a:t>
            </a:r>
            <a:r>
              <a:rPr lang="en-US" dirty="0" err="1" smtClean="0"/>
              <a:t>Shader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Enhance the boundary of our fog slices. Current implementation shows obvious transition from fog to no fog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Implement </a:t>
            </a:r>
            <a:r>
              <a:rPr lang="en-US" dirty="0" smtClean="0"/>
              <a:t>mode to switch between </a:t>
            </a:r>
            <a:r>
              <a:rPr lang="en-US" dirty="0" err="1" smtClean="0"/>
              <a:t>Perlin</a:t>
            </a:r>
            <a:r>
              <a:rPr lang="en-US" dirty="0" smtClean="0"/>
              <a:t> and Exponential methods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User Interface for Fog Density </a:t>
            </a:r>
          </a:p>
          <a:p>
            <a:pPr lvl="1"/>
            <a:r>
              <a:rPr lang="en-US" dirty="0" smtClean="0"/>
              <a:t>Current Implementation uses number of slices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 and Future Work	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512</TotalTime>
  <Words>192</Words>
  <Application>Microsoft Office PowerPoint</Application>
  <PresentationFormat>On-screen Show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Rendering Fog Final Demo</vt:lpstr>
      <vt:lpstr>Overview:</vt:lpstr>
      <vt:lpstr>Challenges with Physics-Based Model</vt:lpstr>
      <vt:lpstr>Conceptual Implementation</vt:lpstr>
      <vt:lpstr>Results</vt:lpstr>
      <vt:lpstr>Results</vt:lpstr>
      <vt:lpstr>Results</vt:lpstr>
      <vt:lpstr>Results (haha just kidding)</vt:lpstr>
      <vt:lpstr>Limitation and Future Work 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Rendering Heterogeneous Fog</dc:title>
  <dc:creator>Gimp</dc:creator>
  <cp:lastModifiedBy>Kostiew, Lewis B</cp:lastModifiedBy>
  <cp:revision>50</cp:revision>
  <dcterms:created xsi:type="dcterms:W3CDTF">2006-08-16T00:00:00Z</dcterms:created>
  <dcterms:modified xsi:type="dcterms:W3CDTF">2011-03-13T22:52:52Z</dcterms:modified>
</cp:coreProperties>
</file>