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9" r:id="rId4"/>
    <p:sldId id="276" r:id="rId5"/>
    <p:sldId id="277" r:id="rId6"/>
    <p:sldId id="280" r:id="rId7"/>
    <p:sldId id="278" r:id="rId8"/>
    <p:sldId id="281" r:id="rId9"/>
    <p:sldId id="282" r:id="rId10"/>
    <p:sldId id="283" r:id="rId11"/>
    <p:sldId id="279" r:id="rId12"/>
    <p:sldId id="268" r:id="rId13"/>
    <p:sldId id="260" r:id="rId14"/>
    <p:sldId id="267" r:id="rId15"/>
    <p:sldId id="265" r:id="rId16"/>
    <p:sldId id="257" r:id="rId17"/>
    <p:sldId id="269" r:id="rId18"/>
    <p:sldId id="271" r:id="rId19"/>
    <p:sldId id="261" r:id="rId20"/>
    <p:sldId id="28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72" autoAdjust="0"/>
    <p:restoredTop sz="94660"/>
  </p:normalViewPr>
  <p:slideViewPr>
    <p:cSldViewPr>
      <p:cViewPr>
        <p:scale>
          <a:sx n="76" d="100"/>
          <a:sy n="76" d="100"/>
        </p:scale>
        <p:origin x="-1920" y="-6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3/3/2011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3/3/2011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3/3/2011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3/3/2011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3/3/2011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3/3/2011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3/3/2011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Rendering Fog</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CSS 522 Topics in Rendering</a:t>
            </a:r>
          </a:p>
          <a:p>
            <a:r>
              <a:rPr lang="en-US" dirty="0" smtClean="0"/>
              <a:t>March 01,2011</a:t>
            </a:r>
          </a:p>
          <a:p>
            <a:r>
              <a:rPr lang="en-US" dirty="0" smtClean="0"/>
              <a:t>Scott and Lew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5799" y="3048000"/>
            <a:ext cx="7848601" cy="3025640"/>
            <a:chOff x="3398652" y="1191475"/>
            <a:chExt cx="3305362" cy="2345807"/>
          </a:xfrm>
        </p:grpSpPr>
        <mc:AlternateContent xmlns:mc="http://schemas.openxmlformats.org/markup-compatibility/2006">
          <mc:Choice xmlns:a14="http://schemas.microsoft.com/office/drawing/2010/main" xmlns="" Requires="a14">
            <p:sp>
              <p:nvSpPr>
                <p:cNvPr id="5" name="Rectangle 4"/>
                <p:cNvSpPr/>
                <p:nvPr/>
              </p:nvSpPr>
              <p:spPr>
                <a:xfrm>
                  <a:off x="5411891" y="1756280"/>
                  <a:ext cx="1292123" cy="1022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en-US" sz="1600" b="1" i="1" smtClean="0">
                                <a:solidFill>
                                  <a:schemeClr val="tx1"/>
                                </a:solidFill>
                                <a:latin typeface="Cambria Math"/>
                              </a:rPr>
                            </m:ctrlPr>
                          </m:accPr>
                          <m:e>
                            <m:r>
                              <a:rPr lang="en-US" sz="1600" b="1" i="1" smtClean="0">
                                <a:solidFill>
                                  <a:schemeClr val="tx1"/>
                                </a:solidFill>
                                <a:latin typeface="Cambria Math"/>
                              </a:rPr>
                              <m:t>𝑳</m:t>
                            </m:r>
                          </m:e>
                        </m:acc>
                      </m:oMath>
                    </m:oMathPara>
                  </a14:m>
                  <a:endParaRPr lang="en-US" sz="1600" dirty="0">
                    <a:solidFill>
                      <a:schemeClr val="tx1"/>
                    </a:solidFill>
                  </a:endParaRPr>
                </a:p>
              </p:txBody>
            </p:sp>
          </mc:Choice>
          <mc:Fallback>
            <p:sp>
              <p:nvSpPr>
                <p:cNvPr id="24" name="Rectangle 23"/>
                <p:cNvSpPr>
                  <a:spLocks noRot="1" noChangeAspect="1" noMove="1" noResize="1" noEditPoints="1" noAdjustHandles="1" noChangeArrowheads="1" noChangeShapeType="1" noTextEdit="1"/>
                </p:cNvSpPr>
                <p:nvPr/>
              </p:nvSpPr>
              <p:spPr>
                <a:xfrm>
                  <a:off x="5411891" y="1756280"/>
                  <a:ext cx="1292123" cy="1022390"/>
                </a:xfrm>
                <a:prstGeom prst="rect">
                  <a:avLst/>
                </a:prstGeom>
                <a:blipFill rotWithShape="1">
                  <a:blip r:embed="rId2" cstate="print"/>
                  <a:stretch>
                    <a:fillRect/>
                  </a:stretch>
                </a:blipFill>
                <a:ln>
                  <a:noFill/>
                </a:ln>
              </p:spPr>
              <p:txBody>
                <a:bodyPr/>
                <a:lstStyle/>
                <a:p>
                  <a:r>
                    <a:rPr lang="en-US">
                      <a:noFill/>
                    </a:rPr>
                    <a:t> </a:t>
                  </a:r>
                </a:p>
              </p:txBody>
            </p:sp>
          </mc:Fallback>
        </mc:AlternateContent>
        <p:sp>
          <p:nvSpPr>
            <p:cNvPr id="6" name="Trapezoid 5"/>
            <p:cNvSpPr/>
            <p:nvPr/>
          </p:nvSpPr>
          <p:spPr>
            <a:xfrm>
              <a:off x="3398652" y="1756280"/>
              <a:ext cx="3226302" cy="1781002"/>
            </a:xfrm>
            <a:prstGeom prst="trapezoid">
              <a:avLst>
                <a:gd name="adj" fmla="val 56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17154" y="1191475"/>
              <a:ext cx="1088567" cy="537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Multiple Fog Slices</a:t>
              </a:r>
              <a:endParaRPr lang="en-US" sz="2000" dirty="0">
                <a:solidFill>
                  <a:schemeClr val="tx1"/>
                </a:solidFill>
              </a:endParaRPr>
            </a:p>
          </p:txBody>
        </p:sp>
      </p:grpSp>
      <p:sp>
        <p:nvSpPr>
          <p:cNvPr id="39" name="Oval 38"/>
          <p:cNvSpPr>
            <a:spLocks noChangeAspect="1"/>
          </p:cNvSpPr>
          <p:nvPr/>
        </p:nvSpPr>
        <p:spPr>
          <a:xfrm>
            <a:off x="3145543" y="3883931"/>
            <a:ext cx="1738909" cy="1736003"/>
          </a:xfrm>
          <a:prstGeom prst="ellipse">
            <a:avLst/>
          </a:prstGeom>
          <a:solidFill>
            <a:srgbClr val="00B050"/>
          </a:solidFill>
          <a:ln w="3175" cap="sq">
            <a:noFill/>
          </a:ln>
          <a:effectLst>
            <a:innerShdw blurRad="63500" dist="50800" dir="8100000">
              <a:prstClr val="black">
                <a:alpha val="50000"/>
              </a:prstClr>
            </a:innerShdw>
            <a:reflection endPos="0" dir="5400000" sy="-100000" algn="bl" rotWithShape="0"/>
          </a:effectLst>
          <a:scene3d>
            <a:camera prst="isometricOffAxis2Top">
              <a:rot lat="21594000" lon="19200000" rev="19200000"/>
            </a:camera>
            <a:lightRig rig="twoPt" dir="t"/>
          </a:scene3d>
          <a:sp3d z="374650" prstMaterial="dkEdge">
            <a:bevelT w="800100" h="736600"/>
            <a:bevelB w="800100" h="736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r>
              <a:rPr lang="en-US" dirty="0" smtClean="0"/>
              <a:t>Composite the slices and include interactions with other geometry</a:t>
            </a:r>
            <a:endParaRPr lang="en-US" dirty="0"/>
          </a:p>
        </p:txBody>
      </p:sp>
      <p:sp>
        <p:nvSpPr>
          <p:cNvPr id="3" name="Title 2"/>
          <p:cNvSpPr>
            <a:spLocks noGrp="1"/>
          </p:cNvSpPr>
          <p:nvPr>
            <p:ph type="title"/>
          </p:nvPr>
        </p:nvSpPr>
        <p:spPr/>
        <p:txBody>
          <a:bodyPr/>
          <a:lstStyle/>
          <a:p>
            <a:r>
              <a:rPr lang="en-US" dirty="0"/>
              <a:t>Conceptual Implementation</a:t>
            </a:r>
          </a:p>
        </p:txBody>
      </p:sp>
      <p:grpSp>
        <p:nvGrpSpPr>
          <p:cNvPr id="21" name="Group 20"/>
          <p:cNvGrpSpPr/>
          <p:nvPr/>
        </p:nvGrpSpPr>
        <p:grpSpPr>
          <a:xfrm>
            <a:off x="2663413" y="4028527"/>
            <a:ext cx="3087504" cy="1783869"/>
            <a:chOff x="1446396" y="4028527"/>
            <a:chExt cx="3087504" cy="1783869"/>
          </a:xfrm>
        </p:grpSpPr>
        <p:grpSp>
          <p:nvGrpSpPr>
            <p:cNvPr id="8" name="Group 7"/>
            <p:cNvGrpSpPr/>
            <p:nvPr/>
          </p:nvGrpSpPr>
          <p:grpSpPr>
            <a:xfrm>
              <a:off x="1676400" y="4191000"/>
              <a:ext cx="2857500" cy="1621396"/>
              <a:chOff x="3712100" y="4039646"/>
              <a:chExt cx="2857500" cy="1621396"/>
            </a:xfrm>
          </p:grpSpPr>
          <p:sp>
            <p:nvSpPr>
              <p:cNvPr id="9" name="Rectangle 8"/>
              <p:cNvSpPr/>
              <p:nvPr/>
            </p:nvSpPr>
            <p:spPr>
              <a:xfrm>
                <a:off x="3712100" y="4039646"/>
                <a:ext cx="2857500" cy="1621396"/>
              </a:xfrm>
              <a:prstGeom prst="rect">
                <a:avLst/>
              </a:prstGeom>
              <a:solidFill>
                <a:schemeClr val="tx1">
                  <a:alpha val="0"/>
                </a:schemeClr>
              </a:solidFill>
              <a:scene3d>
                <a:camera prst="isometricOffAxis2Right">
                  <a:rot lat="600000" lon="198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57800" y="4488422"/>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24400" y="4648200"/>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446396" y="4028527"/>
              <a:ext cx="2857500" cy="1621396"/>
              <a:chOff x="1898337" y="4201137"/>
              <a:chExt cx="2857500" cy="1621396"/>
            </a:xfrm>
          </p:grpSpPr>
          <p:sp>
            <p:nvSpPr>
              <p:cNvPr id="13" name="Rectangle 12"/>
              <p:cNvSpPr/>
              <p:nvPr/>
            </p:nvSpPr>
            <p:spPr>
              <a:xfrm>
                <a:off x="1898337" y="4201137"/>
                <a:ext cx="2857500" cy="1621396"/>
              </a:xfrm>
              <a:prstGeom prst="rect">
                <a:avLst/>
              </a:prstGeom>
              <a:solidFill>
                <a:schemeClr val="tx1">
                  <a:alpha val="0"/>
                </a:schemeClr>
              </a:solidFill>
              <a:scene3d>
                <a:camera prst="isometricOffAxis2Right">
                  <a:rot lat="600000" lon="198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62200" y="4623457"/>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45667" y="4615644"/>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78700" y="5239966"/>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562100" y="4114800"/>
              <a:ext cx="2857500" cy="1621396"/>
              <a:chOff x="4112367" y="3901201"/>
              <a:chExt cx="2857500" cy="1621396"/>
            </a:xfrm>
          </p:grpSpPr>
          <p:sp>
            <p:nvSpPr>
              <p:cNvPr id="18" name="Rectangle 17"/>
              <p:cNvSpPr/>
              <p:nvPr/>
            </p:nvSpPr>
            <p:spPr>
              <a:xfrm>
                <a:off x="4112367" y="3901201"/>
                <a:ext cx="2857500" cy="1621396"/>
              </a:xfrm>
              <a:prstGeom prst="rect">
                <a:avLst/>
              </a:prstGeom>
              <a:solidFill>
                <a:schemeClr val="tx1">
                  <a:alpha val="0"/>
                </a:schemeClr>
              </a:solidFill>
              <a:scene3d>
                <a:camera prst="isometricOffAxis2Right">
                  <a:rot lat="600000" lon="198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115182" y="4544166"/>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04572" y="4155788"/>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Oval 22"/>
          <p:cNvSpPr>
            <a:spLocks noChangeAspect="1"/>
          </p:cNvSpPr>
          <p:nvPr/>
        </p:nvSpPr>
        <p:spPr>
          <a:xfrm>
            <a:off x="4585691" y="3889763"/>
            <a:ext cx="1738909" cy="1736003"/>
          </a:xfrm>
          <a:prstGeom prst="ellipse">
            <a:avLst/>
          </a:prstGeom>
          <a:solidFill>
            <a:schemeClr val="accent3">
              <a:lumMod val="75000"/>
            </a:schemeClr>
          </a:solidFill>
          <a:ln w="3175" cap="sq">
            <a:noFill/>
          </a:ln>
          <a:effectLst>
            <a:innerShdw blurRad="63500" dist="50800" dir="8100000">
              <a:prstClr val="black">
                <a:alpha val="50000"/>
              </a:prstClr>
            </a:innerShdw>
            <a:reflection endPos="0" dir="5400000" sy="-100000" algn="bl" rotWithShape="0"/>
          </a:effectLst>
          <a:scene3d>
            <a:camera prst="isometricOffAxis2Top">
              <a:rot lat="21594000" lon="19200000" rev="19200000"/>
            </a:camera>
            <a:lightRig rig="twoPt" dir="t"/>
          </a:scene3d>
          <a:sp3d z="374650" prstMaterial="dkEdge">
            <a:bevelT w="800100" h="736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006313" y="4267200"/>
            <a:ext cx="3087504" cy="1783869"/>
            <a:chOff x="1446396" y="4028527"/>
            <a:chExt cx="3087504" cy="1783869"/>
          </a:xfrm>
        </p:grpSpPr>
        <p:grpSp>
          <p:nvGrpSpPr>
            <p:cNvPr id="26" name="Group 25"/>
            <p:cNvGrpSpPr/>
            <p:nvPr/>
          </p:nvGrpSpPr>
          <p:grpSpPr>
            <a:xfrm>
              <a:off x="1676400" y="4191000"/>
              <a:ext cx="2857500" cy="1621396"/>
              <a:chOff x="3712100" y="4039646"/>
              <a:chExt cx="2857500" cy="1621396"/>
            </a:xfrm>
          </p:grpSpPr>
          <p:sp>
            <p:nvSpPr>
              <p:cNvPr id="36" name="Rectangle 35"/>
              <p:cNvSpPr/>
              <p:nvPr/>
            </p:nvSpPr>
            <p:spPr>
              <a:xfrm>
                <a:off x="3712100" y="4039646"/>
                <a:ext cx="2857500" cy="1621396"/>
              </a:xfrm>
              <a:prstGeom prst="rect">
                <a:avLst/>
              </a:prstGeom>
              <a:solidFill>
                <a:schemeClr val="tx1">
                  <a:alpha val="0"/>
                </a:schemeClr>
              </a:solidFill>
              <a:scene3d>
                <a:camera prst="isometricOffAxis2Right">
                  <a:rot lat="600000" lon="198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257800" y="4488422"/>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24400" y="4648200"/>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1446396" y="4028527"/>
              <a:ext cx="2857500" cy="1621396"/>
              <a:chOff x="1898337" y="4201137"/>
              <a:chExt cx="2857500" cy="1621396"/>
            </a:xfrm>
          </p:grpSpPr>
          <p:sp>
            <p:nvSpPr>
              <p:cNvPr id="32" name="Rectangle 31"/>
              <p:cNvSpPr/>
              <p:nvPr/>
            </p:nvSpPr>
            <p:spPr>
              <a:xfrm>
                <a:off x="1898337" y="4201137"/>
                <a:ext cx="2857500" cy="1621396"/>
              </a:xfrm>
              <a:prstGeom prst="rect">
                <a:avLst/>
              </a:prstGeom>
              <a:solidFill>
                <a:schemeClr val="tx1">
                  <a:alpha val="0"/>
                </a:schemeClr>
              </a:solidFill>
              <a:scene3d>
                <a:camera prst="isometricOffAxis2Right">
                  <a:rot lat="600000" lon="198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62200" y="4623457"/>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845667" y="4615644"/>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78700" y="5239966"/>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562100" y="4114800"/>
              <a:ext cx="2857500" cy="1621396"/>
              <a:chOff x="4112367" y="3901201"/>
              <a:chExt cx="2857500" cy="1621396"/>
            </a:xfrm>
          </p:grpSpPr>
          <p:sp>
            <p:nvSpPr>
              <p:cNvPr id="29" name="Rectangle 28"/>
              <p:cNvSpPr/>
              <p:nvPr/>
            </p:nvSpPr>
            <p:spPr>
              <a:xfrm>
                <a:off x="4112367" y="3901201"/>
                <a:ext cx="2857500" cy="1621396"/>
              </a:xfrm>
              <a:prstGeom prst="rect">
                <a:avLst/>
              </a:prstGeom>
              <a:solidFill>
                <a:schemeClr val="tx1">
                  <a:alpha val="0"/>
                </a:schemeClr>
              </a:solidFill>
              <a:scene3d>
                <a:camera prst="isometricOffAxis2Right">
                  <a:rot lat="600000" lon="198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6115182" y="4544166"/>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204572" y="4155788"/>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xmlns="" val="3252150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dirty="0" smtClean="0"/>
              <a:t>Now that we have conceptual mass distributed in 3D space, how do we render it?</a:t>
            </a:r>
          </a:p>
          <a:p>
            <a:pPr marL="0" indent="0">
              <a:buNone/>
            </a:pPr>
            <a:endParaRPr lang="en-US" dirty="0" smtClean="0"/>
          </a:p>
          <a:p>
            <a:r>
              <a:rPr lang="en-US" dirty="0" smtClean="0"/>
              <a:t>Intersect rays with our fog geometry as usual.</a:t>
            </a:r>
          </a:p>
          <a:p>
            <a:endParaRPr lang="en-US" dirty="0" smtClean="0"/>
          </a:p>
          <a:p>
            <a:r>
              <a:rPr lang="en-US" dirty="0" smtClean="0"/>
              <a:t>Determine how much mass a ray intersects with at the first layer.</a:t>
            </a:r>
          </a:p>
          <a:p>
            <a:endParaRPr lang="en-US" dirty="0" smtClean="0"/>
          </a:p>
          <a:p>
            <a:r>
              <a:rPr lang="en-US" dirty="0" smtClean="0"/>
              <a:t>Calculate how much mass the ray hit to determine the opacity of this intersection. More mass == more opacity</a:t>
            </a:r>
          </a:p>
          <a:p>
            <a:endParaRPr lang="en-US" dirty="0" smtClean="0"/>
          </a:p>
          <a:p>
            <a:r>
              <a:rPr lang="en-US" dirty="0" smtClean="0"/>
              <a:t>If the opacity &lt; 1, shoot another ray in the same direction. It will either intersect with the next layer, another piece of geometry, or nothing at all. Compute shading until we don’t intersect with any more geometry</a:t>
            </a:r>
          </a:p>
          <a:p>
            <a:endParaRPr lang="en-US" dirty="0"/>
          </a:p>
        </p:txBody>
      </p:sp>
      <p:sp>
        <p:nvSpPr>
          <p:cNvPr id="3" name="Title 2"/>
          <p:cNvSpPr>
            <a:spLocks noGrp="1"/>
          </p:cNvSpPr>
          <p:nvPr>
            <p:ph type="title"/>
          </p:nvPr>
        </p:nvSpPr>
        <p:spPr/>
        <p:txBody>
          <a:bodyPr>
            <a:normAutofit/>
          </a:bodyPr>
          <a:lstStyle/>
          <a:p>
            <a:r>
              <a:rPr lang="en-US" dirty="0" smtClean="0"/>
              <a:t>Detailed Implementation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0" y="4038600"/>
            <a:ext cx="7315199" cy="2400805"/>
          </a:xfrm>
          <a:prstGeom prst="rect">
            <a:avLst/>
          </a:prstGeom>
        </p:spPr>
      </p:pic>
      <p:sp>
        <p:nvSpPr>
          <p:cNvPr id="3" name="Content Placeholder 2"/>
          <p:cNvSpPr>
            <a:spLocks noGrp="1"/>
          </p:cNvSpPr>
          <p:nvPr>
            <p:ph idx="1"/>
          </p:nvPr>
        </p:nvSpPr>
        <p:spPr/>
        <p:txBody>
          <a:bodyPr/>
          <a:lstStyle/>
          <a:p>
            <a:r>
              <a:rPr lang="en-US" dirty="0" smtClean="0"/>
              <a:t>Random mass creates a fuzzy look like static on a TV screen</a:t>
            </a:r>
          </a:p>
          <a:p>
            <a:r>
              <a:rPr lang="en-US" dirty="0" smtClean="0"/>
              <a:t>This does not look realistic because it lacks the wispy, flowing quality of volumetric fog</a:t>
            </a:r>
          </a:p>
          <a:p>
            <a:r>
              <a:rPr lang="en-US" dirty="0" smtClean="0"/>
              <a:t>A better way for us to distribute mass would be to use a smarter noise functions</a:t>
            </a:r>
          </a:p>
        </p:txBody>
      </p:sp>
      <p:sp>
        <p:nvSpPr>
          <p:cNvPr id="4" name="Title 1"/>
          <p:cNvSpPr txBox="1">
            <a:spLocks/>
          </p:cNvSpPr>
          <p:nvPr/>
        </p:nvSpPr>
        <p:spPr>
          <a:xfrm>
            <a:off x="533400"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Random Mass = Ugly Noise</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TextBox 4"/>
          <p:cNvSpPr txBox="1"/>
          <p:nvPr/>
        </p:nvSpPr>
        <p:spPr>
          <a:xfrm>
            <a:off x="6264058" y="4798773"/>
            <a:ext cx="1828800" cy="369332"/>
          </a:xfrm>
          <a:prstGeom prst="rect">
            <a:avLst/>
          </a:prstGeom>
          <a:noFill/>
        </p:spPr>
        <p:txBody>
          <a:bodyPr wrap="square" rtlCol="0">
            <a:spAutoFit/>
          </a:bodyPr>
          <a:lstStyle/>
          <a:p>
            <a:r>
              <a:rPr lang="en-US" dirty="0" smtClean="0"/>
              <a:t>Random Noise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533400"/>
            <a:ext cx="1632563" cy="369332"/>
          </a:xfrm>
          <a:prstGeom prst="rect">
            <a:avLst/>
          </a:prstGeom>
          <a:noFill/>
        </p:spPr>
        <p:txBody>
          <a:bodyPr wrap="none" rtlCol="0">
            <a:spAutoFit/>
          </a:bodyPr>
          <a:lstStyle/>
          <a:p>
            <a:r>
              <a:rPr lang="en-US" dirty="0" smtClean="0"/>
              <a:t>Linear Method:</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971800" y="457200"/>
            <a:ext cx="2381250" cy="9334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667000" y="1295400"/>
            <a:ext cx="6019800" cy="1219200"/>
          </a:xfrm>
          <a:prstGeom prst="rect">
            <a:avLst/>
          </a:prstGeom>
          <a:noFill/>
          <a:ln w="9525">
            <a:noFill/>
            <a:miter lim="800000"/>
            <a:headEnd/>
            <a:tailEnd/>
          </a:ln>
        </p:spPr>
      </p:pic>
      <p:sp>
        <p:nvSpPr>
          <p:cNvPr id="9" name="Rectangle 8"/>
          <p:cNvSpPr/>
          <p:nvPr/>
        </p:nvSpPr>
        <p:spPr>
          <a:xfrm>
            <a:off x="381000" y="6400800"/>
            <a:ext cx="8534400" cy="246221"/>
          </a:xfrm>
          <a:prstGeom prst="rect">
            <a:avLst/>
          </a:prstGeom>
        </p:spPr>
        <p:txBody>
          <a:bodyPr wrap="square">
            <a:spAutoFit/>
          </a:bodyPr>
          <a:lstStyle/>
          <a:p>
            <a:pPr algn="r"/>
            <a:r>
              <a:rPr lang="en-US" sz="1000" dirty="0" smtClean="0"/>
              <a:t>Ref: http://www.cg.tuwien.ac.at/hostings/cescg/CESCG-2004/web/Zdrojewska-Dorota/</a:t>
            </a:r>
            <a:endParaRPr lang="en-US" sz="1000" dirty="0"/>
          </a:p>
        </p:txBody>
      </p:sp>
      <p:sp>
        <p:nvSpPr>
          <p:cNvPr id="11" name="TextBox 10"/>
          <p:cNvSpPr txBox="1"/>
          <p:nvPr/>
        </p:nvSpPr>
        <p:spPr>
          <a:xfrm>
            <a:off x="533400" y="2678668"/>
            <a:ext cx="3393942" cy="369332"/>
          </a:xfrm>
          <a:prstGeom prst="rect">
            <a:avLst/>
          </a:prstGeom>
          <a:noFill/>
        </p:spPr>
        <p:txBody>
          <a:bodyPr wrap="none" rtlCol="0">
            <a:spAutoFit/>
          </a:bodyPr>
          <a:lstStyle/>
          <a:p>
            <a:r>
              <a:rPr lang="en-US" dirty="0" smtClean="0"/>
              <a:t>Exponential and Squared Method:</a:t>
            </a:r>
            <a:endParaRPr lang="en-US" dirty="0"/>
          </a:p>
        </p:txBody>
      </p:sp>
      <p:pic>
        <p:nvPicPr>
          <p:cNvPr id="2053" name="Picture 5"/>
          <p:cNvPicPr>
            <a:picLocks noChangeAspect="1" noChangeArrowheads="1"/>
          </p:cNvPicPr>
          <p:nvPr/>
        </p:nvPicPr>
        <p:blipFill>
          <a:blip r:embed="rId4" cstate="print"/>
          <a:srcRect/>
          <a:stretch>
            <a:fillRect/>
          </a:stretch>
        </p:blipFill>
        <p:spPr bwMode="auto">
          <a:xfrm>
            <a:off x="3276600" y="3200400"/>
            <a:ext cx="1581150" cy="1057275"/>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3048000" y="4114800"/>
            <a:ext cx="4419600" cy="942975"/>
          </a:xfrm>
          <a:prstGeom prst="rect">
            <a:avLst/>
          </a:prstGeom>
          <a:noFill/>
          <a:ln w="9525">
            <a:noFill/>
            <a:miter lim="800000"/>
            <a:headEnd/>
            <a:tailEnd/>
          </a:ln>
        </p:spPr>
      </p:pic>
      <p:sp>
        <p:nvSpPr>
          <p:cNvPr id="14" name="TextBox 13"/>
          <p:cNvSpPr txBox="1"/>
          <p:nvPr/>
        </p:nvSpPr>
        <p:spPr>
          <a:xfrm>
            <a:off x="1066800" y="5181600"/>
            <a:ext cx="7173759" cy="646331"/>
          </a:xfrm>
          <a:prstGeom prst="rect">
            <a:avLst/>
          </a:prstGeom>
          <a:noFill/>
        </p:spPr>
        <p:txBody>
          <a:bodyPr wrap="none" rtlCol="0">
            <a:spAutoFit/>
          </a:bodyPr>
          <a:lstStyle/>
          <a:p>
            <a:r>
              <a:rPr lang="en-US" sz="1200" b="1" dirty="0" smtClean="0"/>
              <a:t>*Both implementation are cheap on computation, and are used in real time graphics systems.</a:t>
            </a:r>
          </a:p>
          <a:p>
            <a:endParaRPr lang="en-US" sz="1200" b="1" dirty="0" smtClean="0"/>
          </a:p>
          <a:p>
            <a:r>
              <a:rPr lang="en-US" sz="1200" b="1" dirty="0" smtClean="0"/>
              <a:t>*Both methods are implemented in theDirect3d and OpenGL Library</a:t>
            </a:r>
            <a:endParaRPr lang="en-US" sz="1200" b="1" dirty="0"/>
          </a:p>
        </p:txBody>
      </p:sp>
      <p:sp>
        <p:nvSpPr>
          <p:cNvPr id="15" name="TextBox 14"/>
          <p:cNvSpPr txBox="1"/>
          <p:nvPr/>
        </p:nvSpPr>
        <p:spPr>
          <a:xfrm>
            <a:off x="152400" y="0"/>
            <a:ext cx="457200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u="sng" dirty="0" smtClean="0"/>
              <a:t>Simple Methods Used to Simulate FOG</a:t>
            </a:r>
            <a:endParaRPr lang="en-US" u="sng" dirty="0"/>
          </a:p>
        </p:txBody>
      </p:sp>
      <p:cxnSp>
        <p:nvCxnSpPr>
          <p:cNvPr id="13" name="Straight Connector 12"/>
          <p:cNvCxnSpPr/>
          <p:nvPr/>
        </p:nvCxnSpPr>
        <p:spPr>
          <a:xfrm rot="5400000">
            <a:off x="6210300" y="800100"/>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77000" y="11430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58000" y="609600"/>
            <a:ext cx="1295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2" descr="Graph of the fog formulas over distance and amount of color"/>
          <p:cNvPicPr>
            <a:picLocks noChangeAspect="1" noChangeArrowheads="1"/>
          </p:cNvPicPr>
          <p:nvPr/>
        </p:nvPicPr>
        <p:blipFill>
          <a:blip r:embed="rId6"/>
          <a:srcRect/>
          <a:stretch>
            <a:fillRect/>
          </a:stretch>
        </p:blipFill>
        <p:spPr bwMode="auto">
          <a:xfrm>
            <a:off x="6172200" y="2971800"/>
            <a:ext cx="2587647" cy="12849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4724400"/>
            <a:ext cx="6019800" cy="646331"/>
          </a:xfrm>
          <a:prstGeom prst="rect">
            <a:avLst/>
          </a:prstGeom>
          <a:noFill/>
        </p:spPr>
        <p:txBody>
          <a:bodyPr wrap="square" rtlCol="0">
            <a:spAutoFit/>
          </a:bodyPr>
          <a:lstStyle/>
          <a:p>
            <a:r>
              <a:rPr lang="en-US" dirty="0" smtClean="0">
                <a:latin typeface="Arial Black" pitchFamily="34" charset="0"/>
              </a:rPr>
              <a:t>Yeah, This looks Good but, it could be cooler.</a:t>
            </a:r>
          </a:p>
          <a:p>
            <a:r>
              <a:rPr lang="en-US" dirty="0" smtClean="0">
                <a:latin typeface="Arial Black" pitchFamily="34" charset="0"/>
              </a:rPr>
              <a:t>		      If we use… </a:t>
            </a:r>
            <a:endParaRPr lang="en-US" dirty="0">
              <a:latin typeface="Arial Black"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2819400" y="990600"/>
            <a:ext cx="3581400" cy="3665012"/>
          </a:xfrm>
          <a:prstGeom prst="rect">
            <a:avLst/>
          </a:prstGeom>
          <a:noFill/>
          <a:ln w="9525">
            <a:noFill/>
            <a:miter lim="800000"/>
            <a:headEnd/>
            <a:tailEnd/>
          </a:ln>
        </p:spPr>
      </p:pic>
      <p:sp>
        <p:nvSpPr>
          <p:cNvPr id="8" name="TextBox 7"/>
          <p:cNvSpPr txBox="1"/>
          <p:nvPr/>
        </p:nvSpPr>
        <p:spPr>
          <a:xfrm>
            <a:off x="4419600" y="6477000"/>
            <a:ext cx="4573688" cy="261610"/>
          </a:xfrm>
          <a:prstGeom prst="rect">
            <a:avLst/>
          </a:prstGeom>
          <a:noFill/>
        </p:spPr>
        <p:txBody>
          <a:bodyPr wrap="none" rtlCol="0">
            <a:spAutoFit/>
          </a:bodyPr>
          <a:lstStyle/>
          <a:p>
            <a:r>
              <a:rPr lang="en-US" sz="1100" dirty="0" smtClean="0"/>
              <a:t>Ref: http://www.opengl.org/resources/code/samples/redbook/</a:t>
            </a:r>
            <a:endParaRPr lang="en-US" sz="1100" dirty="0"/>
          </a:p>
        </p:txBody>
      </p:sp>
      <p:sp>
        <p:nvSpPr>
          <p:cNvPr id="9" name="Title 8"/>
          <p:cNvSpPr>
            <a:spLocks noGrp="1"/>
          </p:cNvSpPr>
          <p:nvPr>
            <p:ph type="title"/>
          </p:nvPr>
        </p:nvSpPr>
        <p:spPr>
          <a:xfrm>
            <a:off x="152400" y="0"/>
            <a:ext cx="8229600" cy="1143000"/>
          </a:xfrm>
        </p:spPr>
        <p:txBody>
          <a:bodyPr/>
          <a:lstStyle/>
          <a:p>
            <a:r>
              <a:rPr lang="en-US" dirty="0" smtClean="0"/>
              <a:t>Fog Example: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flameball"/>
          <p:cNvPicPr>
            <a:picLocks noGrp="1" noChangeAspect="1" noChangeArrowheads="1"/>
          </p:cNvPicPr>
          <p:nvPr>
            <p:ph idx="1"/>
          </p:nvPr>
        </p:nvPicPr>
        <p:blipFill>
          <a:blip r:embed="rId2" cstate="print"/>
          <a:stretch>
            <a:fillRect/>
          </a:stretch>
        </p:blipFill>
        <p:spPr>
          <a:xfrm>
            <a:off x="6934200" y="3886200"/>
            <a:ext cx="1882833" cy="1882833"/>
          </a:xfrm>
          <a:noFill/>
          <a:ln/>
        </p:spPr>
      </p:pic>
      <p:sp>
        <p:nvSpPr>
          <p:cNvPr id="2" name="Title 1"/>
          <p:cNvSpPr>
            <a:spLocks noGrp="1"/>
          </p:cNvSpPr>
          <p:nvPr>
            <p:ph type="title"/>
          </p:nvPr>
        </p:nvSpPr>
        <p:spPr>
          <a:xfrm>
            <a:off x="228600" y="228600"/>
            <a:ext cx="8229600" cy="1143000"/>
          </a:xfrm>
        </p:spPr>
        <p:txBody>
          <a:bodyPr/>
          <a:lstStyle/>
          <a:p>
            <a:r>
              <a:rPr lang="en-US" dirty="0" err="1" smtClean="0"/>
              <a:t>Perlin's</a:t>
            </a:r>
            <a:r>
              <a:rPr lang="en-US" dirty="0" smtClean="0"/>
              <a:t> Noise!!!!</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381000" y="1371600"/>
            <a:ext cx="2385984" cy="239077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486400" y="1371600"/>
            <a:ext cx="3352800" cy="2406056"/>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2895600" y="1371600"/>
            <a:ext cx="2486025" cy="2457450"/>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a:stretch>
            <a:fillRect/>
          </a:stretch>
        </p:blipFill>
        <p:spPr bwMode="auto">
          <a:xfrm>
            <a:off x="3276600" y="4191000"/>
            <a:ext cx="2705100" cy="2133600"/>
          </a:xfrm>
          <a:prstGeom prst="rect">
            <a:avLst/>
          </a:prstGeom>
          <a:noFill/>
          <a:ln w="9525">
            <a:noFill/>
            <a:miter lim="800000"/>
            <a:headEnd/>
            <a:tailEnd/>
          </a:ln>
        </p:spPr>
      </p:pic>
      <p:sp>
        <p:nvSpPr>
          <p:cNvPr id="8" name="TextBox 7"/>
          <p:cNvSpPr txBox="1"/>
          <p:nvPr/>
        </p:nvSpPr>
        <p:spPr>
          <a:xfrm>
            <a:off x="762000" y="5105400"/>
            <a:ext cx="2404313" cy="369332"/>
          </a:xfrm>
          <a:prstGeom prst="rect">
            <a:avLst/>
          </a:prstGeom>
          <a:noFill/>
        </p:spPr>
        <p:txBody>
          <a:bodyPr wrap="none" rtlCol="0">
            <a:spAutoFit/>
          </a:bodyPr>
          <a:lstStyle/>
          <a:p>
            <a:r>
              <a:rPr lang="en-US" dirty="0" smtClean="0"/>
              <a:t>And Looks like Fog too! </a:t>
            </a:r>
            <a:endParaRPr lang="en-US" dirty="0"/>
          </a:p>
        </p:txBody>
      </p:sp>
      <p:cxnSp>
        <p:nvCxnSpPr>
          <p:cNvPr id="10" name="Straight Arrow Connector 9"/>
          <p:cNvCxnSpPr/>
          <p:nvPr/>
        </p:nvCxnSpPr>
        <p:spPr>
          <a:xfrm>
            <a:off x="2590800" y="5486400"/>
            <a:ext cx="838200" cy="152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6705600" y="6488668"/>
            <a:ext cx="2438400" cy="253916"/>
          </a:xfrm>
          <a:prstGeom prst="rect">
            <a:avLst/>
          </a:prstGeom>
          <a:noFill/>
        </p:spPr>
        <p:txBody>
          <a:bodyPr wrap="square" rtlCol="0">
            <a:spAutoFit/>
          </a:bodyPr>
          <a:lstStyle/>
          <a:p>
            <a:pPr algn="r"/>
            <a:r>
              <a:rPr lang="en-US" sz="1050" dirty="0" smtClean="0"/>
              <a:t>Google Images</a:t>
            </a:r>
            <a:r>
              <a:rPr lang="en-US" sz="1050" dirty="0" smtClean="0"/>
              <a:t>: </a:t>
            </a:r>
            <a:r>
              <a:rPr lang="en-US" sz="1050" dirty="0" err="1" smtClean="0"/>
              <a:t>Perlin's</a:t>
            </a:r>
            <a:r>
              <a:rPr lang="en-US" sz="1050" dirty="0" smtClean="0"/>
              <a:t> Noise</a:t>
            </a:r>
            <a:endParaRPr lang="en-US" sz="105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Perlin's</a:t>
            </a:r>
            <a:r>
              <a:rPr lang="en-US" dirty="0" smtClean="0"/>
              <a:t> Noise</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2514600" y="1143000"/>
            <a:ext cx="3800475" cy="1733550"/>
          </a:xfrm>
          <a:prstGeom prst="rect">
            <a:avLst/>
          </a:prstGeom>
          <a:noFill/>
          <a:ln w="9525">
            <a:noFill/>
            <a:miter lim="800000"/>
            <a:headEnd/>
            <a:tailEnd/>
          </a:ln>
        </p:spPr>
      </p:pic>
      <p:sp>
        <p:nvSpPr>
          <p:cNvPr id="8" name="TextBox 7"/>
          <p:cNvSpPr txBox="1"/>
          <p:nvPr/>
        </p:nvSpPr>
        <p:spPr>
          <a:xfrm>
            <a:off x="1676400" y="2819400"/>
            <a:ext cx="6408806" cy="646331"/>
          </a:xfrm>
          <a:prstGeom prst="rect">
            <a:avLst/>
          </a:prstGeom>
          <a:noFill/>
        </p:spPr>
        <p:txBody>
          <a:bodyPr wrap="none" rtlCol="0">
            <a:spAutoFit/>
          </a:bodyPr>
          <a:lstStyle/>
          <a:p>
            <a:r>
              <a:rPr lang="en-US" b="1" dirty="0" smtClean="0"/>
              <a:t>Amplitude</a:t>
            </a:r>
            <a:r>
              <a:rPr lang="en-US" dirty="0" smtClean="0"/>
              <a:t>: is a parameter describing the range of texture colors </a:t>
            </a:r>
          </a:p>
          <a:p>
            <a:r>
              <a:rPr lang="en-US" dirty="0" smtClean="0"/>
              <a:t>Because we are using a gray scale, the full spectrum will be 0-255. </a:t>
            </a:r>
            <a:endParaRPr lang="en-US" dirty="0"/>
          </a:p>
        </p:txBody>
      </p:sp>
      <p:sp>
        <p:nvSpPr>
          <p:cNvPr id="9" name="Rectangle 8"/>
          <p:cNvSpPr/>
          <p:nvPr/>
        </p:nvSpPr>
        <p:spPr>
          <a:xfrm>
            <a:off x="1676400" y="3581400"/>
            <a:ext cx="4572000" cy="2862322"/>
          </a:xfrm>
          <a:prstGeom prst="rect">
            <a:avLst/>
          </a:prstGeom>
        </p:spPr>
        <p:txBody>
          <a:bodyPr>
            <a:spAutoFit/>
          </a:bodyPr>
          <a:lstStyle/>
          <a:p>
            <a:r>
              <a:rPr lang="en-US" b="1" dirty="0" smtClean="0"/>
              <a:t>Frequency:</a:t>
            </a:r>
            <a:r>
              <a:rPr lang="en-US" dirty="0" smtClean="0"/>
              <a:t> specifies the rate at which colors change in generated texture.</a:t>
            </a:r>
          </a:p>
          <a:p>
            <a:endParaRPr lang="en-US" dirty="0" smtClean="0"/>
          </a:p>
          <a:p>
            <a:r>
              <a:rPr lang="en-US" dirty="0" smtClean="0"/>
              <a:t>I.E.	</a:t>
            </a:r>
          </a:p>
          <a:p>
            <a:r>
              <a:rPr lang="en-US" b="1" dirty="0" smtClean="0"/>
              <a:t>Low frequency</a:t>
            </a:r>
            <a:r>
              <a:rPr lang="en-US" dirty="0" smtClean="0"/>
              <a:t> noise change gradually shifts  contrasting colors slowly.</a:t>
            </a:r>
          </a:p>
          <a:p>
            <a:endParaRPr lang="en-US" dirty="0" smtClean="0"/>
          </a:p>
          <a:p>
            <a:r>
              <a:rPr lang="en-US" b="1" dirty="0" smtClean="0"/>
              <a:t>High frequency</a:t>
            </a:r>
            <a:r>
              <a:rPr lang="en-US" dirty="0" smtClean="0"/>
              <a:t> noise change shifts  contrasting colors fast.</a:t>
            </a:r>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normAutofit fontScale="90000"/>
          </a:bodyPr>
          <a:lstStyle/>
          <a:p>
            <a:r>
              <a:rPr lang="en-US" dirty="0" smtClean="0"/>
              <a:t>High Frequency Vs. Low Frequency </a:t>
            </a:r>
            <a:endParaRPr lang="en-US" dirty="0"/>
          </a:p>
        </p:txBody>
      </p:sp>
      <p:pic>
        <p:nvPicPr>
          <p:cNvPr id="6" name="Picture 5"/>
          <p:cNvPicPr>
            <a:picLocks noChangeAspect="1" noChangeArrowheads="1"/>
          </p:cNvPicPr>
          <p:nvPr/>
        </p:nvPicPr>
        <p:blipFill>
          <a:blip r:embed="rId2" cstate="print"/>
          <a:srcRect/>
          <a:stretch>
            <a:fillRect/>
          </a:stretch>
        </p:blipFill>
        <p:spPr bwMode="auto">
          <a:xfrm>
            <a:off x="5257800" y="1219200"/>
            <a:ext cx="3091544" cy="24384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1447800" y="1371600"/>
            <a:ext cx="2252096" cy="2285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lstStyle/>
          <a:p>
            <a:r>
              <a:rPr lang="en-US" dirty="0" smtClean="0"/>
              <a:t>Pseudo Implementation</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3352800" y="1066800"/>
            <a:ext cx="2752725" cy="1019175"/>
          </a:xfrm>
          <a:prstGeom prst="rect">
            <a:avLst/>
          </a:prstGeom>
          <a:noFill/>
          <a:ln w="9525">
            <a:noFill/>
            <a:miter lim="800000"/>
            <a:headEnd/>
            <a:tailEnd/>
          </a:ln>
        </p:spPr>
      </p:pic>
      <p:cxnSp>
        <p:nvCxnSpPr>
          <p:cNvPr id="8" name="Straight Arrow Connector 7"/>
          <p:cNvCxnSpPr/>
          <p:nvPr/>
        </p:nvCxnSpPr>
        <p:spPr>
          <a:xfrm rot="16200000" flipH="1">
            <a:off x="3619500" y="2400300"/>
            <a:ext cx="198120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9" name="Picture 8"/>
          <p:cNvPicPr>
            <a:picLocks noChangeAspect="1" noChangeArrowheads="1"/>
          </p:cNvPicPr>
          <p:nvPr/>
        </p:nvPicPr>
        <p:blipFill>
          <a:blip r:embed="rId3" cstate="print"/>
          <a:srcRect/>
          <a:stretch>
            <a:fillRect/>
          </a:stretch>
        </p:blipFill>
        <p:spPr bwMode="auto">
          <a:xfrm>
            <a:off x="2819400" y="5715000"/>
            <a:ext cx="3152775" cy="581025"/>
          </a:xfrm>
          <a:prstGeom prst="rect">
            <a:avLst/>
          </a:prstGeom>
          <a:noFill/>
          <a:ln w="9525">
            <a:noFill/>
            <a:miter lim="800000"/>
            <a:headEnd/>
            <a:tailEnd/>
          </a:ln>
        </p:spPr>
      </p:pic>
      <p:cxnSp>
        <p:nvCxnSpPr>
          <p:cNvPr id="11" name="Straight Arrow Connector 10"/>
          <p:cNvCxnSpPr/>
          <p:nvPr/>
        </p:nvCxnSpPr>
        <p:spPr>
          <a:xfrm rot="16200000" flipH="1">
            <a:off x="2781300" y="4914900"/>
            <a:ext cx="1524000" cy="228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a:off x="3505200" y="4267200"/>
            <a:ext cx="1600200" cy="1524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457200" y="1447800"/>
            <a:ext cx="2842445" cy="646331"/>
          </a:xfrm>
          <a:prstGeom prst="rect">
            <a:avLst/>
          </a:prstGeom>
          <a:noFill/>
        </p:spPr>
        <p:txBody>
          <a:bodyPr wrap="none" rtlCol="0">
            <a:spAutoFit/>
          </a:bodyPr>
          <a:lstStyle/>
          <a:p>
            <a:r>
              <a:rPr lang="en-US" dirty="0" smtClean="0">
                <a:solidFill>
                  <a:srgbClr val="FF0000"/>
                </a:solidFill>
              </a:rPr>
              <a:t>Where</a:t>
            </a:r>
          </a:p>
          <a:p>
            <a:r>
              <a:rPr lang="en-US" dirty="0" smtClean="0">
                <a:solidFill>
                  <a:srgbClr val="FF0000"/>
                </a:solidFill>
              </a:rPr>
              <a:t>X is a point in 3D Space</a:t>
            </a:r>
            <a:endParaRPr lang="en-US" dirty="0">
              <a:solidFill>
                <a:srgbClr val="FF0000"/>
              </a:solidFill>
            </a:endParaRPr>
          </a:p>
        </p:txBody>
      </p:sp>
      <p:pic>
        <p:nvPicPr>
          <p:cNvPr id="11266" name="Picture 2"/>
          <p:cNvPicPr>
            <a:picLocks noChangeAspect="1" noChangeArrowheads="1"/>
          </p:cNvPicPr>
          <p:nvPr/>
        </p:nvPicPr>
        <p:blipFill>
          <a:blip r:embed="rId4" cstate="print"/>
          <a:srcRect/>
          <a:stretch>
            <a:fillRect/>
          </a:stretch>
        </p:blipFill>
        <p:spPr bwMode="auto">
          <a:xfrm>
            <a:off x="3124200" y="3810000"/>
            <a:ext cx="2571750" cy="476250"/>
          </a:xfrm>
          <a:prstGeom prst="rect">
            <a:avLst/>
          </a:prstGeom>
          <a:noFill/>
          <a:ln w="9525">
            <a:noFill/>
            <a:miter lim="800000"/>
            <a:headEnd/>
            <a:tailEnd/>
          </a:ln>
        </p:spPr>
      </p:pic>
      <p:pic>
        <p:nvPicPr>
          <p:cNvPr id="4098" name="Picture 2" descr="Graph of the fog formulas over distance and amount of color"/>
          <p:cNvPicPr>
            <a:picLocks noChangeAspect="1" noChangeArrowheads="1"/>
          </p:cNvPicPr>
          <p:nvPr/>
        </p:nvPicPr>
        <p:blipFill>
          <a:blip r:embed="rId5"/>
          <a:srcRect/>
          <a:stretch>
            <a:fillRect/>
          </a:stretch>
        </p:blipFill>
        <p:spPr bwMode="auto">
          <a:xfrm>
            <a:off x="5638800" y="3048000"/>
            <a:ext cx="3354902" cy="1665962"/>
          </a:xfrm>
          <a:prstGeom prst="rect">
            <a:avLst/>
          </a:prstGeom>
          <a:noFill/>
        </p:spPr>
      </p:pic>
      <p:pic>
        <p:nvPicPr>
          <p:cNvPr id="13" name="Picture 12"/>
          <p:cNvPicPr>
            <a:picLocks noChangeAspect="1" noChangeArrowheads="1"/>
          </p:cNvPicPr>
          <p:nvPr/>
        </p:nvPicPr>
        <p:blipFill>
          <a:blip r:embed="rId6" cstate="print"/>
          <a:srcRect/>
          <a:stretch>
            <a:fillRect/>
          </a:stretch>
        </p:blipFill>
        <p:spPr bwMode="auto">
          <a:xfrm>
            <a:off x="6172200" y="990600"/>
            <a:ext cx="2028826" cy="1600200"/>
          </a:xfrm>
          <a:prstGeom prst="rect">
            <a:avLst/>
          </a:prstGeom>
          <a:noFill/>
          <a:ln w="9525">
            <a:noFill/>
            <a:miter lim="800000"/>
            <a:headEnd/>
            <a:tailEnd/>
          </a:ln>
        </p:spPr>
      </p:pic>
      <p:sp>
        <p:nvSpPr>
          <p:cNvPr id="14" name="Rectangle 13"/>
          <p:cNvSpPr/>
          <p:nvPr/>
        </p:nvSpPr>
        <p:spPr>
          <a:xfrm>
            <a:off x="3810000" y="6334780"/>
            <a:ext cx="5334000" cy="523220"/>
          </a:xfrm>
          <a:prstGeom prst="rect">
            <a:avLst/>
          </a:prstGeom>
        </p:spPr>
        <p:txBody>
          <a:bodyPr wrap="square">
            <a:spAutoFit/>
          </a:bodyPr>
          <a:lstStyle/>
          <a:p>
            <a:r>
              <a:rPr lang="en-US" sz="1400" dirty="0" smtClean="0"/>
              <a:t>Ref: http://www.cg.tuwien.ac.at/hostings/cescg/CESCG-2004/web/Zdrojewska-Dorota/</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981200"/>
            <a:ext cx="8686800" cy="1631216"/>
          </a:xfrm>
          <a:prstGeom prst="rect">
            <a:avLst/>
          </a:prstGeom>
        </p:spPr>
        <p:txBody>
          <a:bodyPr wrap="square">
            <a:spAutoFit/>
          </a:bodyPr>
          <a:lstStyle/>
          <a:p>
            <a:r>
              <a:rPr lang="en-US" sz="2000" dirty="0" smtClean="0"/>
              <a:t>1. Generate a </a:t>
            </a:r>
            <a:r>
              <a:rPr lang="en-US" sz="2000" dirty="0" err="1" smtClean="0"/>
              <a:t>Perlin's</a:t>
            </a:r>
            <a:r>
              <a:rPr lang="en-US" sz="2000" dirty="0" smtClean="0"/>
              <a:t> noise texture parallel to the viewing pane</a:t>
            </a:r>
          </a:p>
          <a:p>
            <a:endParaRPr lang="en-US" sz="2000" dirty="0" smtClean="0"/>
          </a:p>
          <a:p>
            <a:r>
              <a:rPr lang="en-US" sz="2000" dirty="0" smtClean="0"/>
              <a:t>2. Compute fog factor</a:t>
            </a:r>
          </a:p>
          <a:p>
            <a:endParaRPr lang="en-US" sz="2000" dirty="0" smtClean="0"/>
          </a:p>
          <a:p>
            <a:r>
              <a:rPr lang="en-US" sz="2000" dirty="0" smtClean="0"/>
              <a:t>3. Blend colors of the scene with the fog color during Ray Trace</a:t>
            </a:r>
            <a:endParaRPr lang="en-US" sz="2000" dirty="0"/>
          </a:p>
        </p:txBody>
      </p:sp>
      <p:sp>
        <p:nvSpPr>
          <p:cNvPr id="10" name="Title 1"/>
          <p:cNvSpPr>
            <a:spLocks noGrp="1"/>
          </p:cNvSpPr>
          <p:nvPr>
            <p:ph type="title"/>
          </p:nvPr>
        </p:nvSpPr>
        <p:spPr>
          <a:xfrm>
            <a:off x="457200" y="76200"/>
            <a:ext cx="8229600" cy="1143000"/>
          </a:xfrm>
        </p:spPr>
        <p:txBody>
          <a:bodyPr/>
          <a:lstStyle/>
          <a:p>
            <a:r>
              <a:rPr lang="en-US" dirty="0" smtClean="0"/>
              <a:t>Pseudo Algorithm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Background of Fog</a:t>
            </a:r>
          </a:p>
          <a:p>
            <a:r>
              <a:rPr lang="en-US" dirty="0" smtClean="0"/>
              <a:t>Method used to simulate it</a:t>
            </a:r>
          </a:p>
          <a:p>
            <a:r>
              <a:rPr lang="en-US" dirty="0" err="1" smtClean="0"/>
              <a:t>Perlin's</a:t>
            </a:r>
            <a:r>
              <a:rPr lang="en-US" dirty="0" smtClean="0"/>
              <a:t> Noise</a:t>
            </a:r>
          </a:p>
          <a:p>
            <a:r>
              <a:rPr lang="en-US" dirty="0" smtClean="0"/>
              <a:t>Why </a:t>
            </a:r>
            <a:r>
              <a:rPr lang="en-US" dirty="0" err="1" smtClean="0"/>
              <a:t>Perlin's</a:t>
            </a:r>
            <a:r>
              <a:rPr lang="en-US" dirty="0" smtClean="0"/>
              <a:t> Noise is cool?</a:t>
            </a:r>
          </a:p>
          <a:p>
            <a:r>
              <a:rPr lang="en-US" dirty="0" smtClean="0"/>
              <a:t>Rendering fog with </a:t>
            </a:r>
            <a:r>
              <a:rPr lang="en-US" dirty="0" err="1" smtClean="0"/>
              <a:t>Perlin's</a:t>
            </a:r>
            <a:r>
              <a:rPr lang="en-US" dirty="0" smtClean="0"/>
              <a:t> Noise</a:t>
            </a:r>
          </a:p>
          <a:p>
            <a:pPr lvl="1"/>
            <a:r>
              <a:rPr lang="en-US" dirty="0" smtClean="0"/>
              <a:t>Pseudo Implementation</a:t>
            </a:r>
          </a:p>
          <a:p>
            <a:endParaRPr lang="en-US" dirty="0"/>
          </a:p>
        </p:txBody>
      </p:sp>
      <p:sp>
        <p:nvSpPr>
          <p:cNvPr id="2" name="Title 1"/>
          <p:cNvSpPr>
            <a:spLocks noGrp="1"/>
          </p:cNvSpPr>
          <p:nvPr>
            <p:ph type="title"/>
          </p:nvPr>
        </p:nvSpPr>
        <p:spPr/>
        <p:txBody>
          <a:bodyPr/>
          <a:lstStyle/>
          <a:p>
            <a:r>
              <a:rPr lang="en-US" dirty="0" smtClean="0"/>
              <a:t>Overview: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04.thewallpapers.org/wallpapers/21/2197/thumb/600_fog-in-mountains.jpg"/>
          <p:cNvPicPr>
            <a:picLocks noChangeAspect="1" noChangeArrowheads="1"/>
          </p:cNvPicPr>
          <p:nvPr/>
        </p:nvPicPr>
        <p:blipFill>
          <a:blip r:embed="rId2"/>
          <a:srcRect/>
          <a:stretch>
            <a:fillRect/>
          </a:stretch>
        </p:blipFill>
        <p:spPr bwMode="auto">
          <a:xfrm>
            <a:off x="457200" y="228600"/>
            <a:ext cx="4572000" cy="3429000"/>
          </a:xfrm>
          <a:prstGeom prst="rect">
            <a:avLst/>
          </a:prstGeom>
          <a:noFill/>
        </p:spPr>
      </p:pic>
      <p:pic>
        <p:nvPicPr>
          <p:cNvPr id="1028" name="Picture 4" descr="http://static.photo.net/attachments/bboard/00D/00DUom-25578684.jpg"/>
          <p:cNvPicPr>
            <a:picLocks noChangeAspect="1" noChangeArrowheads="1"/>
          </p:cNvPicPr>
          <p:nvPr/>
        </p:nvPicPr>
        <p:blipFill>
          <a:blip r:embed="rId3"/>
          <a:srcRect/>
          <a:stretch>
            <a:fillRect/>
          </a:stretch>
        </p:blipFill>
        <p:spPr bwMode="auto">
          <a:xfrm>
            <a:off x="3810000" y="3200400"/>
            <a:ext cx="5051136" cy="33337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smtClean="0"/>
              <a:t>Questions</a:t>
            </a:r>
            <a:endParaRPr lang="en-US" dirty="0"/>
          </a:p>
        </p:txBody>
      </p:sp>
      <p:sp>
        <p:nvSpPr>
          <p:cNvPr id="4" name="Rectangle 3"/>
          <p:cNvSpPr/>
          <p:nvPr/>
        </p:nvSpPr>
        <p:spPr>
          <a:xfrm>
            <a:off x="4800600" y="6119336"/>
            <a:ext cx="4343400" cy="738664"/>
          </a:xfrm>
          <a:prstGeom prst="rect">
            <a:avLst/>
          </a:prstGeom>
        </p:spPr>
        <p:txBody>
          <a:bodyPr wrap="square">
            <a:spAutoFit/>
          </a:bodyPr>
          <a:lstStyle/>
          <a:p>
            <a:r>
              <a:rPr lang="en-US" sz="1400" dirty="0" smtClean="0"/>
              <a:t>Ref: http://www.cg.tuwien.ac.at/hostings/cescg/CESCG-2004/web/Zdrojewska-Dorota/</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Small water droplets no larger than 0.05 inches in diameter</a:t>
            </a:r>
          </a:p>
          <a:p>
            <a:pPr lvl="1"/>
            <a:r>
              <a:rPr lang="en-US" dirty="0" smtClean="0"/>
              <a:t>Effects when light enters the droplet</a:t>
            </a:r>
          </a:p>
          <a:p>
            <a:pPr lvl="2"/>
            <a:r>
              <a:rPr lang="en-US" dirty="0" smtClean="0"/>
              <a:t>Absorption</a:t>
            </a:r>
          </a:p>
          <a:p>
            <a:pPr lvl="2"/>
            <a:r>
              <a:rPr lang="en-US" dirty="0" smtClean="0"/>
              <a:t>Emission</a:t>
            </a:r>
          </a:p>
          <a:p>
            <a:pPr lvl="2"/>
            <a:r>
              <a:rPr lang="en-US" dirty="0" smtClean="0"/>
              <a:t>Out-scattering(diffusion)</a:t>
            </a:r>
          </a:p>
          <a:p>
            <a:pPr lvl="2"/>
            <a:r>
              <a:rPr lang="en-US" dirty="0" smtClean="0"/>
              <a:t>In-scattering</a:t>
            </a:r>
            <a:endParaRPr lang="en-US" dirty="0"/>
          </a:p>
        </p:txBody>
      </p:sp>
      <p:sp>
        <p:nvSpPr>
          <p:cNvPr id="2" name="Title 1"/>
          <p:cNvSpPr>
            <a:spLocks noGrp="1"/>
          </p:cNvSpPr>
          <p:nvPr>
            <p:ph type="title"/>
          </p:nvPr>
        </p:nvSpPr>
        <p:spPr/>
        <p:txBody>
          <a:bodyPr/>
          <a:lstStyle/>
          <a:p>
            <a:r>
              <a:rPr lang="en-US" dirty="0" smtClean="0"/>
              <a:t>Background of Fog</a:t>
            </a:r>
            <a:endParaRPr lang="en-US" dirty="0"/>
          </a:p>
        </p:txBody>
      </p:sp>
      <p:sp>
        <p:nvSpPr>
          <p:cNvPr id="4" name="Oval 3"/>
          <p:cNvSpPr/>
          <p:nvPr/>
        </p:nvSpPr>
        <p:spPr>
          <a:xfrm>
            <a:off x="4038600" y="2057400"/>
            <a:ext cx="228600" cy="2286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Cloud 4"/>
          <p:cNvSpPr/>
          <p:nvPr/>
        </p:nvSpPr>
        <p:spPr>
          <a:xfrm>
            <a:off x="5638800" y="381000"/>
            <a:ext cx="1600200" cy="914400"/>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Oval 5"/>
          <p:cNvSpPr/>
          <p:nvPr/>
        </p:nvSpPr>
        <p:spPr>
          <a:xfrm>
            <a:off x="6705600" y="41148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Sun 6"/>
          <p:cNvSpPr/>
          <p:nvPr/>
        </p:nvSpPr>
        <p:spPr>
          <a:xfrm>
            <a:off x="5029200" y="3505200"/>
            <a:ext cx="914400" cy="685800"/>
          </a:xfrm>
          <a:prstGeom prst="su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 name="Oval 7"/>
          <p:cNvSpPr/>
          <p:nvPr/>
        </p:nvSpPr>
        <p:spPr>
          <a:xfrm>
            <a:off x="6553200" y="44196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Oval 8"/>
          <p:cNvSpPr/>
          <p:nvPr/>
        </p:nvSpPr>
        <p:spPr>
          <a:xfrm>
            <a:off x="6858000" y="45720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Oval 9"/>
          <p:cNvSpPr/>
          <p:nvPr/>
        </p:nvSpPr>
        <p:spPr>
          <a:xfrm>
            <a:off x="6324600" y="48006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Oval 10"/>
          <p:cNvSpPr/>
          <p:nvPr/>
        </p:nvSpPr>
        <p:spPr>
          <a:xfrm>
            <a:off x="6858000" y="48768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Oval 11"/>
          <p:cNvSpPr/>
          <p:nvPr/>
        </p:nvSpPr>
        <p:spPr>
          <a:xfrm>
            <a:off x="6629400" y="46482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Oval 12"/>
          <p:cNvSpPr/>
          <p:nvPr/>
        </p:nvSpPr>
        <p:spPr>
          <a:xfrm>
            <a:off x="6629400" y="51816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5715000" y="41148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91200" y="39624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867400" y="37338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86400" y="42672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09600" y="6627168"/>
            <a:ext cx="8534400" cy="230832"/>
          </a:xfrm>
          <a:prstGeom prst="rect">
            <a:avLst/>
          </a:prstGeom>
        </p:spPr>
        <p:txBody>
          <a:bodyPr wrap="square">
            <a:spAutoFit/>
          </a:bodyPr>
          <a:lstStyle/>
          <a:p>
            <a:pPr algn="r"/>
            <a:r>
              <a:rPr lang="en-US" sz="900" dirty="0" smtClean="0"/>
              <a:t>Ref: http://www.cg.tuwien.ac.at/hostings/cescg/CESCG-2004/web/Zdrojewska-Dorota/</a:t>
            </a:r>
            <a:endParaRPr lang="en-US" sz="900" dirty="0"/>
          </a:p>
        </p:txBody>
      </p:sp>
      <p:pic>
        <p:nvPicPr>
          <p:cNvPr id="1026" name="Picture 2"/>
          <p:cNvPicPr>
            <a:picLocks noChangeAspect="1" noChangeArrowheads="1"/>
          </p:cNvPicPr>
          <p:nvPr/>
        </p:nvPicPr>
        <p:blipFill>
          <a:blip r:embed="rId2" cstate="print"/>
          <a:srcRect/>
          <a:stretch>
            <a:fillRect/>
          </a:stretch>
        </p:blipFill>
        <p:spPr bwMode="auto">
          <a:xfrm>
            <a:off x="3352800" y="4572000"/>
            <a:ext cx="2438400" cy="1925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200" dirty="0" smtClean="0"/>
              <a:t>Visible clouds and fog are created by millions and millions of water droplets refracting and reflecting light</a:t>
            </a:r>
          </a:p>
          <a:p>
            <a:endParaRPr lang="en-US" sz="2200" dirty="0" smtClean="0"/>
          </a:p>
          <a:p>
            <a:r>
              <a:rPr lang="en-US" sz="2200" dirty="0" smtClean="0"/>
              <a:t>This is impractical to model – it might provide a more realistic rendering but comes at the expense of an impossibly huge amount of geometry to render.</a:t>
            </a:r>
          </a:p>
          <a:p>
            <a:endParaRPr lang="en-US" sz="2200" dirty="0" smtClean="0"/>
          </a:p>
          <a:p>
            <a:r>
              <a:rPr lang="en-US" sz="2200" dirty="0" smtClean="0"/>
              <a:t>It also doesn’t make sense to define the size &amp; position of each water droplet in a scene</a:t>
            </a:r>
          </a:p>
          <a:p>
            <a:endParaRPr lang="en-US" sz="2200" dirty="0" smtClean="0"/>
          </a:p>
          <a:p>
            <a:r>
              <a:rPr lang="en-US" sz="2200" dirty="0" smtClean="0"/>
              <a:t>The visually interesting aspects of fog come from the aggregation of these particles, rather than the particles themselves</a:t>
            </a:r>
          </a:p>
          <a:p>
            <a:endParaRPr lang="en-US" dirty="0"/>
          </a:p>
        </p:txBody>
      </p:sp>
      <p:sp>
        <p:nvSpPr>
          <p:cNvPr id="3" name="Title 2"/>
          <p:cNvSpPr>
            <a:spLocks noGrp="1"/>
          </p:cNvSpPr>
          <p:nvPr>
            <p:ph type="title"/>
          </p:nvPr>
        </p:nvSpPr>
        <p:spPr/>
        <p:txBody>
          <a:bodyPr>
            <a:normAutofit/>
          </a:bodyPr>
          <a:lstStyle/>
          <a:p>
            <a:r>
              <a:rPr lang="en-US" sz="3200" dirty="0" smtClean="0"/>
              <a:t>Challenges with Physics-Based Model</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029200"/>
          </a:xfrm>
        </p:spPr>
        <p:txBody>
          <a:bodyPr>
            <a:normAutofit fontScale="85000" lnSpcReduction="20000"/>
          </a:bodyPr>
          <a:lstStyle/>
          <a:p>
            <a:pPr marL="0" indent="0">
              <a:buNone/>
            </a:pPr>
            <a:r>
              <a:rPr lang="en-US" sz="2200" dirty="0" smtClean="0"/>
              <a:t>Approaches</a:t>
            </a:r>
          </a:p>
          <a:p>
            <a:r>
              <a:rPr lang="en-US" sz="2200" dirty="0" smtClean="0"/>
              <a:t>Render as textures on geometry</a:t>
            </a:r>
          </a:p>
          <a:p>
            <a:endParaRPr lang="en-US" sz="2200" dirty="0" smtClean="0"/>
          </a:p>
          <a:p>
            <a:r>
              <a:rPr lang="en-US" sz="2200" dirty="0" smtClean="0"/>
              <a:t>Render as sprites</a:t>
            </a:r>
          </a:p>
          <a:p>
            <a:endParaRPr lang="en-US" sz="2200" dirty="0" smtClean="0"/>
          </a:p>
          <a:p>
            <a:r>
              <a:rPr lang="en-US" sz="2200" dirty="0" smtClean="0"/>
              <a:t>Render as texture on background</a:t>
            </a:r>
          </a:p>
          <a:p>
            <a:endParaRPr lang="en-US" sz="2200" dirty="0" smtClean="0"/>
          </a:p>
          <a:p>
            <a:pPr marL="0" indent="0">
              <a:buNone/>
            </a:pPr>
            <a:r>
              <a:rPr lang="en-US" sz="2200" dirty="0" smtClean="0"/>
              <a:t>Shortcomings</a:t>
            </a:r>
          </a:p>
          <a:p>
            <a:r>
              <a:rPr lang="en-US" sz="2200" dirty="0" smtClean="0"/>
              <a:t>Texture-based approaches doesn’t accurately reflect different camera positions</a:t>
            </a:r>
          </a:p>
          <a:p>
            <a:endParaRPr lang="en-US" sz="2200" dirty="0" smtClean="0"/>
          </a:p>
          <a:p>
            <a:r>
              <a:rPr lang="en-US" sz="2200" dirty="0" smtClean="0"/>
              <a:t>None of these approaches allow geometry to interact with the fog (can’t see the effects of placing geometry inside or behind the fog)</a:t>
            </a:r>
          </a:p>
          <a:p>
            <a:endParaRPr lang="en-US" sz="2200" dirty="0" smtClean="0"/>
          </a:p>
          <a:p>
            <a:r>
              <a:rPr lang="en-US" sz="2200" dirty="0" smtClean="0"/>
              <a:t>These also don’t capture the effects of multiple light sources or colored light</a:t>
            </a:r>
          </a:p>
          <a:p>
            <a:endParaRPr lang="en-US" dirty="0"/>
          </a:p>
        </p:txBody>
      </p:sp>
      <p:sp>
        <p:nvSpPr>
          <p:cNvPr id="3" name="Title 2"/>
          <p:cNvSpPr>
            <a:spLocks noGrp="1"/>
          </p:cNvSpPr>
          <p:nvPr>
            <p:ph type="title"/>
          </p:nvPr>
        </p:nvSpPr>
        <p:spPr/>
        <p:txBody>
          <a:bodyPr/>
          <a:lstStyle/>
          <a:p>
            <a:r>
              <a:rPr lang="en-US" dirty="0" smtClean="0"/>
              <a:t>Previous Implementations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2104" y="1905000"/>
            <a:ext cx="6941820" cy="4338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r>
              <a:rPr lang="en-US" dirty="0" smtClean="0"/>
              <a:t>Despite aforementioned shortcomings, the result is aesthetically appealing</a:t>
            </a:r>
            <a:endParaRPr lang="en-US" dirty="0"/>
          </a:p>
        </p:txBody>
      </p:sp>
      <p:sp>
        <p:nvSpPr>
          <p:cNvPr id="3" name="Title 2"/>
          <p:cNvSpPr>
            <a:spLocks noGrp="1"/>
          </p:cNvSpPr>
          <p:nvPr>
            <p:ph type="title"/>
          </p:nvPr>
        </p:nvSpPr>
        <p:spPr/>
        <p:txBody>
          <a:bodyPr/>
          <a:lstStyle/>
          <a:p>
            <a:r>
              <a:rPr lang="en-US" dirty="0" smtClean="0"/>
              <a:t>Sprite/Texture Implementation</a:t>
            </a:r>
            <a:endParaRPr lang="en-US" dirty="0"/>
          </a:p>
        </p:txBody>
      </p:sp>
      <p:sp>
        <p:nvSpPr>
          <p:cNvPr id="5" name="TextBox 4"/>
          <p:cNvSpPr txBox="1"/>
          <p:nvPr/>
        </p:nvSpPr>
        <p:spPr>
          <a:xfrm>
            <a:off x="4508326" y="6382672"/>
            <a:ext cx="3428999" cy="276999"/>
          </a:xfrm>
          <a:prstGeom prst="rect">
            <a:avLst/>
          </a:prstGeom>
          <a:noFill/>
        </p:spPr>
        <p:txBody>
          <a:bodyPr wrap="square" rtlCol="0">
            <a:spAutoFit/>
          </a:bodyPr>
          <a:lstStyle/>
          <a:p>
            <a:r>
              <a:rPr lang="en-US" sz="1200" dirty="0" smtClean="0"/>
              <a:t>Ref: http</a:t>
            </a:r>
            <a:r>
              <a:rPr lang="en-US" sz="1200" dirty="0"/>
              <a:t>://ofb.net/~niniane/clouds-jgt.pdf</a:t>
            </a:r>
          </a:p>
        </p:txBody>
      </p:sp>
    </p:spTree>
    <p:extLst>
      <p:ext uri="{BB962C8B-B14F-4D97-AF65-F5344CB8AC3E}">
        <p14:creationId xmlns:p14="http://schemas.microsoft.com/office/powerpoint/2010/main" xmlns="" val="2037377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smtClean="0"/>
              <a:t>Model the area of fog as a simple geometrical object that we are already familiar with, like a box or sphere</a:t>
            </a:r>
          </a:p>
          <a:p>
            <a:endParaRPr lang="en-US" sz="2200" dirty="0" smtClean="0"/>
          </a:p>
          <a:p>
            <a:r>
              <a:rPr lang="en-US" sz="2200" dirty="0" smtClean="0"/>
              <a:t>Layer the geometry into many slices in the V direction (the viewing direction of the camera)</a:t>
            </a:r>
          </a:p>
          <a:p>
            <a:endParaRPr lang="en-US" sz="2200" dirty="0" smtClean="0"/>
          </a:p>
          <a:p>
            <a:endParaRPr lang="en-US" sz="2200" dirty="0" smtClean="0"/>
          </a:p>
          <a:p>
            <a:endParaRPr lang="en-US" dirty="0"/>
          </a:p>
        </p:txBody>
      </p:sp>
      <p:sp>
        <p:nvSpPr>
          <p:cNvPr id="3" name="Title 2"/>
          <p:cNvSpPr>
            <a:spLocks noGrp="1"/>
          </p:cNvSpPr>
          <p:nvPr>
            <p:ph type="title"/>
          </p:nvPr>
        </p:nvSpPr>
        <p:spPr/>
        <p:txBody>
          <a:bodyPr/>
          <a:lstStyle/>
          <a:p>
            <a:r>
              <a:rPr lang="en-US" dirty="0" smtClean="0"/>
              <a:t>Conceptual Implementation</a:t>
            </a:r>
            <a:endParaRPr lang="en-US" dirty="0"/>
          </a:p>
        </p:txBody>
      </p:sp>
      <p:grpSp>
        <p:nvGrpSpPr>
          <p:cNvPr id="4" name="Group 3"/>
          <p:cNvGrpSpPr/>
          <p:nvPr/>
        </p:nvGrpSpPr>
        <p:grpSpPr>
          <a:xfrm>
            <a:off x="1006848" y="3627246"/>
            <a:ext cx="7222752" cy="2544953"/>
            <a:chOff x="2390854" y="1308877"/>
            <a:chExt cx="4313160" cy="2228404"/>
          </a:xfrm>
        </p:grpSpPr>
        <mc:AlternateContent xmlns:mc="http://schemas.openxmlformats.org/markup-compatibility/2006">
          <mc:Choice xmlns:a14="http://schemas.microsoft.com/office/drawing/2010/main" xmlns="" Requires="a14">
            <p:sp>
              <p:nvSpPr>
                <p:cNvPr id="6" name="Rectangle 5"/>
                <p:cNvSpPr/>
                <p:nvPr/>
              </p:nvSpPr>
              <p:spPr>
                <a:xfrm>
                  <a:off x="2772042" y="1465221"/>
                  <a:ext cx="478522" cy="364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en-US" sz="1600" b="1" i="1" smtClean="0">
                                <a:solidFill>
                                  <a:schemeClr val="tx1"/>
                                </a:solidFill>
                                <a:latin typeface="Cambria Math"/>
                              </a:rPr>
                            </m:ctrlPr>
                          </m:accPr>
                          <m:e>
                            <m:r>
                              <a:rPr lang="en-US" sz="1600" b="1" i="1" smtClean="0">
                                <a:solidFill>
                                  <a:schemeClr val="tx1"/>
                                </a:solidFill>
                                <a:latin typeface="Cambria Math"/>
                              </a:rPr>
                              <m:t>𝑽</m:t>
                            </m:r>
                          </m:e>
                        </m:acc>
                      </m:oMath>
                    </m:oMathPara>
                  </a14:m>
                  <a:endParaRPr lang="en-US" sz="1600" dirty="0">
                    <a:solidFill>
                      <a:schemeClr val="tx1"/>
                    </a:solidFill>
                  </a:endParaRPr>
                </a:p>
              </p:txBody>
            </p:sp>
          </mc:Choice>
          <mc:Fallback>
            <p:sp>
              <p:nvSpPr>
                <p:cNvPr id="35" name="Rectangle 34"/>
                <p:cNvSpPr>
                  <a:spLocks noRot="1" noChangeAspect="1" noMove="1" noResize="1" noEditPoints="1" noAdjustHandles="1" noChangeArrowheads="1" noChangeShapeType="1" noTextEdit="1"/>
                </p:cNvSpPr>
                <p:nvPr/>
              </p:nvSpPr>
              <p:spPr>
                <a:xfrm>
                  <a:off x="2772042" y="1465221"/>
                  <a:ext cx="478522" cy="364688"/>
                </a:xfrm>
                <a:prstGeom prst="rect">
                  <a:avLst/>
                </a:prstGeom>
                <a:blipFill rotWithShape="1">
                  <a:blip r:embed="rId2" cstate="print"/>
                  <a:stretch>
                    <a:fillRect r="-11538"/>
                  </a:stretch>
                </a:blipFill>
                <a:ln>
                  <a:noFill/>
                </a:ln>
              </p:spPr>
              <p:txBody>
                <a:bodyPr/>
                <a:lstStyle/>
                <a:p>
                  <a:r>
                    <a:rPr lang="en-US">
                      <a:noFill/>
                    </a:rPr>
                    <a:t> </a:t>
                  </a:r>
                </a:p>
              </p:txBody>
            </p:sp>
          </mc:Fallback>
        </mc:AlternateContent>
        <p:sp>
          <p:nvSpPr>
            <p:cNvPr id="8" name="Rectangle 7"/>
            <p:cNvSpPr/>
            <p:nvPr/>
          </p:nvSpPr>
          <p:spPr>
            <a:xfrm>
              <a:off x="5411891" y="1756280"/>
              <a:ext cx="1292123" cy="1022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9" name="Trapezoid 8"/>
            <p:cNvSpPr/>
            <p:nvPr/>
          </p:nvSpPr>
          <p:spPr>
            <a:xfrm>
              <a:off x="3466620" y="2336781"/>
              <a:ext cx="3158334" cy="1200500"/>
            </a:xfrm>
            <a:prstGeom prst="trapezoid">
              <a:avLst>
                <a:gd name="adj" fmla="val 56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rot="1357203">
              <a:off x="2390854" y="1308877"/>
              <a:ext cx="572202" cy="579799"/>
            </a:xfrm>
            <a:prstGeom prst="smileyFace">
              <a:avLst>
                <a:gd name="adj" fmla="val 4653"/>
              </a:avLst>
            </a:prstGeom>
            <a:scene3d>
              <a:camera prst="isometricOffAxis2Right"/>
              <a:lightRig rig="threePt" dir="t"/>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2819742" y="1706493"/>
              <a:ext cx="1085787" cy="555744"/>
            </a:xfrm>
            <a:prstGeom prst="straightConnector1">
              <a:avLst/>
            </a:prstGeom>
            <a:ln w="76200" cmpd="sng">
              <a:solidFill>
                <a:schemeClr val="accent3">
                  <a:lumMod val="75000"/>
                </a:schemeClr>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320674" y="1330029"/>
              <a:ext cx="893146" cy="537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Fog Slices</a:t>
              </a:r>
              <a:endParaRPr lang="en-US" sz="2000" dirty="0">
                <a:solidFill>
                  <a:schemeClr val="tx1"/>
                </a:solidFill>
              </a:endParaRPr>
            </a:p>
          </p:txBody>
        </p:sp>
      </p:grpSp>
      <p:sp>
        <p:nvSpPr>
          <p:cNvPr id="19" name="Rectangle 18"/>
          <p:cNvSpPr/>
          <p:nvPr/>
        </p:nvSpPr>
        <p:spPr>
          <a:xfrm>
            <a:off x="2895600" y="4174267"/>
            <a:ext cx="1295400" cy="1083533"/>
          </a:xfrm>
          <a:prstGeom prst="rect">
            <a:avLst/>
          </a:prstGeom>
          <a:solidFill>
            <a:schemeClr val="accent1">
              <a:lumMod val="20000"/>
              <a:lumOff val="80000"/>
              <a:alpha val="81000"/>
            </a:schemeClr>
          </a:solidFill>
          <a:scene3d>
            <a:camera prst="isometricOffAxis2Right">
              <a:rot lat="2400000" lon="174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124200" y="4250467"/>
            <a:ext cx="1295400" cy="1083533"/>
          </a:xfrm>
          <a:prstGeom prst="rect">
            <a:avLst/>
          </a:prstGeom>
          <a:solidFill>
            <a:schemeClr val="accent1">
              <a:lumMod val="20000"/>
              <a:lumOff val="80000"/>
              <a:alpha val="75000"/>
            </a:schemeClr>
          </a:solidFill>
          <a:scene3d>
            <a:camera prst="isometricOffAxis2Right">
              <a:rot lat="2400000" lon="174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52800" y="4343400"/>
            <a:ext cx="1295400" cy="1083533"/>
          </a:xfrm>
          <a:prstGeom prst="rect">
            <a:avLst/>
          </a:prstGeom>
          <a:solidFill>
            <a:schemeClr val="accent1">
              <a:lumMod val="20000"/>
              <a:lumOff val="80000"/>
              <a:alpha val="75000"/>
            </a:schemeClr>
          </a:solidFill>
          <a:scene3d>
            <a:camera prst="isometricOffAxis2Right">
              <a:rot lat="2400000" lon="174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81400" y="4402867"/>
            <a:ext cx="1295400" cy="1083533"/>
          </a:xfrm>
          <a:prstGeom prst="rect">
            <a:avLst/>
          </a:prstGeom>
          <a:solidFill>
            <a:schemeClr val="accent1">
              <a:lumMod val="20000"/>
              <a:lumOff val="80000"/>
              <a:alpha val="45000"/>
            </a:schemeClr>
          </a:solidFill>
          <a:scene3d>
            <a:camera prst="isometricOffAxis2Right">
              <a:rot lat="2400000" lon="174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4229100" y="4944633"/>
            <a:ext cx="1421930" cy="630511"/>
          </a:xfrm>
          <a:prstGeom prst="straightConnector1">
            <a:avLst/>
          </a:prstGeom>
          <a:ln w="76200" cmpd="sng">
            <a:solidFill>
              <a:schemeClr val="accent3">
                <a:lumMod val="75000"/>
              </a:schemeClr>
            </a:solidFill>
            <a:prstDash val="solid"/>
            <a:headEnd type="none"/>
            <a:tailEnd type="triangle"/>
          </a:ln>
          <a:effectLst>
            <a:softEdge rad="12700"/>
          </a:effectLst>
          <a:scene3d>
            <a:camera prst="orthographicFront"/>
            <a:lightRig rig="soft" dir="t"/>
          </a:scene3d>
          <a:sp3d prstMaterial="softEdge">
            <a:bevelT w="158750" h="25400"/>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Compute random locations for clusters of mass on the slice nearest to the camera. Interpolate the mass between the clusters using some falloff function</a:t>
            </a:r>
          </a:p>
          <a:p>
            <a:endParaRPr lang="en-US" sz="2800" dirty="0"/>
          </a:p>
        </p:txBody>
      </p:sp>
      <p:sp>
        <p:nvSpPr>
          <p:cNvPr id="3" name="Title 2"/>
          <p:cNvSpPr>
            <a:spLocks noGrp="1"/>
          </p:cNvSpPr>
          <p:nvPr>
            <p:ph type="title"/>
          </p:nvPr>
        </p:nvSpPr>
        <p:spPr/>
        <p:txBody>
          <a:bodyPr/>
          <a:lstStyle/>
          <a:p>
            <a:r>
              <a:rPr lang="en-US" dirty="0"/>
              <a:t>Conceptual Implementation</a:t>
            </a:r>
          </a:p>
        </p:txBody>
      </p:sp>
      <p:grpSp>
        <p:nvGrpSpPr>
          <p:cNvPr id="5" name="Group 4"/>
          <p:cNvGrpSpPr/>
          <p:nvPr/>
        </p:nvGrpSpPr>
        <p:grpSpPr>
          <a:xfrm>
            <a:off x="838200" y="3552845"/>
            <a:ext cx="7259005" cy="2520797"/>
            <a:chOff x="3466620" y="1330029"/>
            <a:chExt cx="3237394" cy="2207253"/>
          </a:xfrm>
        </p:grpSpPr>
        <mc:AlternateContent xmlns:mc="http://schemas.openxmlformats.org/markup-compatibility/2006">
          <mc:Choice xmlns:a14="http://schemas.microsoft.com/office/drawing/2010/main" xmlns="" Requires="a14">
            <p:sp>
              <p:nvSpPr>
                <p:cNvPr id="7" name="Rectangle 6"/>
                <p:cNvSpPr/>
                <p:nvPr/>
              </p:nvSpPr>
              <p:spPr>
                <a:xfrm>
                  <a:off x="5411891" y="1756280"/>
                  <a:ext cx="1292123" cy="1022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en-US" sz="1600" b="1" i="1" smtClean="0">
                                <a:solidFill>
                                  <a:schemeClr val="tx1"/>
                                </a:solidFill>
                                <a:latin typeface="Cambria Math"/>
                              </a:rPr>
                            </m:ctrlPr>
                          </m:accPr>
                          <m:e>
                            <m:r>
                              <a:rPr lang="en-US" sz="1600" b="1" i="1" smtClean="0">
                                <a:solidFill>
                                  <a:schemeClr val="tx1"/>
                                </a:solidFill>
                                <a:latin typeface="Cambria Math"/>
                              </a:rPr>
                              <m:t>𝑳</m:t>
                            </m:r>
                          </m:e>
                        </m:acc>
                      </m:oMath>
                    </m:oMathPara>
                  </a14:m>
                  <a:endParaRPr lang="en-US" sz="1600" dirty="0">
                    <a:solidFill>
                      <a:schemeClr val="tx1"/>
                    </a:solidFill>
                  </a:endParaRPr>
                </a:p>
              </p:txBody>
            </p:sp>
          </mc:Choice>
          <mc:Fallback>
            <p:sp>
              <p:nvSpPr>
                <p:cNvPr id="24" name="Rectangle 23"/>
                <p:cNvSpPr>
                  <a:spLocks noRot="1" noChangeAspect="1" noMove="1" noResize="1" noEditPoints="1" noAdjustHandles="1" noChangeArrowheads="1" noChangeShapeType="1" noTextEdit="1"/>
                </p:cNvSpPr>
                <p:nvPr/>
              </p:nvSpPr>
              <p:spPr>
                <a:xfrm>
                  <a:off x="5411891" y="1756280"/>
                  <a:ext cx="1292123" cy="1022390"/>
                </a:xfrm>
                <a:prstGeom prst="rect">
                  <a:avLst/>
                </a:prstGeom>
                <a:blipFill rotWithShape="1">
                  <a:blip r:embed="rId2" cstate="print"/>
                  <a:stretch>
                    <a:fillRect/>
                  </a:stretch>
                </a:blipFill>
                <a:ln>
                  <a:noFill/>
                </a:ln>
              </p:spPr>
              <p:txBody>
                <a:bodyPr/>
                <a:lstStyle/>
                <a:p>
                  <a:r>
                    <a:rPr lang="en-US">
                      <a:noFill/>
                    </a:rPr>
                    <a:t> </a:t>
                  </a:r>
                </a:p>
              </p:txBody>
            </p:sp>
          </mc:Fallback>
        </mc:AlternateContent>
        <p:sp>
          <p:nvSpPr>
            <p:cNvPr id="8" name="Trapezoid 7"/>
            <p:cNvSpPr/>
            <p:nvPr/>
          </p:nvSpPr>
          <p:spPr>
            <a:xfrm>
              <a:off x="3466620" y="1940880"/>
              <a:ext cx="3158334" cy="1596402"/>
            </a:xfrm>
            <a:prstGeom prst="trapezoid">
              <a:avLst>
                <a:gd name="adj" fmla="val 56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20674" y="1330029"/>
              <a:ext cx="893146" cy="537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One Fog Slice</a:t>
              </a:r>
              <a:endParaRPr lang="en-US" sz="2000" dirty="0">
                <a:solidFill>
                  <a:schemeClr val="tx1"/>
                </a:solidFill>
              </a:endParaRPr>
            </a:p>
          </p:txBody>
        </p:sp>
      </p:grpSp>
      <p:grpSp>
        <p:nvGrpSpPr>
          <p:cNvPr id="21" name="Group 20"/>
          <p:cNvGrpSpPr/>
          <p:nvPr/>
        </p:nvGrpSpPr>
        <p:grpSpPr>
          <a:xfrm>
            <a:off x="1898337" y="4201137"/>
            <a:ext cx="2857500" cy="1621396"/>
            <a:chOff x="1898337" y="4201137"/>
            <a:chExt cx="2857500" cy="1621396"/>
          </a:xfrm>
        </p:grpSpPr>
        <p:sp>
          <p:nvSpPr>
            <p:cNvPr id="13" name="Rectangle 12"/>
            <p:cNvSpPr/>
            <p:nvPr/>
          </p:nvSpPr>
          <p:spPr>
            <a:xfrm>
              <a:off x="1898337" y="4201137"/>
              <a:ext cx="2857500" cy="1621396"/>
            </a:xfrm>
            <a:prstGeom prst="rect">
              <a:avLst/>
            </a:prstGeom>
            <a:solidFill>
              <a:schemeClr val="tx1">
                <a:alpha val="0"/>
              </a:schemeClr>
            </a:solidFill>
            <a:scene3d>
              <a:camera prst="isometricOffAxis2Right">
                <a:rot lat="600000" lon="198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62200" y="4623457"/>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45667" y="4615644"/>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178700" y="5239966"/>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991035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Repeat the mass clustering on the next </a:t>
            </a:r>
            <a:r>
              <a:rPr lang="en-US" sz="2400" dirty="0" smtClean="0"/>
              <a:t>layer, interpolating </a:t>
            </a:r>
            <a:r>
              <a:rPr lang="en-US" sz="2400" dirty="0"/>
              <a:t>the amount of mass at each point using </a:t>
            </a:r>
            <a:r>
              <a:rPr lang="en-US" sz="2400" dirty="0" smtClean="0"/>
              <a:t>different randomly positioned clusters</a:t>
            </a:r>
            <a:endParaRPr lang="en-US" sz="2400" dirty="0"/>
          </a:p>
          <a:p>
            <a:endParaRPr lang="en-US" dirty="0"/>
          </a:p>
          <a:p>
            <a:endParaRPr lang="en-US" dirty="0"/>
          </a:p>
        </p:txBody>
      </p:sp>
      <p:sp>
        <p:nvSpPr>
          <p:cNvPr id="3" name="Title 2"/>
          <p:cNvSpPr>
            <a:spLocks noGrp="1"/>
          </p:cNvSpPr>
          <p:nvPr>
            <p:ph type="title"/>
          </p:nvPr>
        </p:nvSpPr>
        <p:spPr/>
        <p:txBody>
          <a:bodyPr/>
          <a:lstStyle/>
          <a:p>
            <a:r>
              <a:rPr lang="en-US" dirty="0"/>
              <a:t>Conceptual Implementation</a:t>
            </a:r>
          </a:p>
        </p:txBody>
      </p:sp>
      <p:grpSp>
        <p:nvGrpSpPr>
          <p:cNvPr id="5" name="Group 4"/>
          <p:cNvGrpSpPr/>
          <p:nvPr/>
        </p:nvGrpSpPr>
        <p:grpSpPr>
          <a:xfrm>
            <a:off x="685799" y="3394608"/>
            <a:ext cx="7848601" cy="2679032"/>
            <a:chOff x="3398652" y="1191475"/>
            <a:chExt cx="3305362" cy="2345807"/>
          </a:xfrm>
        </p:grpSpPr>
        <mc:AlternateContent xmlns:mc="http://schemas.openxmlformats.org/markup-compatibility/2006">
          <mc:Choice xmlns:a14="http://schemas.microsoft.com/office/drawing/2010/main" xmlns="" Requires="a14">
            <p:sp>
              <p:nvSpPr>
                <p:cNvPr id="6" name="Rectangle 5"/>
                <p:cNvSpPr/>
                <p:nvPr/>
              </p:nvSpPr>
              <p:spPr>
                <a:xfrm>
                  <a:off x="5411891" y="1756280"/>
                  <a:ext cx="1292123" cy="1022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en-US" sz="1600" b="1" i="1" smtClean="0">
                                <a:solidFill>
                                  <a:schemeClr val="tx1"/>
                                </a:solidFill>
                                <a:latin typeface="Cambria Math"/>
                              </a:rPr>
                            </m:ctrlPr>
                          </m:accPr>
                          <m:e>
                            <m:r>
                              <a:rPr lang="en-US" sz="1600" b="1" i="1" smtClean="0">
                                <a:solidFill>
                                  <a:schemeClr val="tx1"/>
                                </a:solidFill>
                                <a:latin typeface="Cambria Math"/>
                              </a:rPr>
                              <m:t>𝑳</m:t>
                            </m:r>
                          </m:e>
                        </m:acc>
                      </m:oMath>
                    </m:oMathPara>
                  </a14:m>
                  <a:endParaRPr lang="en-US" sz="1600" dirty="0">
                    <a:solidFill>
                      <a:schemeClr val="tx1"/>
                    </a:solidFill>
                  </a:endParaRPr>
                </a:p>
              </p:txBody>
            </p:sp>
          </mc:Choice>
          <mc:Fallback>
            <p:sp>
              <p:nvSpPr>
                <p:cNvPr id="4" name="Rectangle 23"/>
                <p:cNvSpPr>
                  <a:spLocks noRot="1" noChangeAspect="1" noMove="1" noResize="1" noEditPoints="1" noAdjustHandles="1" noChangeArrowheads="1" noChangeShapeType="1" noTextEdit="1"/>
                </p:cNvSpPr>
                <p:nvPr/>
              </p:nvSpPr>
              <p:spPr>
                <a:xfrm>
                  <a:off x="5411891" y="1756280"/>
                  <a:ext cx="1292123" cy="1022390"/>
                </a:xfrm>
                <a:prstGeom prst="rect">
                  <a:avLst/>
                </a:prstGeom>
                <a:blipFill rotWithShape="1">
                  <a:blip r:embed="rId2" cstate="print"/>
                  <a:stretch>
                    <a:fillRect/>
                  </a:stretch>
                </a:blipFill>
                <a:ln>
                  <a:noFill/>
                </a:ln>
              </p:spPr>
              <p:txBody>
                <a:bodyPr/>
                <a:lstStyle/>
                <a:p>
                  <a:r>
                    <a:rPr lang="en-US">
                      <a:noFill/>
                    </a:rPr>
                    <a:t> </a:t>
                  </a:r>
                </a:p>
              </p:txBody>
            </p:sp>
          </mc:Fallback>
        </mc:AlternateContent>
        <p:sp>
          <p:nvSpPr>
            <p:cNvPr id="7" name="Trapezoid 6"/>
            <p:cNvSpPr/>
            <p:nvPr/>
          </p:nvSpPr>
          <p:spPr>
            <a:xfrm>
              <a:off x="3398652" y="1756280"/>
              <a:ext cx="3226302" cy="1781002"/>
            </a:xfrm>
            <a:prstGeom prst="trapezoid">
              <a:avLst>
                <a:gd name="adj" fmla="val 56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17154" y="1191475"/>
              <a:ext cx="1088567" cy="537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Multiple Fog Slices</a:t>
              </a:r>
              <a:endParaRPr lang="en-US" sz="2000" dirty="0">
                <a:solidFill>
                  <a:schemeClr val="tx1"/>
                </a:solidFill>
              </a:endParaRPr>
            </a:p>
          </p:txBody>
        </p:sp>
      </p:grpSp>
      <p:grpSp>
        <p:nvGrpSpPr>
          <p:cNvPr id="19" name="Group 18"/>
          <p:cNvGrpSpPr/>
          <p:nvPr/>
        </p:nvGrpSpPr>
        <p:grpSpPr>
          <a:xfrm>
            <a:off x="4447655" y="3769086"/>
            <a:ext cx="2857500" cy="1621396"/>
            <a:chOff x="3712100" y="4039646"/>
            <a:chExt cx="2857500" cy="1621396"/>
          </a:xfrm>
        </p:grpSpPr>
        <p:sp>
          <p:nvSpPr>
            <p:cNvPr id="15" name="Rectangle 14"/>
            <p:cNvSpPr/>
            <p:nvPr/>
          </p:nvSpPr>
          <p:spPr>
            <a:xfrm>
              <a:off x="3712100" y="4039646"/>
              <a:ext cx="2857500" cy="1621396"/>
            </a:xfrm>
            <a:prstGeom prst="rect">
              <a:avLst/>
            </a:prstGeom>
            <a:solidFill>
              <a:schemeClr val="tx1">
                <a:alpha val="0"/>
              </a:schemeClr>
            </a:solidFill>
            <a:scene3d>
              <a:camera prst="isometricOffAxis2Right">
                <a:rot lat="600000" lon="198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57800" y="4488422"/>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724400" y="4648200"/>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446396" y="4028527"/>
            <a:ext cx="2857500" cy="1621396"/>
            <a:chOff x="1898337" y="4201137"/>
            <a:chExt cx="2857500" cy="1621396"/>
          </a:xfrm>
        </p:grpSpPr>
        <p:sp>
          <p:nvSpPr>
            <p:cNvPr id="10" name="Rectangle 9"/>
            <p:cNvSpPr/>
            <p:nvPr/>
          </p:nvSpPr>
          <p:spPr>
            <a:xfrm>
              <a:off x="1898337" y="4201137"/>
              <a:ext cx="2857500" cy="1621396"/>
            </a:xfrm>
            <a:prstGeom prst="rect">
              <a:avLst/>
            </a:prstGeom>
            <a:solidFill>
              <a:schemeClr val="tx1">
                <a:alpha val="0"/>
              </a:schemeClr>
            </a:solidFill>
            <a:scene3d>
              <a:camera prst="isometricOffAxis2Right">
                <a:rot lat="600000" lon="198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62200" y="4623457"/>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845667" y="4615644"/>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78700" y="5239966"/>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238500" y="4567087"/>
            <a:ext cx="2857500" cy="1621396"/>
            <a:chOff x="4112367" y="3901201"/>
            <a:chExt cx="2857500" cy="1621396"/>
          </a:xfrm>
        </p:grpSpPr>
        <p:sp>
          <p:nvSpPr>
            <p:cNvPr id="21" name="Rectangle 20"/>
            <p:cNvSpPr/>
            <p:nvPr/>
          </p:nvSpPr>
          <p:spPr>
            <a:xfrm>
              <a:off x="4112367" y="3901201"/>
              <a:ext cx="2857500" cy="1621396"/>
            </a:xfrm>
            <a:prstGeom prst="rect">
              <a:avLst/>
            </a:prstGeom>
            <a:solidFill>
              <a:schemeClr val="tx1">
                <a:alpha val="0"/>
              </a:schemeClr>
            </a:solidFill>
            <a:scene3d>
              <a:camera prst="isometricOffAxis2Right">
                <a:rot lat="600000" lon="19800000" rev="0"/>
              </a:camera>
              <a:lightRig rig="threePt" dir="t"/>
            </a:scene3d>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115182" y="4544166"/>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204572" y="4155788"/>
              <a:ext cx="533400" cy="388378"/>
            </a:xfrm>
            <a:prstGeom prst="ellipse">
              <a:avLst/>
            </a:prstGeom>
            <a:solidFill>
              <a:schemeClr val="bg1"/>
            </a:solidFill>
            <a:ln>
              <a:noFill/>
            </a:ln>
            <a:effectLst>
              <a:glow rad="431800">
                <a:schemeClr val="bg1">
                  <a:alpha val="40000"/>
                </a:schemeClr>
              </a:glow>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1591448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502</TotalTime>
  <Words>691</Words>
  <Application>Microsoft Office PowerPoint</Application>
  <PresentationFormat>On-screen Show (4:3)</PresentationFormat>
  <Paragraphs>114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Rendering Fog</vt:lpstr>
      <vt:lpstr>Overview:</vt:lpstr>
      <vt:lpstr>Background of Fog</vt:lpstr>
      <vt:lpstr>Challenges with Physics-Based Model</vt:lpstr>
      <vt:lpstr>Previous Implementations</vt:lpstr>
      <vt:lpstr>Sprite/Texture Implementation</vt:lpstr>
      <vt:lpstr>Conceptual Implementation</vt:lpstr>
      <vt:lpstr>Conceptual Implementation</vt:lpstr>
      <vt:lpstr>Conceptual Implementation</vt:lpstr>
      <vt:lpstr>Conceptual Implementation</vt:lpstr>
      <vt:lpstr>Detailed Implementation</vt:lpstr>
      <vt:lpstr>Slide 12</vt:lpstr>
      <vt:lpstr>Slide 13</vt:lpstr>
      <vt:lpstr>Fog Example:</vt:lpstr>
      <vt:lpstr>Perlin's Noise!!!!</vt:lpstr>
      <vt:lpstr>Perlin's Noise</vt:lpstr>
      <vt:lpstr>High Frequency Vs. Low Frequency </vt:lpstr>
      <vt:lpstr>Pseudo Implementation</vt:lpstr>
      <vt:lpstr>Pseudo Algorithm</vt:lpstr>
      <vt:lpstr>Slide 20</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Rendering Heterogeneous Fog</dc:title>
  <dc:creator>Gimp</dc:creator>
  <cp:lastModifiedBy>Kostiew, Lewis B</cp:lastModifiedBy>
  <cp:revision>49</cp:revision>
  <dcterms:created xsi:type="dcterms:W3CDTF">2006-08-16T00:00:00Z</dcterms:created>
  <dcterms:modified xsi:type="dcterms:W3CDTF">2011-03-03T08:53:22Z</dcterms:modified>
</cp:coreProperties>
</file>