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handoutMasterIdLst>
    <p:handoutMasterId r:id="rId27"/>
  </p:handoutMasterIdLst>
  <p:sldIdLst>
    <p:sldId id="256" r:id="rId2"/>
    <p:sldId id="258" r:id="rId3"/>
    <p:sldId id="260" r:id="rId4"/>
    <p:sldId id="259" r:id="rId5"/>
    <p:sldId id="257" r:id="rId6"/>
    <p:sldId id="261" r:id="rId7"/>
    <p:sldId id="262" r:id="rId8"/>
    <p:sldId id="263" r:id="rId9"/>
    <p:sldId id="264" r:id="rId10"/>
    <p:sldId id="271" r:id="rId11"/>
    <p:sldId id="272" r:id="rId12"/>
    <p:sldId id="267" r:id="rId13"/>
    <p:sldId id="270" r:id="rId14"/>
    <p:sldId id="265" r:id="rId15"/>
    <p:sldId id="266" r:id="rId16"/>
    <p:sldId id="268" r:id="rId17"/>
    <p:sldId id="276" r:id="rId18"/>
    <p:sldId id="279" r:id="rId19"/>
    <p:sldId id="273" r:id="rId20"/>
    <p:sldId id="274" r:id="rId21"/>
    <p:sldId id="278" r:id="rId22"/>
    <p:sldId id="280" r:id="rId23"/>
    <p:sldId id="275" r:id="rId24"/>
    <p:sldId id="27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0" autoAdjust="0"/>
    <p:restoredTop sz="94660"/>
  </p:normalViewPr>
  <p:slideViewPr>
    <p:cSldViewPr>
      <p:cViewPr>
        <p:scale>
          <a:sx n="82" d="100"/>
          <a:sy n="82" d="100"/>
        </p:scale>
        <p:origin x="-2454" y="-816"/>
      </p:cViewPr>
      <p:guideLst>
        <p:guide orient="horz" pos="2160"/>
        <p:guide pos="2880"/>
      </p:guideLst>
    </p:cSldViewPr>
  </p:slideViewPr>
  <p:notesTextViewPr>
    <p:cViewPr>
      <p:scale>
        <a:sx n="100" d="100"/>
        <a:sy n="100" d="100"/>
      </p:scale>
      <p:origin x="0" y="0"/>
    </p:cViewPr>
  </p:notesTextViewPr>
  <p:notesViewPr>
    <p:cSldViewPr>
      <p:cViewPr varScale="1">
        <p:scale>
          <a:sx n="89" d="100"/>
          <a:sy n="89" d="100"/>
        </p:scale>
        <p:origin x="-31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5C55AF0-E9B8-4CC1-AE99-7A4B859817D5}" type="datetimeFigureOut">
              <a:rPr lang="en-US" smtClean="0"/>
              <a:pPr/>
              <a:t>3/2/2011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E4FA18B-05C5-46BA-8E50-EE33101203B9}" type="slidenum">
              <a:rPr lang="en-US" smtClean="0"/>
              <a:pPr/>
              <a:t>‹#›</a:t>
            </a:fld>
            <a:endParaRPr lang="en-US" dirty="0"/>
          </a:p>
        </p:txBody>
      </p:sp>
    </p:spTree>
    <p:extLst>
      <p:ext uri="{BB962C8B-B14F-4D97-AF65-F5344CB8AC3E}">
        <p14:creationId xmlns:p14="http://schemas.microsoft.com/office/powerpoint/2010/main" val="8660397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5D8935-E0DA-47F9-8BB3-9E8A09049D13}" type="datetimeFigureOut">
              <a:rPr lang="en-US"/>
              <a:pPr/>
              <a:t>3/2/2011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7EEF7C-1BF5-4963-9382-4286B2846BFC}" type="slidenum">
              <a:rPr lang="en-US"/>
              <a:pPr/>
              <a:t>‹#›</a:t>
            </a:fld>
            <a:endParaRPr lang="en-US" dirty="0"/>
          </a:p>
        </p:txBody>
      </p:sp>
    </p:spTree>
    <p:extLst>
      <p:ext uri="{BB962C8B-B14F-4D97-AF65-F5344CB8AC3E}">
        <p14:creationId xmlns:p14="http://schemas.microsoft.com/office/powerpoint/2010/main" val="3745856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EEF7C-1BF5-4963-9382-4286B2846BFC}" type="slidenum">
              <a:rPr lang="en-US"/>
              <a:pPr/>
              <a:t>1</a:t>
            </a:fld>
            <a:endParaRPr lang="en-US"/>
          </a:p>
        </p:txBody>
      </p:sp>
    </p:spTree>
    <p:extLst>
      <p:ext uri="{BB962C8B-B14F-4D97-AF65-F5344CB8AC3E}">
        <p14:creationId xmlns:p14="http://schemas.microsoft.com/office/powerpoint/2010/main" val="2894620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7EEF7C-1BF5-4963-9382-4286B2846BFC}" type="slidenum">
              <a:rPr lang="en-US" smtClean="0"/>
              <a:pPr/>
              <a:t>13</a:t>
            </a:fld>
            <a:endParaRPr lang="en-US" dirty="0"/>
          </a:p>
        </p:txBody>
      </p:sp>
    </p:spTree>
    <p:extLst>
      <p:ext uri="{BB962C8B-B14F-4D97-AF65-F5344CB8AC3E}">
        <p14:creationId xmlns:p14="http://schemas.microsoft.com/office/powerpoint/2010/main" val="2927595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EEF7C-1BF5-4963-9382-4286B2846BFC}" type="slidenum">
              <a:rPr lang="en-US"/>
              <a:pPr/>
              <a:t>17</a:t>
            </a:fld>
            <a:endParaRPr lang="en-US"/>
          </a:p>
        </p:txBody>
      </p:sp>
    </p:spTree>
    <p:extLst>
      <p:ext uri="{BB962C8B-B14F-4D97-AF65-F5344CB8AC3E}">
        <p14:creationId xmlns:p14="http://schemas.microsoft.com/office/powerpoint/2010/main" val="2894620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3/2/2011</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3/2/2011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3/2/2011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3/2/2011</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ColorCode_3D"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en.wikipedia.org/wiki/Infitec"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www.trioscopics.com/" TargetMode="External"/><Relationship Id="rId3" Type="http://schemas.openxmlformats.org/officeDocument/2006/relationships/hyperlink" Target="http://en.wikipedia.org/wiki/Stereoscopy" TargetMode="External"/><Relationship Id="rId7" Type="http://schemas.openxmlformats.org/officeDocument/2006/relationships/hyperlink" Target="http://en.wikipedia.org/wiki/Anaglyph_image#Possible_color_schemes" TargetMode="External"/><Relationship Id="rId2" Type="http://schemas.openxmlformats.org/officeDocument/2006/relationships/hyperlink" Target="http://www.arachnoid.com/raytracing/anaglyphic_3d.html" TargetMode="External"/><Relationship Id="rId1" Type="http://schemas.openxmlformats.org/officeDocument/2006/relationships/slideLayout" Target="../slideLayouts/slideLayout2.xml"/><Relationship Id="rId6" Type="http://schemas.openxmlformats.org/officeDocument/2006/relationships/hyperlink" Target="http://en.wikipedia.org/wiki/Dolby_3D" TargetMode="External"/><Relationship Id="rId5" Type="http://schemas.openxmlformats.org/officeDocument/2006/relationships/hyperlink" Target="http://en.wikipedia.org/wiki/Circular_polarizer#Circular_Polarizers" TargetMode="External"/><Relationship Id="rId4" Type="http://schemas.openxmlformats.org/officeDocument/2006/relationships/hyperlink" Target="http://en.wikipedia.org/wiki/RealD_Cinema" TargetMode="External"/><Relationship Id="rId9" Type="http://schemas.openxmlformats.org/officeDocument/2006/relationships/hyperlink" Target="http://www.3dstereo.com/viewmaster/tri-gla.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delivery.acm.org/10.1145/810000/808590/p137-cook.pdf?key1=808590&amp;key2=8080119921&amp;coll=DL&amp;dl=ACM&amp;ip=69.91.175.135&amp;CFID=10978387&amp;CFTOKEN=86218611" TargetMode="External"/><Relationship Id="rId2" Type="http://schemas.openxmlformats.org/officeDocument/2006/relationships/hyperlink" Target="http://www.cs.berkeley.edu/~barsky/Blur/survey.pdf" TargetMode="External"/><Relationship Id="rId1" Type="http://schemas.openxmlformats.org/officeDocument/2006/relationships/slideLayout" Target="../slideLayouts/slideLayout2.xml"/><Relationship Id="rId6" Type="http://schemas.openxmlformats.org/officeDocument/2006/relationships/hyperlink" Target="http://en.wikipedia.org/wiki/Depth_of_field" TargetMode="External"/><Relationship Id="rId5" Type="http://schemas.openxmlformats.org/officeDocument/2006/relationships/hyperlink" Target="http://www.csie.ntu.edu.tw/~cyy/courses/rendering/05fall/assignments/pres/slides/DRT.ppt" TargetMode="External"/><Relationship Id="rId4" Type="http://schemas.openxmlformats.org/officeDocument/2006/relationships/hyperlink" Target="http://luthuli.cs.uiuc.edu/~daf/courses/ComputerGraphics/Week3/distributed-final.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upload.wikimedia.org/wikipedia/commons/3/31/Pocket_stereoscope.jp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Stereoscopic </a:t>
            </a:r>
            <a:r>
              <a:rPr lang="en-US" dirty="0"/>
              <a:t>Images</a:t>
            </a:r>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Cameras</a:t>
            </a:r>
            <a:endParaRPr lang="en-US" dirty="0"/>
          </a:p>
        </p:txBody>
      </p:sp>
      <p:pic>
        <p:nvPicPr>
          <p:cNvPr id="30722" name="Picture 2" descr="C:\Documents and Settings\ccalland\Desktop\untitled.bmp"/>
          <p:cNvPicPr>
            <a:picLocks noGrp="1" noChangeAspect="1" noChangeArrowheads="1"/>
          </p:cNvPicPr>
          <p:nvPr>
            <p:ph idx="1"/>
          </p:nvPr>
        </p:nvPicPr>
        <p:blipFill>
          <a:blip r:embed="rId2" cstate="print"/>
          <a:srcRect/>
          <a:stretch>
            <a:fillRect/>
          </a:stretch>
        </p:blipFill>
        <p:spPr bwMode="auto">
          <a:xfrm>
            <a:off x="1371600" y="1935163"/>
            <a:ext cx="6400800" cy="4694237"/>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 name="Group 58"/>
          <p:cNvGrpSpPr/>
          <p:nvPr/>
        </p:nvGrpSpPr>
        <p:grpSpPr>
          <a:xfrm>
            <a:off x="764323" y="1764268"/>
            <a:ext cx="3045677" cy="1969532"/>
            <a:chOff x="764323" y="1764268"/>
            <a:chExt cx="3045677" cy="1969532"/>
          </a:xfrm>
        </p:grpSpPr>
        <p:sp>
          <p:nvSpPr>
            <p:cNvPr id="4" name="Rectangle 3"/>
            <p:cNvSpPr/>
            <p:nvPr/>
          </p:nvSpPr>
          <p:spPr>
            <a:xfrm>
              <a:off x="1479461" y="2209800"/>
              <a:ext cx="2330539" cy="1524000"/>
            </a:xfrm>
            <a:prstGeom prst="rect">
              <a:avLst/>
            </a:prstGeom>
            <a:solidFill>
              <a:schemeClr val="bg1"/>
            </a:solidFill>
            <a:ln>
              <a:solidFill>
                <a:schemeClr val="tx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1581151" y="2305050"/>
              <a:ext cx="723900" cy="7239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rot="6527271">
              <a:off x="1634751" y="2407262"/>
              <a:ext cx="571500" cy="609600"/>
              <a:chOff x="1676401" y="2362200"/>
              <a:chExt cx="571500" cy="609600"/>
            </a:xfrm>
          </p:grpSpPr>
          <p:sp>
            <p:nvSpPr>
              <p:cNvPr id="7" name="Oval 6"/>
              <p:cNvSpPr/>
              <p:nvPr/>
            </p:nvSpPr>
            <p:spPr>
              <a:xfrm>
                <a:off x="1676401" y="23622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943101" y="2514600"/>
                <a:ext cx="304800" cy="30480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1676401" y="2667000"/>
                <a:ext cx="304800" cy="3048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extBox 10"/>
            <p:cNvSpPr txBox="1"/>
            <p:nvPr/>
          </p:nvSpPr>
          <p:spPr>
            <a:xfrm>
              <a:off x="1573236" y="2999601"/>
              <a:ext cx="815929" cy="276999"/>
            </a:xfrm>
            <a:prstGeom prst="rect">
              <a:avLst/>
            </a:prstGeom>
            <a:noFill/>
          </p:spPr>
          <p:txBody>
            <a:bodyPr wrap="square" rtlCol="0">
              <a:spAutoFit/>
            </a:bodyPr>
            <a:lstStyle/>
            <a:p>
              <a:r>
                <a:rPr lang="en-US" sz="1200" dirty="0" smtClean="0"/>
                <a:t>pixel</a:t>
              </a:r>
              <a:endParaRPr lang="en-US" sz="1200" dirty="0"/>
            </a:p>
          </p:txBody>
        </p:sp>
        <mc:AlternateContent xmlns:mc="http://schemas.openxmlformats.org/markup-compatibility/2006" xmlns:a14="http://schemas.microsoft.com/office/drawing/2010/main">
          <mc:Choice Requires="a14">
            <p:sp>
              <p:nvSpPr>
                <p:cNvPr id="12" name="TextBox 11"/>
                <p:cNvSpPr txBox="1"/>
                <p:nvPr/>
              </p:nvSpPr>
              <p:spPr>
                <a:xfrm>
                  <a:off x="764323" y="2209800"/>
                  <a:ext cx="644664" cy="8824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US" i="1" smtClean="0">
                                <a:latin typeface="Cambria Math"/>
                              </a:rPr>
                            </m:ctrlPr>
                          </m:dPr>
                          <m:e>
                            <m:m>
                              <m:mPr>
                                <m:mcs>
                                  <m:mc>
                                    <m:mcPr>
                                      <m:count m:val="1"/>
                                      <m:mcJc m:val="center"/>
                                    </m:mcPr>
                                  </m:mc>
                                </m:mcs>
                                <m:ctrlPr>
                                  <a:rPr lang="en-US" i="1" smtClean="0">
                                    <a:latin typeface="Cambria Math"/>
                                  </a:rPr>
                                </m:ctrlPr>
                              </m:mPr>
                              <m:mr>
                                <m:e>
                                  <m:sSub>
                                    <m:sSubPr>
                                      <m:ctrlPr>
                                        <a:rPr lang="en-US" i="1" smtClean="0">
                                          <a:solidFill>
                                            <a:srgbClr val="FF0000"/>
                                          </a:solidFill>
                                          <a:latin typeface="Cambria Math"/>
                                        </a:rPr>
                                      </m:ctrlPr>
                                    </m:sSubPr>
                                    <m:e>
                                      <m:r>
                                        <a:rPr lang="en-US" b="0" i="1" smtClean="0">
                                          <a:solidFill>
                                            <a:srgbClr val="FF0000"/>
                                          </a:solidFill>
                                          <a:latin typeface="Cambria Math"/>
                                        </a:rPr>
                                        <m:t>𝑅</m:t>
                                      </m:r>
                                    </m:e>
                                    <m:sub>
                                      <m:r>
                                        <a:rPr lang="en-US" b="0" i="1" smtClean="0">
                                          <a:solidFill>
                                            <a:srgbClr val="FF0000"/>
                                          </a:solidFill>
                                          <a:latin typeface="Cambria Math"/>
                                        </a:rPr>
                                        <m:t>𝑙</m:t>
                                      </m:r>
                                    </m:sub>
                                  </m:sSub>
                                </m:e>
                              </m:mr>
                              <m:mr>
                                <m:e>
                                  <m:sSub>
                                    <m:sSubPr>
                                      <m:ctrlPr>
                                        <a:rPr lang="en-US" i="1" smtClean="0">
                                          <a:latin typeface="Cambria Math"/>
                                        </a:rPr>
                                      </m:ctrlPr>
                                    </m:sSubPr>
                                    <m:e>
                                      <m:r>
                                        <a:rPr lang="en-US" b="0" i="1" smtClean="0">
                                          <a:solidFill>
                                            <a:srgbClr val="00B050"/>
                                          </a:solidFill>
                                          <a:latin typeface="Cambria Math"/>
                                        </a:rPr>
                                        <m:t>𝐺</m:t>
                                      </m:r>
                                    </m:e>
                                    <m:sub>
                                      <m:r>
                                        <a:rPr lang="en-US" b="0" i="1" smtClean="0">
                                          <a:solidFill>
                                            <a:srgbClr val="00B050"/>
                                          </a:solidFill>
                                          <a:latin typeface="Cambria Math"/>
                                        </a:rPr>
                                        <m:t>𝑙</m:t>
                                      </m:r>
                                    </m:sub>
                                  </m:sSub>
                                </m:e>
                              </m:mr>
                              <m:mr>
                                <m:e>
                                  <m:sSub>
                                    <m:sSubPr>
                                      <m:ctrlPr>
                                        <a:rPr lang="en-US" i="1" smtClean="0">
                                          <a:solidFill>
                                            <a:srgbClr val="0070C0"/>
                                          </a:solidFill>
                                          <a:latin typeface="Cambria Math"/>
                                        </a:rPr>
                                      </m:ctrlPr>
                                    </m:sSubPr>
                                    <m:e>
                                      <m:r>
                                        <a:rPr lang="en-US" b="0" i="1" smtClean="0">
                                          <a:solidFill>
                                            <a:srgbClr val="0070C0"/>
                                          </a:solidFill>
                                          <a:latin typeface="Cambria Math"/>
                                        </a:rPr>
                                        <m:t>𝐵</m:t>
                                      </m:r>
                                    </m:e>
                                    <m:sub>
                                      <m:r>
                                        <a:rPr lang="en-US" b="0" i="1" smtClean="0">
                                          <a:solidFill>
                                            <a:srgbClr val="0070C0"/>
                                          </a:solidFill>
                                          <a:latin typeface="Cambria Math"/>
                                        </a:rPr>
                                        <m:t>𝑙</m:t>
                                      </m:r>
                                    </m:sub>
                                  </m:sSub>
                                </m:e>
                              </m:mr>
                            </m:m>
                          </m:e>
                        </m:d>
                      </m:oMath>
                    </m:oMathPara>
                  </a14:m>
                  <a:endParaRPr lang="en-US" dirty="0"/>
                </a:p>
              </p:txBody>
            </p:sp>
          </mc:Choice>
          <mc:Fallback xmlns="">
            <p:sp>
              <p:nvSpPr>
                <p:cNvPr id="12" name="TextBox 11"/>
                <p:cNvSpPr txBox="1">
                  <a:spLocks noRot="1" noChangeAspect="1" noMove="1" noResize="1" noEditPoints="1" noAdjustHandles="1" noChangeArrowheads="1" noChangeShapeType="1" noTextEdit="1"/>
                </p:cNvSpPr>
                <p:nvPr/>
              </p:nvSpPr>
              <p:spPr>
                <a:xfrm>
                  <a:off x="764323" y="2209800"/>
                  <a:ext cx="644664" cy="882486"/>
                </a:xfrm>
                <a:prstGeom prst="rect">
                  <a:avLst/>
                </a:prstGeom>
                <a:blipFill rotWithShape="1">
                  <a:blip r:embed="rId2" cstate="print"/>
                  <a:stretch>
                    <a:fillRect/>
                  </a:stretch>
                </a:blipFill>
              </p:spPr>
              <p:txBody>
                <a:bodyPr/>
                <a:lstStyle/>
                <a:p>
                  <a:r>
                    <a:rPr lang="en-US">
                      <a:noFill/>
                    </a:rPr>
                    <a:t> </a:t>
                  </a:r>
                </a:p>
              </p:txBody>
            </p:sp>
          </mc:Fallback>
        </mc:AlternateContent>
        <p:sp>
          <p:nvSpPr>
            <p:cNvPr id="16" name="TextBox 15"/>
            <p:cNvSpPr txBox="1"/>
            <p:nvPr/>
          </p:nvSpPr>
          <p:spPr>
            <a:xfrm>
              <a:off x="2057401" y="1764268"/>
              <a:ext cx="1243802" cy="369332"/>
            </a:xfrm>
            <a:prstGeom prst="rect">
              <a:avLst/>
            </a:prstGeom>
            <a:noFill/>
          </p:spPr>
          <p:txBody>
            <a:bodyPr wrap="none" rtlCol="0">
              <a:spAutoFit/>
            </a:bodyPr>
            <a:lstStyle/>
            <a:p>
              <a:r>
                <a:rPr lang="en-US" dirty="0" smtClean="0"/>
                <a:t>Left Image</a:t>
              </a:r>
              <a:endParaRPr lang="en-US" dirty="0"/>
            </a:p>
          </p:txBody>
        </p:sp>
      </p:grpSp>
      <p:grpSp>
        <p:nvGrpSpPr>
          <p:cNvPr id="18" name="Group 17"/>
          <p:cNvGrpSpPr/>
          <p:nvPr/>
        </p:nvGrpSpPr>
        <p:grpSpPr>
          <a:xfrm>
            <a:off x="4606761" y="1764268"/>
            <a:ext cx="3045677" cy="1969532"/>
            <a:chOff x="154722" y="1764268"/>
            <a:chExt cx="3045677" cy="1969532"/>
          </a:xfrm>
        </p:grpSpPr>
        <p:sp>
          <p:nvSpPr>
            <p:cNvPr id="19" name="Rectangle 18"/>
            <p:cNvSpPr/>
            <p:nvPr/>
          </p:nvSpPr>
          <p:spPr>
            <a:xfrm>
              <a:off x="869860" y="2209800"/>
              <a:ext cx="2330539" cy="1524000"/>
            </a:xfrm>
            <a:prstGeom prst="rect">
              <a:avLst/>
            </a:prstGeom>
            <a:solidFill>
              <a:schemeClr val="bg1"/>
            </a:solidFill>
            <a:ln>
              <a:solidFill>
                <a:schemeClr val="tx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971550" y="2305050"/>
              <a:ext cx="723900" cy="7239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1066800" y="2362200"/>
              <a:ext cx="304800" cy="3048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1333500" y="25146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1066800" y="2667000"/>
              <a:ext cx="304800" cy="3048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371600" y="2971800"/>
              <a:ext cx="815929" cy="276999"/>
            </a:xfrm>
            <a:prstGeom prst="rect">
              <a:avLst/>
            </a:prstGeom>
            <a:noFill/>
          </p:spPr>
          <p:txBody>
            <a:bodyPr wrap="square" rtlCol="0">
              <a:spAutoFit/>
            </a:bodyPr>
            <a:lstStyle/>
            <a:p>
              <a:r>
                <a:rPr lang="en-US" sz="1200" dirty="0" smtClean="0"/>
                <a:t>pixel</a:t>
              </a:r>
              <a:endParaRPr lang="en-US" sz="1200" dirty="0"/>
            </a:p>
          </p:txBody>
        </p:sp>
        <mc:AlternateContent xmlns:mc="http://schemas.openxmlformats.org/markup-compatibility/2006" xmlns:a14="http://schemas.microsoft.com/office/drawing/2010/main">
          <mc:Choice Requires="a14">
            <p:sp>
              <p:nvSpPr>
                <p:cNvPr id="25" name="TextBox 24"/>
                <p:cNvSpPr txBox="1"/>
                <p:nvPr/>
              </p:nvSpPr>
              <p:spPr>
                <a:xfrm>
                  <a:off x="154722" y="2209800"/>
                  <a:ext cx="674672" cy="87806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US" i="1" smtClean="0">
                                <a:latin typeface="Cambria Math"/>
                              </a:rPr>
                            </m:ctrlPr>
                          </m:dPr>
                          <m:e>
                            <m:m>
                              <m:mPr>
                                <m:mcs>
                                  <m:mc>
                                    <m:mcPr>
                                      <m:count m:val="1"/>
                                      <m:mcJc m:val="center"/>
                                    </m:mcPr>
                                  </m:mc>
                                </m:mcs>
                                <m:ctrlPr>
                                  <a:rPr lang="en-US" i="1" smtClean="0">
                                    <a:latin typeface="Cambria Math"/>
                                  </a:rPr>
                                </m:ctrlPr>
                              </m:mPr>
                              <m:mr>
                                <m:e>
                                  <m:sSub>
                                    <m:sSubPr>
                                      <m:ctrlPr>
                                        <a:rPr lang="en-US" i="1" smtClean="0">
                                          <a:solidFill>
                                            <a:srgbClr val="FF0000"/>
                                          </a:solidFill>
                                          <a:latin typeface="Cambria Math"/>
                                        </a:rPr>
                                      </m:ctrlPr>
                                    </m:sSubPr>
                                    <m:e>
                                      <m:r>
                                        <a:rPr lang="en-US" b="0" i="1" smtClean="0">
                                          <a:solidFill>
                                            <a:srgbClr val="FF0000"/>
                                          </a:solidFill>
                                          <a:latin typeface="Cambria Math"/>
                                        </a:rPr>
                                        <m:t>𝑅</m:t>
                                      </m:r>
                                    </m:e>
                                    <m:sub>
                                      <m:r>
                                        <a:rPr lang="en-US" b="0" i="1" smtClean="0">
                                          <a:solidFill>
                                            <a:srgbClr val="FF0000"/>
                                          </a:solidFill>
                                          <a:latin typeface="Cambria Math"/>
                                        </a:rPr>
                                        <m:t>𝑟</m:t>
                                      </m:r>
                                    </m:sub>
                                  </m:sSub>
                                </m:e>
                              </m:mr>
                              <m:mr>
                                <m:e>
                                  <m:sSub>
                                    <m:sSubPr>
                                      <m:ctrlPr>
                                        <a:rPr lang="en-US" i="1" smtClean="0">
                                          <a:latin typeface="Cambria Math"/>
                                        </a:rPr>
                                      </m:ctrlPr>
                                    </m:sSubPr>
                                    <m:e>
                                      <m:r>
                                        <a:rPr lang="en-US" b="0" i="1" smtClean="0">
                                          <a:solidFill>
                                            <a:srgbClr val="00B050"/>
                                          </a:solidFill>
                                          <a:latin typeface="Cambria Math"/>
                                        </a:rPr>
                                        <m:t>𝐺</m:t>
                                      </m:r>
                                    </m:e>
                                    <m:sub>
                                      <m:r>
                                        <a:rPr lang="en-US" b="0" i="1" smtClean="0">
                                          <a:solidFill>
                                            <a:srgbClr val="00B050"/>
                                          </a:solidFill>
                                          <a:latin typeface="Cambria Math"/>
                                        </a:rPr>
                                        <m:t>𝑟</m:t>
                                      </m:r>
                                    </m:sub>
                                  </m:sSub>
                                </m:e>
                              </m:mr>
                              <m:mr>
                                <m:e>
                                  <m:sSub>
                                    <m:sSubPr>
                                      <m:ctrlPr>
                                        <a:rPr lang="en-US" i="1" smtClean="0">
                                          <a:solidFill>
                                            <a:srgbClr val="0070C0"/>
                                          </a:solidFill>
                                          <a:latin typeface="Cambria Math"/>
                                        </a:rPr>
                                      </m:ctrlPr>
                                    </m:sSubPr>
                                    <m:e>
                                      <m:r>
                                        <a:rPr lang="en-US" b="0" i="1" smtClean="0">
                                          <a:solidFill>
                                            <a:srgbClr val="0070C0"/>
                                          </a:solidFill>
                                          <a:latin typeface="Cambria Math"/>
                                        </a:rPr>
                                        <m:t>𝐵</m:t>
                                      </m:r>
                                    </m:e>
                                    <m:sub>
                                      <m:r>
                                        <a:rPr lang="en-US" b="0" i="1" smtClean="0">
                                          <a:solidFill>
                                            <a:srgbClr val="0070C0"/>
                                          </a:solidFill>
                                          <a:latin typeface="Cambria Math"/>
                                        </a:rPr>
                                        <m:t>𝑟</m:t>
                                      </m:r>
                                    </m:sub>
                                  </m:sSub>
                                </m:e>
                              </m:mr>
                            </m:m>
                          </m:e>
                        </m:d>
                      </m:oMath>
                    </m:oMathPara>
                  </a14:m>
                  <a:endParaRPr lang="en-US" dirty="0"/>
                </a:p>
              </p:txBody>
            </p:sp>
          </mc:Choice>
          <mc:Fallback xmlns="">
            <p:sp>
              <p:nvSpPr>
                <p:cNvPr id="25" name="TextBox 24"/>
                <p:cNvSpPr txBox="1">
                  <a:spLocks noRot="1" noChangeAspect="1" noMove="1" noResize="1" noEditPoints="1" noAdjustHandles="1" noChangeArrowheads="1" noChangeShapeType="1" noTextEdit="1"/>
                </p:cNvSpPr>
                <p:nvPr/>
              </p:nvSpPr>
              <p:spPr>
                <a:xfrm>
                  <a:off x="154722" y="2209800"/>
                  <a:ext cx="674672" cy="878061"/>
                </a:xfrm>
                <a:prstGeom prst="rect">
                  <a:avLst/>
                </a:prstGeom>
                <a:blipFill rotWithShape="1">
                  <a:blip r:embed="rId3" cstate="print"/>
                  <a:stretch>
                    <a:fillRect/>
                  </a:stretch>
                </a:blipFill>
              </p:spPr>
              <p:txBody>
                <a:bodyPr/>
                <a:lstStyle/>
                <a:p>
                  <a:r>
                    <a:rPr lang="en-US">
                      <a:noFill/>
                    </a:rPr>
                    <a:t> </a:t>
                  </a:r>
                </a:p>
              </p:txBody>
            </p:sp>
          </mc:Fallback>
        </mc:AlternateContent>
        <p:sp>
          <p:nvSpPr>
            <p:cNvPr id="26" name="TextBox 25"/>
            <p:cNvSpPr txBox="1"/>
            <p:nvPr/>
          </p:nvSpPr>
          <p:spPr>
            <a:xfrm>
              <a:off x="1447800" y="1764268"/>
              <a:ext cx="1389419" cy="369332"/>
            </a:xfrm>
            <a:prstGeom prst="rect">
              <a:avLst/>
            </a:prstGeom>
            <a:noFill/>
          </p:spPr>
          <p:txBody>
            <a:bodyPr wrap="none" rtlCol="0">
              <a:spAutoFit/>
            </a:bodyPr>
            <a:lstStyle/>
            <a:p>
              <a:r>
                <a:rPr lang="en-US" dirty="0" smtClean="0"/>
                <a:t>Right Image</a:t>
              </a:r>
              <a:endParaRPr lang="en-US" dirty="0"/>
            </a:p>
          </p:txBody>
        </p:sp>
      </p:grpSp>
      <p:grpSp>
        <p:nvGrpSpPr>
          <p:cNvPr id="54" name="Group 53"/>
          <p:cNvGrpSpPr/>
          <p:nvPr/>
        </p:nvGrpSpPr>
        <p:grpSpPr>
          <a:xfrm>
            <a:off x="2667000" y="4724400"/>
            <a:ext cx="3045677" cy="1893332"/>
            <a:chOff x="2667000" y="4724400"/>
            <a:chExt cx="3045677" cy="1893332"/>
          </a:xfrm>
        </p:grpSpPr>
        <p:sp>
          <p:nvSpPr>
            <p:cNvPr id="28" name="Rectangle 27"/>
            <p:cNvSpPr/>
            <p:nvPr/>
          </p:nvSpPr>
          <p:spPr>
            <a:xfrm>
              <a:off x="3382138" y="4724400"/>
              <a:ext cx="2330539" cy="1524000"/>
            </a:xfrm>
            <a:prstGeom prst="rect">
              <a:avLst/>
            </a:prstGeom>
            <a:solidFill>
              <a:schemeClr val="bg1"/>
            </a:solidFill>
            <a:ln>
              <a:solidFill>
                <a:schemeClr val="tx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3483828" y="4819650"/>
              <a:ext cx="723900" cy="7239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p:cNvGrpSpPr/>
            <p:nvPr/>
          </p:nvGrpSpPr>
          <p:grpSpPr>
            <a:xfrm rot="14439696">
              <a:off x="3524250" y="4840308"/>
              <a:ext cx="571500" cy="609600"/>
              <a:chOff x="3579078" y="4876800"/>
              <a:chExt cx="571500" cy="609600"/>
            </a:xfrm>
          </p:grpSpPr>
          <p:sp>
            <p:nvSpPr>
              <p:cNvPr id="30" name="Oval 29"/>
              <p:cNvSpPr/>
              <p:nvPr/>
            </p:nvSpPr>
            <p:spPr>
              <a:xfrm>
                <a:off x="3579078" y="4876800"/>
                <a:ext cx="304800" cy="3048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3845778" y="50292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3579078" y="5181600"/>
                <a:ext cx="304800" cy="3048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Box 32"/>
            <p:cNvSpPr txBox="1"/>
            <p:nvPr/>
          </p:nvSpPr>
          <p:spPr>
            <a:xfrm>
              <a:off x="3883878" y="5486400"/>
              <a:ext cx="815929" cy="276999"/>
            </a:xfrm>
            <a:prstGeom prst="rect">
              <a:avLst/>
            </a:prstGeom>
            <a:noFill/>
          </p:spPr>
          <p:txBody>
            <a:bodyPr wrap="square" rtlCol="0">
              <a:spAutoFit/>
            </a:bodyPr>
            <a:lstStyle/>
            <a:p>
              <a:r>
                <a:rPr lang="en-US" sz="1200" dirty="0" smtClean="0"/>
                <a:t>pixel</a:t>
              </a:r>
              <a:endParaRPr lang="en-US" sz="1200" dirty="0"/>
            </a:p>
          </p:txBody>
        </p:sp>
        <mc:AlternateContent xmlns:mc="http://schemas.openxmlformats.org/markup-compatibility/2006" xmlns:a14="http://schemas.microsoft.com/office/drawing/2010/main">
          <mc:Choice Requires="a14">
            <p:sp>
              <p:nvSpPr>
                <p:cNvPr id="34" name="TextBox 33"/>
                <p:cNvSpPr txBox="1"/>
                <p:nvPr/>
              </p:nvSpPr>
              <p:spPr>
                <a:xfrm>
                  <a:off x="2667000" y="4724400"/>
                  <a:ext cx="663515" cy="8810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US" i="1" smtClean="0">
                                <a:latin typeface="Cambria Math"/>
                              </a:rPr>
                            </m:ctrlPr>
                          </m:dPr>
                          <m:e>
                            <m:m>
                              <m:mPr>
                                <m:mcs>
                                  <m:mc>
                                    <m:mcPr>
                                      <m:count m:val="1"/>
                                      <m:mcJc m:val="center"/>
                                    </m:mcPr>
                                  </m:mc>
                                </m:mcs>
                                <m:ctrlPr>
                                  <a:rPr lang="en-US" i="1" smtClean="0">
                                    <a:latin typeface="Cambria Math"/>
                                  </a:rPr>
                                </m:ctrlPr>
                              </m:mPr>
                              <m:mr>
                                <m:e>
                                  <m:sSub>
                                    <m:sSubPr>
                                      <m:ctrlPr>
                                        <a:rPr lang="en-US" i="1" smtClean="0">
                                          <a:solidFill>
                                            <a:srgbClr val="FF0000"/>
                                          </a:solidFill>
                                          <a:latin typeface="Cambria Math"/>
                                        </a:rPr>
                                      </m:ctrlPr>
                                    </m:sSubPr>
                                    <m:e>
                                      <m:r>
                                        <a:rPr lang="en-US" b="0" i="1" smtClean="0">
                                          <a:solidFill>
                                            <a:srgbClr val="FF0000"/>
                                          </a:solidFill>
                                          <a:latin typeface="Cambria Math"/>
                                        </a:rPr>
                                        <m:t>𝑅</m:t>
                                      </m:r>
                                    </m:e>
                                    <m:sub>
                                      <m:r>
                                        <a:rPr lang="en-US" b="0" i="1" smtClean="0">
                                          <a:solidFill>
                                            <a:srgbClr val="FF0000"/>
                                          </a:solidFill>
                                          <a:latin typeface="Cambria Math"/>
                                        </a:rPr>
                                        <m:t>𝑙</m:t>
                                      </m:r>
                                    </m:sub>
                                  </m:sSub>
                                </m:e>
                              </m:mr>
                              <m:mr>
                                <m:e>
                                  <m:sSub>
                                    <m:sSubPr>
                                      <m:ctrlPr>
                                        <a:rPr lang="en-US" i="1" smtClean="0">
                                          <a:latin typeface="Cambria Math"/>
                                        </a:rPr>
                                      </m:ctrlPr>
                                    </m:sSubPr>
                                    <m:e>
                                      <m:r>
                                        <a:rPr lang="en-US" b="0" i="1" smtClean="0">
                                          <a:solidFill>
                                            <a:srgbClr val="00B050"/>
                                          </a:solidFill>
                                          <a:latin typeface="Cambria Math"/>
                                        </a:rPr>
                                        <m:t>𝐺</m:t>
                                      </m:r>
                                    </m:e>
                                    <m:sub>
                                      <m:r>
                                        <a:rPr lang="en-US" b="0" i="1" smtClean="0">
                                          <a:solidFill>
                                            <a:srgbClr val="00B050"/>
                                          </a:solidFill>
                                          <a:latin typeface="Cambria Math"/>
                                        </a:rPr>
                                        <m:t>𝑟</m:t>
                                      </m:r>
                                    </m:sub>
                                  </m:sSub>
                                </m:e>
                              </m:mr>
                              <m:mr>
                                <m:e>
                                  <m:sSub>
                                    <m:sSubPr>
                                      <m:ctrlPr>
                                        <a:rPr lang="en-US" i="1" smtClean="0">
                                          <a:solidFill>
                                            <a:srgbClr val="0070C0"/>
                                          </a:solidFill>
                                          <a:latin typeface="Cambria Math"/>
                                        </a:rPr>
                                      </m:ctrlPr>
                                    </m:sSubPr>
                                    <m:e>
                                      <m:r>
                                        <a:rPr lang="en-US" b="0" i="1" smtClean="0">
                                          <a:solidFill>
                                            <a:srgbClr val="0070C0"/>
                                          </a:solidFill>
                                          <a:latin typeface="Cambria Math"/>
                                        </a:rPr>
                                        <m:t>𝐵</m:t>
                                      </m:r>
                                    </m:e>
                                    <m:sub>
                                      <m:r>
                                        <a:rPr lang="en-US" b="0" i="1" smtClean="0">
                                          <a:solidFill>
                                            <a:srgbClr val="0070C0"/>
                                          </a:solidFill>
                                          <a:latin typeface="Cambria Math"/>
                                        </a:rPr>
                                        <m:t>𝑙</m:t>
                                      </m:r>
                                    </m:sub>
                                  </m:sSub>
                                </m:e>
                              </m:mr>
                            </m:m>
                          </m:e>
                        </m:d>
                      </m:oMath>
                    </m:oMathPara>
                  </a14:m>
                  <a:endParaRPr lang="en-US" dirty="0"/>
                </a:p>
              </p:txBody>
            </p:sp>
          </mc:Choice>
          <mc:Fallback xmlns="">
            <p:sp>
              <p:nvSpPr>
                <p:cNvPr id="34" name="TextBox 33"/>
                <p:cNvSpPr txBox="1">
                  <a:spLocks noRot="1" noChangeAspect="1" noMove="1" noResize="1" noEditPoints="1" noAdjustHandles="1" noChangeArrowheads="1" noChangeShapeType="1" noTextEdit="1"/>
                </p:cNvSpPr>
                <p:nvPr/>
              </p:nvSpPr>
              <p:spPr>
                <a:xfrm>
                  <a:off x="2667000" y="4724400"/>
                  <a:ext cx="663515" cy="881010"/>
                </a:xfrm>
                <a:prstGeom prst="rect">
                  <a:avLst/>
                </a:prstGeom>
                <a:blipFill rotWithShape="1">
                  <a:blip r:embed="rId4" cstate="print"/>
                  <a:stretch>
                    <a:fillRect/>
                  </a:stretch>
                </a:blipFill>
              </p:spPr>
              <p:txBody>
                <a:bodyPr/>
                <a:lstStyle/>
                <a:p>
                  <a:r>
                    <a:rPr lang="en-US">
                      <a:noFill/>
                    </a:rPr>
                    <a:t> </a:t>
                  </a:r>
                </a:p>
              </p:txBody>
            </p:sp>
          </mc:Fallback>
        </mc:AlternateContent>
        <p:sp>
          <p:nvSpPr>
            <p:cNvPr id="35" name="TextBox 34"/>
            <p:cNvSpPr txBox="1"/>
            <p:nvPr/>
          </p:nvSpPr>
          <p:spPr>
            <a:xfrm>
              <a:off x="3609714" y="6248400"/>
              <a:ext cx="1875385" cy="369332"/>
            </a:xfrm>
            <a:prstGeom prst="rect">
              <a:avLst/>
            </a:prstGeom>
            <a:noFill/>
          </p:spPr>
          <p:txBody>
            <a:bodyPr wrap="none" rtlCol="0">
              <a:spAutoFit/>
            </a:bodyPr>
            <a:lstStyle/>
            <a:p>
              <a:r>
                <a:rPr lang="en-US" dirty="0" err="1" smtClean="0"/>
                <a:t>Trioscopic</a:t>
              </a:r>
              <a:r>
                <a:rPr lang="en-US" dirty="0" smtClean="0"/>
                <a:t> Image</a:t>
              </a:r>
              <a:endParaRPr lang="en-US" dirty="0"/>
            </a:p>
          </p:txBody>
        </p:sp>
      </p:grpSp>
      <p:cxnSp>
        <p:nvCxnSpPr>
          <p:cNvPr id="37" name="Straight Arrow Connector 36"/>
          <p:cNvCxnSpPr/>
          <p:nvPr/>
        </p:nvCxnSpPr>
        <p:spPr>
          <a:xfrm flipH="1">
            <a:off x="4008190" y="2819400"/>
            <a:ext cx="1663050" cy="2367284"/>
          </a:xfrm>
          <a:prstGeom prst="straightConnector1">
            <a:avLst/>
          </a:prstGeom>
          <a:ln w="12700">
            <a:solidFill>
              <a:srgbClr val="00B050"/>
            </a:solidFill>
            <a:tailEnd type="stealth" w="lg" len="lg"/>
          </a:ln>
          <a:effectLst>
            <a:glow rad="38100">
              <a:schemeClr val="tx1">
                <a:lumMod val="75000"/>
                <a:lumOff val="25000"/>
                <a:alpha val="50000"/>
              </a:schemeClr>
            </a:glow>
          </a:effectLst>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2095501" y="2634900"/>
            <a:ext cx="1649162" cy="2393961"/>
          </a:xfrm>
          <a:prstGeom prst="straightConnector1">
            <a:avLst/>
          </a:prstGeom>
          <a:ln w="12700">
            <a:solidFill>
              <a:srgbClr val="FF0000"/>
            </a:solidFill>
            <a:tailEnd type="stealth" w="lg" len="lg"/>
          </a:ln>
          <a:effectLst>
            <a:glow rad="38100">
              <a:schemeClr val="tx1">
                <a:lumMod val="75000"/>
                <a:lumOff val="25000"/>
                <a:alpha val="50000"/>
              </a:schemeClr>
            </a:glow>
            <a:softEdge rad="0"/>
          </a:effectLst>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1877554" y="2838307"/>
            <a:ext cx="1853924" cy="2497719"/>
          </a:xfrm>
          <a:prstGeom prst="straightConnector1">
            <a:avLst/>
          </a:prstGeom>
          <a:ln w="12700">
            <a:solidFill>
              <a:srgbClr val="0070C0"/>
            </a:solidFill>
            <a:tailEnd type="stealth" w="lg" len="lg"/>
          </a:ln>
          <a:effectLst>
            <a:glow rad="38100">
              <a:schemeClr val="tx1">
                <a:lumMod val="75000"/>
                <a:lumOff val="25000"/>
                <a:alpha val="50000"/>
              </a:schemeClr>
            </a:glow>
          </a:effectLst>
        </p:spPr>
        <p:style>
          <a:lnRef idx="1">
            <a:schemeClr val="accent1"/>
          </a:lnRef>
          <a:fillRef idx="0">
            <a:schemeClr val="accent1"/>
          </a:fillRef>
          <a:effectRef idx="0">
            <a:schemeClr val="accent1"/>
          </a:effectRef>
          <a:fontRef idx="minor">
            <a:schemeClr val="tx1"/>
          </a:fontRef>
        </p:style>
      </p:cxnSp>
      <p:sp>
        <p:nvSpPr>
          <p:cNvPr id="60" name="Title 1"/>
          <p:cNvSpPr>
            <a:spLocks noGrp="1"/>
          </p:cNvSpPr>
          <p:nvPr>
            <p:ph type="title"/>
          </p:nvPr>
        </p:nvSpPr>
        <p:spPr>
          <a:xfrm>
            <a:off x="457200" y="457200"/>
            <a:ext cx="8229600" cy="1143000"/>
          </a:xfrm>
        </p:spPr>
        <p:txBody>
          <a:bodyPr/>
          <a:lstStyle/>
          <a:p>
            <a:pPr algn="ctr"/>
            <a:r>
              <a:rPr lang="en-US" dirty="0" err="1" smtClean="0"/>
              <a:t>Trioscopic</a:t>
            </a:r>
            <a:r>
              <a:rPr lang="en-US" dirty="0" smtClean="0"/>
              <a:t> 3D Image</a:t>
            </a:r>
            <a:endParaRPr lang="en-US" dirty="0"/>
          </a:p>
        </p:txBody>
      </p:sp>
    </p:spTree>
    <p:extLst>
      <p:ext uri="{BB962C8B-B14F-4D97-AF65-F5344CB8AC3E}">
        <p14:creationId xmlns:p14="http://schemas.microsoft.com/office/powerpoint/2010/main" val="4150044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Trioscopic</a:t>
            </a:r>
            <a:r>
              <a:rPr lang="en-US" dirty="0" smtClean="0"/>
              <a:t> Glasses</a:t>
            </a:r>
            <a:endParaRPr lang="en-US" dirty="0"/>
          </a:p>
        </p:txBody>
      </p:sp>
      <p:pic>
        <p:nvPicPr>
          <p:cNvPr id="1026" name="Picture 2" descr="C:\Documents and Settings\ccalland\Desktop\31IF4mPuiQL__SL500_AA300_.jpg"/>
          <p:cNvPicPr>
            <a:picLocks noGrp="1" noChangeAspect="1" noChangeArrowheads="1"/>
          </p:cNvPicPr>
          <p:nvPr>
            <p:ph idx="1"/>
          </p:nvPr>
        </p:nvPicPr>
        <p:blipFill>
          <a:blip r:embed="rId2" cstate="print"/>
          <a:stretch>
            <a:fillRect/>
          </a:stretch>
        </p:blipFill>
        <p:spPr bwMode="auto">
          <a:xfrm>
            <a:off x="2438400" y="1828800"/>
            <a:ext cx="3886200" cy="35814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704088"/>
          </a:xfrm>
        </p:spPr>
        <p:txBody>
          <a:bodyPr>
            <a:normAutofit fontScale="90000"/>
          </a:bodyPr>
          <a:lstStyle/>
          <a:p>
            <a:pPr algn="ctr"/>
            <a:r>
              <a:rPr lang="en-US" dirty="0" smtClean="0"/>
              <a:t>Color Schemes </a:t>
            </a:r>
            <a:endParaRPr lang="en-US" dirty="0"/>
          </a:p>
        </p:txBody>
      </p:sp>
      <p:graphicFrame>
        <p:nvGraphicFramePr>
          <p:cNvPr id="4" name="Table 3"/>
          <p:cNvGraphicFramePr>
            <a:graphicFrameLocks noGrp="1"/>
          </p:cNvGraphicFramePr>
          <p:nvPr/>
        </p:nvGraphicFramePr>
        <p:xfrm>
          <a:off x="304800" y="946628"/>
          <a:ext cx="8610599" cy="5758972"/>
        </p:xfrm>
        <a:graphic>
          <a:graphicData uri="http://schemas.openxmlformats.org/drawingml/2006/table">
            <a:tbl>
              <a:tblPr/>
              <a:tblGrid>
                <a:gridCol w="1551459"/>
                <a:gridCol w="1784178"/>
                <a:gridCol w="465438"/>
                <a:gridCol w="465438"/>
                <a:gridCol w="2210487"/>
                <a:gridCol w="2133599"/>
              </a:tblGrid>
              <a:tr h="164487">
                <a:tc>
                  <a:txBody>
                    <a:bodyPr/>
                    <a:lstStyle/>
                    <a:p>
                      <a:pPr algn="ctr"/>
                      <a:r>
                        <a:rPr lang="en-US" sz="1600" b="1" dirty="0" smtClean="0">
                          <a:latin typeface="+mj-lt"/>
                        </a:rPr>
                        <a:t>Scheme</a:t>
                      </a:r>
                      <a:endParaRPr lang="en-US" sz="1600" b="1" dirty="0">
                        <a:latin typeface="+mj-lt"/>
                      </a:endParaRPr>
                    </a:p>
                  </a:txBody>
                  <a:tcPr marL="2612" marR="2612" marT="1306" marB="1306" anchor="ctr">
                    <a:lnL>
                      <a:noFill/>
                    </a:lnL>
                    <a:lnR>
                      <a:noFill/>
                    </a:lnR>
                    <a:lnT>
                      <a:noFill/>
                    </a:lnT>
                    <a:lnB>
                      <a:noFill/>
                    </a:lnB>
                  </a:tcPr>
                </a:tc>
                <a:tc>
                  <a:txBody>
                    <a:bodyPr/>
                    <a:lstStyle/>
                    <a:p>
                      <a:pPr algn="ctr"/>
                      <a:r>
                        <a:rPr lang="en-US" sz="1600" b="1" dirty="0" smtClean="0">
                          <a:latin typeface="+mj-lt"/>
                        </a:rPr>
                        <a:t>Left </a:t>
                      </a:r>
                      <a:r>
                        <a:rPr lang="en-US" sz="1600" b="1" dirty="0">
                          <a:latin typeface="+mj-lt"/>
                        </a:rPr>
                        <a:t>eye</a:t>
                      </a:r>
                    </a:p>
                  </a:txBody>
                  <a:tcPr marL="2612" marR="2612" marT="1306" marB="1306" anchor="ctr">
                    <a:lnL>
                      <a:noFill/>
                    </a:lnL>
                    <a:lnR>
                      <a:noFill/>
                    </a:lnR>
                    <a:lnT>
                      <a:noFill/>
                    </a:lnT>
                    <a:lnB>
                      <a:noFill/>
                    </a:lnB>
                  </a:tcPr>
                </a:tc>
                <a:tc>
                  <a:txBody>
                    <a:bodyPr/>
                    <a:lstStyle/>
                    <a:p>
                      <a:endParaRPr lang="en-US" sz="1600" b="1" dirty="0">
                        <a:latin typeface="+mj-lt"/>
                      </a:endParaRPr>
                    </a:p>
                  </a:txBody>
                  <a:tcPr marL="2612" marR="2612" marT="1306" marB="1306" anchor="ctr">
                    <a:lnL>
                      <a:noFill/>
                    </a:lnL>
                    <a:lnR>
                      <a:noFill/>
                    </a:lnR>
                    <a:lnT>
                      <a:noFill/>
                    </a:lnT>
                    <a:lnB w="12700" cap="flat" cmpd="sng" algn="ctr">
                      <a:solidFill>
                        <a:schemeClr val="tx1"/>
                      </a:solidFill>
                      <a:prstDash val="solid"/>
                      <a:round/>
                      <a:headEnd type="none" w="med" len="med"/>
                      <a:tailEnd type="none" w="med" len="med"/>
                    </a:lnB>
                  </a:tcPr>
                </a:tc>
                <a:tc>
                  <a:txBody>
                    <a:bodyPr/>
                    <a:lstStyle/>
                    <a:p>
                      <a:endParaRPr lang="en-US" sz="1600" b="1" dirty="0">
                        <a:latin typeface="+mj-lt"/>
                      </a:endParaRPr>
                    </a:p>
                  </a:txBody>
                  <a:tcPr marL="2612" marR="2612" marT="1306" marB="1306"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a:r>
                        <a:rPr lang="en-US" sz="1600" b="1" dirty="0" smtClean="0">
                          <a:latin typeface="+mj-lt"/>
                        </a:rPr>
                        <a:t>Right </a:t>
                      </a:r>
                      <a:r>
                        <a:rPr lang="en-US" sz="1600" b="1" dirty="0">
                          <a:latin typeface="+mj-lt"/>
                        </a:rPr>
                        <a:t>eye</a:t>
                      </a:r>
                    </a:p>
                  </a:txBody>
                  <a:tcPr marL="2612" marR="2612" marT="1306" marB="1306" anchor="ctr">
                    <a:lnL>
                      <a:noFill/>
                    </a:lnL>
                    <a:lnR>
                      <a:noFill/>
                    </a:lnR>
                    <a:lnT>
                      <a:noFill/>
                    </a:lnT>
                    <a:lnB>
                      <a:noFill/>
                    </a:lnB>
                  </a:tcPr>
                </a:tc>
                <a:tc>
                  <a:txBody>
                    <a:bodyPr/>
                    <a:lstStyle/>
                    <a:p>
                      <a:r>
                        <a:rPr lang="en-US" sz="1600" b="1" dirty="0" smtClean="0">
                          <a:latin typeface="+mj-lt"/>
                        </a:rPr>
                        <a:t>Color </a:t>
                      </a:r>
                      <a:r>
                        <a:rPr lang="en-US" sz="1600" b="1" dirty="0">
                          <a:latin typeface="+mj-lt"/>
                        </a:rPr>
                        <a:t>rendering</a:t>
                      </a:r>
                    </a:p>
                  </a:txBody>
                  <a:tcPr marL="2612" marR="2612" marT="1306" marB="1306" anchor="ctr">
                    <a:lnL>
                      <a:noFill/>
                    </a:lnL>
                    <a:lnR>
                      <a:noFill/>
                    </a:lnR>
                    <a:lnT>
                      <a:noFill/>
                    </a:lnT>
                    <a:lnB>
                      <a:noFill/>
                    </a:lnB>
                  </a:tcPr>
                </a:tc>
              </a:tr>
              <a:tr h="551252">
                <a:tc>
                  <a:txBody>
                    <a:bodyPr/>
                    <a:lstStyle/>
                    <a:p>
                      <a:pPr algn="ctr"/>
                      <a:r>
                        <a:rPr lang="en-US" sz="1200" b="1" dirty="0">
                          <a:latin typeface="+mn-lt"/>
                        </a:rPr>
                        <a:t>red-green</a:t>
                      </a:r>
                      <a:endParaRPr lang="en-US" sz="1200" dirty="0">
                        <a:latin typeface="+mn-lt"/>
                      </a:endParaRPr>
                    </a:p>
                  </a:txBody>
                  <a:tcPr marL="2612" marR="2612" marT="1306" marB="1306" anchor="ctr">
                    <a:lnL>
                      <a:noFill/>
                    </a:lnL>
                    <a:lnR>
                      <a:noFill/>
                    </a:lnR>
                    <a:lnT>
                      <a:noFill/>
                    </a:lnT>
                    <a:lnB>
                      <a:noFill/>
                    </a:lnB>
                  </a:tcPr>
                </a:tc>
                <a:tc>
                  <a:txBody>
                    <a:bodyPr/>
                    <a:lstStyle/>
                    <a:p>
                      <a:pPr algn="ctr"/>
                      <a:r>
                        <a:rPr lang="en-US" sz="1200" dirty="0">
                          <a:latin typeface="+mn-lt"/>
                        </a:rPr>
                        <a:t>pure red</a:t>
                      </a:r>
                    </a:p>
                  </a:txBody>
                  <a:tcPr marL="2612" marR="2612" marT="1306" marB="1306" anchor="ctr">
                    <a:lnL>
                      <a:noFill/>
                    </a:lnL>
                    <a:lnR w="12700" cap="flat" cmpd="sng" algn="ctr">
                      <a:solidFill>
                        <a:schemeClr val="tx1"/>
                      </a:solidFill>
                      <a:prstDash val="solid"/>
                      <a:round/>
                      <a:headEnd type="none" w="med" len="med"/>
                      <a:tailEnd type="none" w="med" len="med"/>
                    </a:lnR>
                    <a:lnT>
                      <a:noFill/>
                    </a:lnT>
                    <a:lnB>
                      <a:noFill/>
                    </a:lnB>
                  </a:tcPr>
                </a:tc>
                <a:tc>
                  <a:txBody>
                    <a:bodyPr/>
                    <a:lstStyle/>
                    <a:p>
                      <a:r>
                        <a:rPr lang="en-US" sz="1200" dirty="0">
                          <a:latin typeface="+mn-lt"/>
                        </a:rPr>
                        <a:t> </a:t>
                      </a:r>
                    </a:p>
                  </a:txBody>
                  <a:tcPr marL="2612" marR="2612" marT="1306" marB="13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sz="1200" dirty="0">
                          <a:latin typeface="+mn-lt"/>
                        </a:rPr>
                        <a:t> </a:t>
                      </a:r>
                    </a:p>
                  </a:txBody>
                  <a:tcPr marL="2612" marR="2612" marT="1306" marB="13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CC00"/>
                    </a:solidFill>
                  </a:tcPr>
                </a:tc>
                <a:tc>
                  <a:txBody>
                    <a:bodyPr/>
                    <a:lstStyle/>
                    <a:p>
                      <a:pPr algn="ctr"/>
                      <a:r>
                        <a:rPr lang="en-US" sz="1200" dirty="0">
                          <a:latin typeface="+mn-lt"/>
                        </a:rPr>
                        <a:t>pure green</a:t>
                      </a:r>
                    </a:p>
                  </a:txBody>
                  <a:tcPr marL="2612" marR="2612" marT="1306" marB="1306" anchor="ctr">
                    <a:lnL w="12700" cap="flat" cmpd="sng" algn="ctr">
                      <a:solidFill>
                        <a:schemeClr val="tx1"/>
                      </a:solidFill>
                      <a:prstDash val="solid"/>
                      <a:round/>
                      <a:headEnd type="none" w="med" len="med"/>
                      <a:tailEnd type="none" w="med" len="med"/>
                    </a:lnL>
                    <a:lnR>
                      <a:noFill/>
                    </a:lnR>
                    <a:lnT>
                      <a:noFill/>
                    </a:lnT>
                    <a:lnB>
                      <a:noFill/>
                    </a:lnB>
                  </a:tcPr>
                </a:tc>
                <a:tc>
                  <a:txBody>
                    <a:bodyPr/>
                    <a:lstStyle/>
                    <a:p>
                      <a:r>
                        <a:rPr lang="en-US" sz="1200" dirty="0">
                          <a:latin typeface="+mn-lt"/>
                        </a:rPr>
                        <a:t>monochrome</a:t>
                      </a:r>
                    </a:p>
                  </a:txBody>
                  <a:tcPr marL="2612" marR="2612" marT="1306" marB="1306" anchor="ctr">
                    <a:lnL>
                      <a:noFill/>
                    </a:lnL>
                    <a:lnR>
                      <a:noFill/>
                    </a:lnR>
                    <a:lnT>
                      <a:noFill/>
                    </a:lnT>
                    <a:lnB>
                      <a:noFill/>
                    </a:lnB>
                  </a:tcPr>
                </a:tc>
              </a:tr>
              <a:tr h="551252">
                <a:tc>
                  <a:txBody>
                    <a:bodyPr/>
                    <a:lstStyle/>
                    <a:p>
                      <a:pPr algn="ctr"/>
                      <a:r>
                        <a:rPr lang="en-US" sz="1200" b="1" dirty="0">
                          <a:latin typeface="+mn-lt"/>
                        </a:rPr>
                        <a:t>red-blue</a:t>
                      </a:r>
                      <a:endParaRPr lang="en-US" sz="1200" dirty="0">
                        <a:latin typeface="+mn-lt"/>
                      </a:endParaRPr>
                    </a:p>
                  </a:txBody>
                  <a:tcPr marL="2612" marR="2612" marT="1306" marB="1306" anchor="ctr">
                    <a:lnL>
                      <a:noFill/>
                    </a:lnL>
                    <a:lnR>
                      <a:noFill/>
                    </a:lnR>
                    <a:lnT>
                      <a:noFill/>
                    </a:lnT>
                    <a:lnB>
                      <a:noFill/>
                    </a:lnB>
                  </a:tcPr>
                </a:tc>
                <a:tc>
                  <a:txBody>
                    <a:bodyPr/>
                    <a:lstStyle/>
                    <a:p>
                      <a:pPr algn="ctr"/>
                      <a:r>
                        <a:rPr lang="en-US" sz="1200" dirty="0">
                          <a:latin typeface="+mn-lt"/>
                        </a:rPr>
                        <a:t>pure red</a:t>
                      </a:r>
                    </a:p>
                  </a:txBody>
                  <a:tcPr marL="2612" marR="2612" marT="1306" marB="1306" anchor="ctr">
                    <a:lnL>
                      <a:noFill/>
                    </a:lnL>
                    <a:lnR w="12700" cap="flat" cmpd="sng" algn="ctr">
                      <a:solidFill>
                        <a:schemeClr val="tx1"/>
                      </a:solidFill>
                      <a:prstDash val="solid"/>
                      <a:round/>
                      <a:headEnd type="none" w="med" len="med"/>
                      <a:tailEnd type="none" w="med" len="med"/>
                    </a:lnR>
                    <a:lnT>
                      <a:noFill/>
                    </a:lnT>
                    <a:lnB>
                      <a:noFill/>
                    </a:lnB>
                  </a:tcPr>
                </a:tc>
                <a:tc>
                  <a:txBody>
                    <a:bodyPr/>
                    <a:lstStyle/>
                    <a:p>
                      <a:r>
                        <a:rPr lang="en-US" sz="1200" dirty="0">
                          <a:latin typeface="+mn-lt"/>
                        </a:rPr>
                        <a:t> </a:t>
                      </a:r>
                    </a:p>
                  </a:txBody>
                  <a:tcPr marL="2612" marR="2612" marT="1306" marB="13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sz="1200" dirty="0">
                          <a:latin typeface="+mn-lt"/>
                        </a:rPr>
                        <a:t> </a:t>
                      </a:r>
                    </a:p>
                  </a:txBody>
                  <a:tcPr marL="2612" marR="2612" marT="1306" marB="13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a:txBody>
                    <a:bodyPr/>
                    <a:lstStyle/>
                    <a:p>
                      <a:pPr algn="ctr"/>
                      <a:r>
                        <a:rPr lang="en-US" sz="1200" dirty="0">
                          <a:latin typeface="+mn-lt"/>
                        </a:rPr>
                        <a:t>pure blue</a:t>
                      </a:r>
                    </a:p>
                  </a:txBody>
                  <a:tcPr marL="2612" marR="2612" marT="1306" marB="1306" anchor="ctr">
                    <a:lnL w="12700" cap="flat" cmpd="sng" algn="ctr">
                      <a:solidFill>
                        <a:schemeClr val="tx1"/>
                      </a:solidFill>
                      <a:prstDash val="solid"/>
                      <a:round/>
                      <a:headEnd type="none" w="med" len="med"/>
                      <a:tailEnd type="none" w="med" len="med"/>
                    </a:lnL>
                    <a:lnR>
                      <a:noFill/>
                    </a:lnR>
                    <a:lnT>
                      <a:noFill/>
                    </a:lnT>
                    <a:lnB>
                      <a:noFill/>
                    </a:lnB>
                  </a:tcPr>
                </a:tc>
                <a:tc>
                  <a:txBody>
                    <a:bodyPr/>
                    <a:lstStyle/>
                    <a:p>
                      <a:r>
                        <a:rPr lang="en-US" sz="1200" dirty="0">
                          <a:latin typeface="+mn-lt"/>
                        </a:rPr>
                        <a:t>monochrome</a:t>
                      </a:r>
                    </a:p>
                  </a:txBody>
                  <a:tcPr marL="2612" marR="2612" marT="1306" marB="1306" anchor="ctr">
                    <a:lnL>
                      <a:noFill/>
                    </a:lnL>
                    <a:lnR>
                      <a:noFill/>
                    </a:lnR>
                    <a:lnT>
                      <a:noFill/>
                    </a:lnT>
                    <a:lnB>
                      <a:noFill/>
                    </a:lnB>
                  </a:tcPr>
                </a:tc>
              </a:tr>
              <a:tr h="551252">
                <a:tc>
                  <a:txBody>
                    <a:bodyPr/>
                    <a:lstStyle/>
                    <a:p>
                      <a:pPr algn="ctr"/>
                      <a:r>
                        <a:rPr lang="en-US" sz="1200" b="1" dirty="0">
                          <a:latin typeface="+mn-lt"/>
                        </a:rPr>
                        <a:t>red-cyan</a:t>
                      </a:r>
                      <a:endParaRPr lang="en-US" sz="1200" dirty="0">
                        <a:latin typeface="+mn-lt"/>
                      </a:endParaRPr>
                    </a:p>
                  </a:txBody>
                  <a:tcPr marL="2612" marR="2612" marT="1306" marB="1306" anchor="ctr">
                    <a:lnL>
                      <a:noFill/>
                    </a:lnL>
                    <a:lnR>
                      <a:noFill/>
                    </a:lnR>
                    <a:lnT>
                      <a:noFill/>
                    </a:lnT>
                    <a:lnB>
                      <a:noFill/>
                    </a:lnB>
                  </a:tcPr>
                </a:tc>
                <a:tc>
                  <a:txBody>
                    <a:bodyPr/>
                    <a:lstStyle/>
                    <a:p>
                      <a:pPr algn="ctr"/>
                      <a:r>
                        <a:rPr lang="en-US" sz="1200" dirty="0">
                          <a:latin typeface="+mn-lt"/>
                        </a:rPr>
                        <a:t>pure red</a:t>
                      </a:r>
                    </a:p>
                  </a:txBody>
                  <a:tcPr marL="2612" marR="2612" marT="1306" marB="1306" anchor="ctr">
                    <a:lnL>
                      <a:noFill/>
                    </a:lnL>
                    <a:lnR w="12700" cap="flat" cmpd="sng" algn="ctr">
                      <a:solidFill>
                        <a:schemeClr val="tx1"/>
                      </a:solidFill>
                      <a:prstDash val="solid"/>
                      <a:round/>
                      <a:headEnd type="none" w="med" len="med"/>
                      <a:tailEnd type="none" w="med" len="med"/>
                    </a:lnR>
                    <a:lnT>
                      <a:noFill/>
                    </a:lnT>
                    <a:lnB>
                      <a:noFill/>
                    </a:lnB>
                  </a:tcPr>
                </a:tc>
                <a:tc>
                  <a:txBody>
                    <a:bodyPr/>
                    <a:lstStyle/>
                    <a:p>
                      <a:r>
                        <a:rPr lang="en-US" sz="1200" dirty="0">
                          <a:latin typeface="+mn-lt"/>
                        </a:rPr>
                        <a:t> </a:t>
                      </a:r>
                    </a:p>
                  </a:txBody>
                  <a:tcPr marL="2612" marR="2612" marT="1306" marB="13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sz="1200" dirty="0">
                          <a:latin typeface="+mn-lt"/>
                        </a:rPr>
                        <a:t> </a:t>
                      </a:r>
                    </a:p>
                  </a:txBody>
                  <a:tcPr marL="2612" marR="2612" marT="1306" marB="13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CCFF"/>
                    </a:solidFill>
                  </a:tcPr>
                </a:tc>
                <a:tc>
                  <a:txBody>
                    <a:bodyPr/>
                    <a:lstStyle/>
                    <a:p>
                      <a:pPr algn="ctr"/>
                      <a:r>
                        <a:rPr lang="en-US" sz="1200" dirty="0">
                          <a:latin typeface="+mn-lt"/>
                        </a:rPr>
                        <a:t>pure cyan (</a:t>
                      </a:r>
                      <a:r>
                        <a:rPr lang="en-US" sz="1200" dirty="0" err="1">
                          <a:latin typeface="+mn-lt"/>
                        </a:rPr>
                        <a:t>green+blue</a:t>
                      </a:r>
                      <a:r>
                        <a:rPr lang="en-US" sz="1200" dirty="0">
                          <a:latin typeface="+mn-lt"/>
                        </a:rPr>
                        <a:t>)</a:t>
                      </a:r>
                    </a:p>
                  </a:txBody>
                  <a:tcPr marL="2612" marR="2612" marT="1306" marB="1306" anchor="ctr">
                    <a:lnL w="12700" cap="flat" cmpd="sng" algn="ctr">
                      <a:solidFill>
                        <a:schemeClr val="tx1"/>
                      </a:solidFill>
                      <a:prstDash val="solid"/>
                      <a:round/>
                      <a:headEnd type="none" w="med" len="med"/>
                      <a:tailEnd type="none" w="med" len="med"/>
                    </a:lnL>
                    <a:lnR>
                      <a:noFill/>
                    </a:lnR>
                    <a:lnT>
                      <a:noFill/>
                    </a:lnT>
                    <a:lnB>
                      <a:noFill/>
                    </a:lnB>
                  </a:tcPr>
                </a:tc>
                <a:tc>
                  <a:txBody>
                    <a:bodyPr/>
                    <a:lstStyle/>
                    <a:p>
                      <a:r>
                        <a:rPr lang="en-US" sz="1200" dirty="0">
                          <a:latin typeface="+mn-lt"/>
                        </a:rPr>
                        <a:t>color (poor reds, good greens)</a:t>
                      </a:r>
                    </a:p>
                  </a:txBody>
                  <a:tcPr marL="2612" marR="2612" marT="1306" marB="1306" anchor="ctr">
                    <a:lnL>
                      <a:noFill/>
                    </a:lnL>
                    <a:lnR>
                      <a:noFill/>
                    </a:lnR>
                    <a:lnT>
                      <a:noFill/>
                    </a:lnT>
                    <a:lnB>
                      <a:noFill/>
                    </a:lnB>
                  </a:tcPr>
                </a:tc>
              </a:tr>
              <a:tr h="551252">
                <a:tc>
                  <a:txBody>
                    <a:bodyPr/>
                    <a:lstStyle/>
                    <a:p>
                      <a:pPr algn="ctr"/>
                      <a:r>
                        <a:rPr lang="en-US" sz="1200" b="1" dirty="0" err="1">
                          <a:latin typeface="+mn-lt"/>
                        </a:rPr>
                        <a:t>anachrome</a:t>
                      </a:r>
                      <a:endParaRPr lang="en-US" sz="1200" dirty="0">
                        <a:latin typeface="+mn-lt"/>
                      </a:endParaRPr>
                    </a:p>
                  </a:txBody>
                  <a:tcPr marL="2612" marR="2612" marT="1306" marB="1306" anchor="ctr">
                    <a:lnL>
                      <a:noFill/>
                    </a:lnL>
                    <a:lnR>
                      <a:noFill/>
                    </a:lnR>
                    <a:lnT>
                      <a:noFill/>
                    </a:lnT>
                    <a:lnB>
                      <a:noFill/>
                    </a:lnB>
                  </a:tcPr>
                </a:tc>
                <a:tc>
                  <a:txBody>
                    <a:bodyPr/>
                    <a:lstStyle/>
                    <a:p>
                      <a:pPr algn="ctr"/>
                      <a:r>
                        <a:rPr lang="en-US" sz="1200" dirty="0">
                          <a:latin typeface="+mn-lt"/>
                        </a:rPr>
                        <a:t>dark red</a:t>
                      </a:r>
                    </a:p>
                  </a:txBody>
                  <a:tcPr marL="2612" marR="2612" marT="1306" marB="1306" anchor="ctr">
                    <a:lnL>
                      <a:noFill/>
                    </a:lnL>
                    <a:lnR w="12700" cap="flat" cmpd="sng" algn="ctr">
                      <a:solidFill>
                        <a:schemeClr val="tx1"/>
                      </a:solidFill>
                      <a:prstDash val="solid"/>
                      <a:round/>
                      <a:headEnd type="none" w="med" len="med"/>
                      <a:tailEnd type="none" w="med" len="med"/>
                    </a:lnR>
                    <a:lnT>
                      <a:noFill/>
                    </a:lnT>
                    <a:lnB>
                      <a:noFill/>
                    </a:lnB>
                  </a:tcPr>
                </a:tc>
                <a:tc>
                  <a:txBody>
                    <a:bodyPr/>
                    <a:lstStyle/>
                    <a:p>
                      <a:r>
                        <a:rPr lang="en-US" sz="1200" dirty="0">
                          <a:latin typeface="+mn-lt"/>
                        </a:rPr>
                        <a:t> </a:t>
                      </a:r>
                    </a:p>
                  </a:txBody>
                  <a:tcPr marL="2612" marR="2612" marT="1306" marB="13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00"/>
                    </a:solidFill>
                  </a:tcPr>
                </a:tc>
                <a:tc>
                  <a:txBody>
                    <a:bodyPr/>
                    <a:lstStyle/>
                    <a:p>
                      <a:r>
                        <a:rPr lang="en-US" sz="1200" dirty="0">
                          <a:latin typeface="+mn-lt"/>
                        </a:rPr>
                        <a:t> </a:t>
                      </a:r>
                    </a:p>
                  </a:txBody>
                  <a:tcPr marL="2612" marR="2612" marT="1306" marB="13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algn="ctr"/>
                      <a:r>
                        <a:rPr lang="en-US" sz="1200" dirty="0">
                          <a:latin typeface="+mn-lt"/>
                        </a:rPr>
                        <a:t>cyan (</a:t>
                      </a:r>
                      <a:r>
                        <a:rPr lang="en-US" sz="1200" dirty="0" err="1">
                          <a:latin typeface="+mn-lt"/>
                        </a:rPr>
                        <a:t>green+blue+some</a:t>
                      </a:r>
                      <a:r>
                        <a:rPr lang="en-US" sz="1200" dirty="0">
                          <a:latin typeface="+mn-lt"/>
                        </a:rPr>
                        <a:t> red)</a:t>
                      </a:r>
                    </a:p>
                  </a:txBody>
                  <a:tcPr marL="2612" marR="2612" marT="1306" marB="1306" anchor="ctr">
                    <a:lnL w="12700" cap="flat" cmpd="sng" algn="ctr">
                      <a:solidFill>
                        <a:schemeClr val="tx1"/>
                      </a:solidFill>
                      <a:prstDash val="solid"/>
                      <a:round/>
                      <a:headEnd type="none" w="med" len="med"/>
                      <a:tailEnd type="none" w="med" len="med"/>
                    </a:lnL>
                    <a:lnR>
                      <a:noFill/>
                    </a:lnR>
                    <a:lnT>
                      <a:noFill/>
                    </a:lnT>
                    <a:lnB>
                      <a:noFill/>
                    </a:lnB>
                  </a:tcPr>
                </a:tc>
                <a:tc>
                  <a:txBody>
                    <a:bodyPr/>
                    <a:lstStyle/>
                    <a:p>
                      <a:r>
                        <a:rPr lang="en-US" sz="1200" dirty="0">
                          <a:latin typeface="+mn-lt"/>
                        </a:rPr>
                        <a:t>color (poor reds)</a:t>
                      </a:r>
                    </a:p>
                  </a:txBody>
                  <a:tcPr marL="2612" marR="2612" marT="1306" marB="1306" anchor="ctr">
                    <a:lnL>
                      <a:noFill/>
                    </a:lnL>
                    <a:lnR>
                      <a:noFill/>
                    </a:lnR>
                    <a:lnT>
                      <a:noFill/>
                    </a:lnT>
                    <a:lnB>
                      <a:noFill/>
                    </a:lnB>
                  </a:tcPr>
                </a:tc>
              </a:tr>
              <a:tr h="551252">
                <a:tc>
                  <a:txBody>
                    <a:bodyPr/>
                    <a:lstStyle/>
                    <a:p>
                      <a:pPr algn="ctr"/>
                      <a:r>
                        <a:rPr lang="en-US" sz="1200" b="1" dirty="0" err="1">
                          <a:latin typeface="+mn-lt"/>
                        </a:rPr>
                        <a:t>mirachrome</a:t>
                      </a:r>
                      <a:endParaRPr lang="en-US" sz="1200" dirty="0">
                        <a:latin typeface="+mn-lt"/>
                      </a:endParaRPr>
                    </a:p>
                  </a:txBody>
                  <a:tcPr marL="2612" marR="2612" marT="1306" marB="1306" anchor="ctr">
                    <a:lnL>
                      <a:noFill/>
                    </a:lnL>
                    <a:lnR>
                      <a:noFill/>
                    </a:lnR>
                    <a:lnT>
                      <a:noFill/>
                    </a:lnT>
                    <a:lnB>
                      <a:noFill/>
                    </a:lnB>
                  </a:tcPr>
                </a:tc>
                <a:tc>
                  <a:txBody>
                    <a:bodyPr/>
                    <a:lstStyle/>
                    <a:p>
                      <a:pPr algn="ctr"/>
                      <a:r>
                        <a:rPr lang="en-US" sz="1200" dirty="0">
                          <a:latin typeface="+mn-lt"/>
                        </a:rPr>
                        <a:t>dark </a:t>
                      </a:r>
                      <a:r>
                        <a:rPr lang="en-US" sz="1200" dirty="0" err="1">
                          <a:latin typeface="+mn-lt"/>
                        </a:rPr>
                        <a:t>red+lens</a:t>
                      </a:r>
                      <a:endParaRPr lang="en-US" sz="1200" dirty="0">
                        <a:latin typeface="+mn-lt"/>
                      </a:endParaRPr>
                    </a:p>
                  </a:txBody>
                  <a:tcPr marL="2612" marR="2612" marT="1306" marB="1306" anchor="ctr">
                    <a:lnL>
                      <a:noFill/>
                    </a:lnL>
                    <a:lnR w="12700" cap="flat" cmpd="sng" algn="ctr">
                      <a:solidFill>
                        <a:schemeClr val="tx1"/>
                      </a:solidFill>
                      <a:prstDash val="solid"/>
                      <a:round/>
                      <a:headEnd type="none" w="med" len="med"/>
                      <a:tailEnd type="none" w="med" len="med"/>
                    </a:lnR>
                    <a:lnT>
                      <a:noFill/>
                    </a:lnT>
                    <a:lnB>
                      <a:noFill/>
                    </a:lnB>
                  </a:tcPr>
                </a:tc>
                <a:tc>
                  <a:txBody>
                    <a:bodyPr/>
                    <a:lstStyle/>
                    <a:p>
                      <a:r>
                        <a:rPr lang="en-US" sz="1200">
                          <a:latin typeface="+mn-lt"/>
                        </a:rPr>
                        <a:t> </a:t>
                      </a:r>
                    </a:p>
                  </a:txBody>
                  <a:tcPr marL="2612" marR="2612" marT="1306" marB="13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00"/>
                    </a:solidFill>
                  </a:tcPr>
                </a:tc>
                <a:tc>
                  <a:txBody>
                    <a:bodyPr/>
                    <a:lstStyle/>
                    <a:p>
                      <a:r>
                        <a:rPr lang="en-US" sz="1200" dirty="0">
                          <a:latin typeface="+mn-lt"/>
                        </a:rPr>
                        <a:t> </a:t>
                      </a:r>
                    </a:p>
                  </a:txBody>
                  <a:tcPr marL="2612" marR="2612" marT="1306" marB="13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algn="ctr"/>
                      <a:r>
                        <a:rPr lang="en-US" sz="1200" dirty="0">
                          <a:latin typeface="+mn-lt"/>
                        </a:rPr>
                        <a:t>cyan (</a:t>
                      </a:r>
                      <a:r>
                        <a:rPr lang="en-US" sz="1200" dirty="0" err="1">
                          <a:latin typeface="+mn-lt"/>
                        </a:rPr>
                        <a:t>green+blue+some</a:t>
                      </a:r>
                      <a:r>
                        <a:rPr lang="en-US" sz="1200" dirty="0">
                          <a:latin typeface="+mn-lt"/>
                        </a:rPr>
                        <a:t> red)</a:t>
                      </a:r>
                    </a:p>
                  </a:txBody>
                  <a:tcPr marL="2612" marR="2612" marT="1306" marB="1306" anchor="ctr">
                    <a:lnL w="12700" cap="flat" cmpd="sng" algn="ctr">
                      <a:solidFill>
                        <a:schemeClr val="tx1"/>
                      </a:solidFill>
                      <a:prstDash val="solid"/>
                      <a:round/>
                      <a:headEnd type="none" w="med" len="med"/>
                      <a:tailEnd type="none" w="med" len="med"/>
                    </a:lnL>
                    <a:lnR>
                      <a:noFill/>
                    </a:lnR>
                    <a:lnT>
                      <a:noFill/>
                    </a:lnT>
                    <a:lnB>
                      <a:noFill/>
                    </a:lnB>
                  </a:tcPr>
                </a:tc>
                <a:tc>
                  <a:txBody>
                    <a:bodyPr/>
                    <a:lstStyle/>
                    <a:p>
                      <a:r>
                        <a:rPr lang="en-US" sz="1200" dirty="0">
                          <a:latin typeface="+mn-lt"/>
                        </a:rPr>
                        <a:t>color (poor reds)</a:t>
                      </a:r>
                    </a:p>
                  </a:txBody>
                  <a:tcPr marL="2612" marR="2612" marT="1306" marB="1306" anchor="ctr">
                    <a:lnL>
                      <a:noFill/>
                    </a:lnL>
                    <a:lnR>
                      <a:noFill/>
                    </a:lnR>
                    <a:lnT>
                      <a:noFill/>
                    </a:lnT>
                    <a:lnB>
                      <a:noFill/>
                    </a:lnB>
                  </a:tcPr>
                </a:tc>
              </a:tr>
              <a:tr h="551252">
                <a:tc>
                  <a:txBody>
                    <a:bodyPr/>
                    <a:lstStyle/>
                    <a:p>
                      <a:pPr algn="ctr"/>
                      <a:r>
                        <a:rPr lang="en-US" sz="1200" b="1" dirty="0" err="1">
                          <a:latin typeface="+mn-lt"/>
                        </a:rPr>
                        <a:t>Trioscopic</a:t>
                      </a:r>
                      <a:endParaRPr lang="en-US" sz="1200" dirty="0">
                        <a:latin typeface="+mn-lt"/>
                      </a:endParaRPr>
                    </a:p>
                  </a:txBody>
                  <a:tcPr marL="2612" marR="2612" marT="1306" marB="1306" anchor="ctr">
                    <a:lnL>
                      <a:noFill/>
                    </a:lnL>
                    <a:lnR>
                      <a:noFill/>
                    </a:lnR>
                    <a:lnT>
                      <a:noFill/>
                    </a:lnT>
                    <a:lnB>
                      <a:noFill/>
                    </a:lnB>
                    <a:solidFill>
                      <a:schemeClr val="accent3">
                        <a:lumMod val="20000"/>
                        <a:lumOff val="80000"/>
                      </a:schemeClr>
                    </a:solidFill>
                  </a:tcPr>
                </a:tc>
                <a:tc>
                  <a:txBody>
                    <a:bodyPr/>
                    <a:lstStyle/>
                    <a:p>
                      <a:pPr algn="ctr"/>
                      <a:r>
                        <a:rPr lang="en-US" sz="1200" dirty="0">
                          <a:latin typeface="+mn-lt"/>
                        </a:rPr>
                        <a:t>pure green</a:t>
                      </a:r>
                    </a:p>
                  </a:txBody>
                  <a:tcPr marL="2612" marR="2612" marT="1306" marB="1306" anchor="ctr">
                    <a:lnL>
                      <a:noFill/>
                    </a:lnL>
                    <a:lnR w="12700" cap="flat" cmpd="sng" algn="ctr">
                      <a:solidFill>
                        <a:schemeClr val="tx1"/>
                      </a:solidFill>
                      <a:prstDash val="solid"/>
                      <a:round/>
                      <a:headEnd type="none" w="med" len="med"/>
                      <a:tailEnd type="none" w="med" len="med"/>
                    </a:lnR>
                    <a:lnT>
                      <a:noFill/>
                    </a:lnT>
                    <a:lnB>
                      <a:noFill/>
                    </a:lnB>
                    <a:solidFill>
                      <a:schemeClr val="accent3">
                        <a:lumMod val="20000"/>
                        <a:lumOff val="80000"/>
                      </a:schemeClr>
                    </a:solidFill>
                  </a:tcPr>
                </a:tc>
                <a:tc>
                  <a:txBody>
                    <a:bodyPr/>
                    <a:lstStyle/>
                    <a:p>
                      <a:r>
                        <a:rPr lang="en-US" sz="1200" dirty="0">
                          <a:latin typeface="+mn-lt"/>
                        </a:rPr>
                        <a:t> </a:t>
                      </a:r>
                    </a:p>
                  </a:txBody>
                  <a:tcPr marL="2612" marR="2612" marT="1306" marB="13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CC00"/>
                    </a:solidFill>
                  </a:tcPr>
                </a:tc>
                <a:tc>
                  <a:txBody>
                    <a:bodyPr/>
                    <a:lstStyle/>
                    <a:p>
                      <a:r>
                        <a:rPr lang="en-US" sz="1200" dirty="0">
                          <a:latin typeface="+mn-lt"/>
                        </a:rPr>
                        <a:t> </a:t>
                      </a:r>
                    </a:p>
                  </a:txBody>
                  <a:tcPr marL="2612" marR="2612" marT="1306" marB="13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CC"/>
                    </a:solidFill>
                  </a:tcPr>
                </a:tc>
                <a:tc>
                  <a:txBody>
                    <a:bodyPr/>
                    <a:lstStyle/>
                    <a:p>
                      <a:pPr algn="ctr"/>
                      <a:r>
                        <a:rPr lang="en-US" sz="1200" dirty="0">
                          <a:latin typeface="+mn-lt"/>
                        </a:rPr>
                        <a:t>pure magenta (</a:t>
                      </a:r>
                      <a:r>
                        <a:rPr lang="en-US" sz="1200" dirty="0" err="1">
                          <a:latin typeface="+mn-lt"/>
                        </a:rPr>
                        <a:t>red+blue</a:t>
                      </a:r>
                      <a:r>
                        <a:rPr lang="en-US" sz="1200" dirty="0">
                          <a:latin typeface="+mn-lt"/>
                        </a:rPr>
                        <a:t>)</a:t>
                      </a:r>
                    </a:p>
                  </a:txBody>
                  <a:tcPr marL="2612" marR="2612" marT="1306" marB="1306" anchor="ctr">
                    <a:lnL w="12700" cap="flat" cmpd="sng" algn="ctr">
                      <a:solidFill>
                        <a:schemeClr val="tx1"/>
                      </a:solidFill>
                      <a:prstDash val="solid"/>
                      <a:round/>
                      <a:headEnd type="none" w="med" len="med"/>
                      <a:tailEnd type="none" w="med" len="med"/>
                    </a:lnL>
                    <a:lnR>
                      <a:noFill/>
                    </a:lnR>
                    <a:lnT>
                      <a:noFill/>
                    </a:lnT>
                    <a:lnB>
                      <a:noFill/>
                    </a:lnB>
                    <a:solidFill>
                      <a:schemeClr val="accent3">
                        <a:lumMod val="20000"/>
                        <a:lumOff val="80000"/>
                      </a:schemeClr>
                    </a:solidFill>
                  </a:tcPr>
                </a:tc>
                <a:tc>
                  <a:txBody>
                    <a:bodyPr/>
                    <a:lstStyle/>
                    <a:p>
                      <a:r>
                        <a:rPr lang="en-US" sz="1200" dirty="0">
                          <a:latin typeface="+mn-lt"/>
                        </a:rPr>
                        <a:t>color (better reds, oranges and wider range of blues than red/cyan)</a:t>
                      </a:r>
                    </a:p>
                  </a:txBody>
                  <a:tcPr marL="2612" marR="2612" marT="1306" marB="1306" anchor="ctr">
                    <a:lnL>
                      <a:noFill/>
                    </a:lnL>
                    <a:lnR>
                      <a:noFill/>
                    </a:lnR>
                    <a:lnT>
                      <a:noFill/>
                    </a:lnT>
                    <a:lnB>
                      <a:noFill/>
                    </a:lnB>
                    <a:solidFill>
                      <a:schemeClr val="accent3">
                        <a:lumMod val="20000"/>
                        <a:lumOff val="80000"/>
                      </a:schemeClr>
                    </a:solidFill>
                  </a:tcPr>
                </a:tc>
              </a:tr>
              <a:tr h="551252">
                <a:tc>
                  <a:txBody>
                    <a:bodyPr/>
                    <a:lstStyle/>
                    <a:p>
                      <a:pPr algn="ctr"/>
                      <a:r>
                        <a:rPr lang="en-US" sz="1200" b="1" dirty="0">
                          <a:latin typeface="+mn-lt"/>
                        </a:rPr>
                        <a:t>INFICOLOR</a:t>
                      </a:r>
                      <a:endParaRPr lang="en-US" sz="1200" dirty="0">
                        <a:latin typeface="+mn-lt"/>
                      </a:endParaRPr>
                    </a:p>
                  </a:txBody>
                  <a:tcPr marL="2612" marR="2612" marT="1306" marB="1306" anchor="ctr">
                    <a:lnL>
                      <a:noFill/>
                    </a:lnL>
                    <a:lnR>
                      <a:noFill/>
                    </a:lnR>
                    <a:lnT>
                      <a:noFill/>
                    </a:lnT>
                    <a:lnB>
                      <a:noFill/>
                    </a:lnB>
                  </a:tcPr>
                </a:tc>
                <a:tc>
                  <a:txBody>
                    <a:bodyPr/>
                    <a:lstStyle/>
                    <a:p>
                      <a:pPr algn="ctr"/>
                      <a:r>
                        <a:rPr lang="en-US" sz="1200" dirty="0">
                          <a:latin typeface="+mn-lt"/>
                        </a:rPr>
                        <a:t>complex magenta</a:t>
                      </a:r>
                    </a:p>
                  </a:txBody>
                  <a:tcPr marL="2612" marR="2612" marT="1306" marB="1306" anchor="ctr">
                    <a:lnL>
                      <a:noFill/>
                    </a:lnL>
                    <a:lnR w="12700" cap="flat" cmpd="sng" algn="ctr">
                      <a:solidFill>
                        <a:schemeClr val="tx1"/>
                      </a:solidFill>
                      <a:prstDash val="solid"/>
                      <a:round/>
                      <a:headEnd type="none" w="med" len="med"/>
                      <a:tailEnd type="none" w="med" len="med"/>
                    </a:lnR>
                    <a:lnT>
                      <a:noFill/>
                    </a:lnT>
                    <a:lnB>
                      <a:noFill/>
                    </a:lnB>
                  </a:tcPr>
                </a:tc>
                <a:tc>
                  <a:txBody>
                    <a:bodyPr/>
                    <a:lstStyle/>
                    <a:p>
                      <a:r>
                        <a:rPr lang="en-US" sz="1200">
                          <a:latin typeface="+mn-lt"/>
                        </a:rPr>
                        <a:t> </a:t>
                      </a:r>
                    </a:p>
                  </a:txBody>
                  <a:tcPr marL="2612" marR="2612" marT="1306" marB="13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CC"/>
                    </a:solidFill>
                  </a:tcPr>
                </a:tc>
                <a:tc>
                  <a:txBody>
                    <a:bodyPr/>
                    <a:lstStyle/>
                    <a:p>
                      <a:r>
                        <a:rPr lang="en-US" sz="1200" dirty="0">
                          <a:latin typeface="+mn-lt"/>
                        </a:rPr>
                        <a:t> </a:t>
                      </a:r>
                    </a:p>
                  </a:txBody>
                  <a:tcPr marL="2612" marR="2612" marT="1306" marB="13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C850"/>
                    </a:solidFill>
                  </a:tcPr>
                </a:tc>
                <a:tc>
                  <a:txBody>
                    <a:bodyPr/>
                    <a:lstStyle/>
                    <a:p>
                      <a:pPr algn="ctr"/>
                      <a:r>
                        <a:rPr lang="en-US" sz="1200" dirty="0">
                          <a:latin typeface="+mn-lt"/>
                        </a:rPr>
                        <a:t>complex green</a:t>
                      </a:r>
                    </a:p>
                  </a:txBody>
                  <a:tcPr marL="2612" marR="2612" marT="1306" marB="1306" anchor="ctr">
                    <a:lnL w="12700" cap="flat" cmpd="sng" algn="ctr">
                      <a:solidFill>
                        <a:schemeClr val="tx1"/>
                      </a:solidFill>
                      <a:prstDash val="solid"/>
                      <a:round/>
                      <a:headEnd type="none" w="med" len="med"/>
                      <a:tailEnd type="none" w="med" len="med"/>
                    </a:lnL>
                    <a:lnR>
                      <a:noFill/>
                    </a:lnR>
                    <a:lnT>
                      <a:noFill/>
                    </a:lnT>
                    <a:lnB>
                      <a:noFill/>
                    </a:lnB>
                  </a:tcPr>
                </a:tc>
                <a:tc>
                  <a:txBody>
                    <a:bodyPr/>
                    <a:lstStyle/>
                    <a:p>
                      <a:r>
                        <a:rPr lang="en-US" sz="1200" dirty="0">
                          <a:latin typeface="+mn-lt"/>
                        </a:rPr>
                        <a:t>color (almost full and pleasant natural colors with excellent skin tones perception)</a:t>
                      </a:r>
                    </a:p>
                  </a:txBody>
                  <a:tcPr marL="2612" marR="2612" marT="1306" marB="1306" anchor="ctr">
                    <a:lnL>
                      <a:noFill/>
                    </a:lnL>
                    <a:lnR>
                      <a:noFill/>
                    </a:lnR>
                    <a:lnT>
                      <a:noFill/>
                    </a:lnT>
                    <a:lnB>
                      <a:noFill/>
                    </a:lnB>
                  </a:tcPr>
                </a:tc>
              </a:tr>
              <a:tr h="551252">
                <a:tc>
                  <a:txBody>
                    <a:bodyPr/>
                    <a:lstStyle/>
                    <a:p>
                      <a:pPr algn="ctr"/>
                      <a:r>
                        <a:rPr lang="en-US" sz="1200" b="1" dirty="0" err="1">
                          <a:latin typeface="+mn-lt"/>
                          <a:hlinkClick r:id="rId3" tooltip="ColorCode 3D"/>
                        </a:rPr>
                        <a:t>ColorCode</a:t>
                      </a:r>
                      <a:r>
                        <a:rPr lang="en-US" sz="1200" b="1" dirty="0">
                          <a:latin typeface="+mn-lt"/>
                          <a:hlinkClick r:id="rId3" tooltip="ColorCode 3D"/>
                        </a:rPr>
                        <a:t> 3D</a:t>
                      </a:r>
                      <a:endParaRPr lang="en-US" sz="1200" dirty="0">
                        <a:latin typeface="+mn-lt"/>
                      </a:endParaRPr>
                    </a:p>
                  </a:txBody>
                  <a:tcPr marL="2612" marR="2612" marT="1306" marB="1306" anchor="ctr">
                    <a:lnL>
                      <a:noFill/>
                    </a:lnL>
                    <a:lnR>
                      <a:noFill/>
                    </a:lnR>
                    <a:lnT>
                      <a:noFill/>
                    </a:lnT>
                    <a:lnB>
                      <a:noFill/>
                    </a:lnB>
                  </a:tcPr>
                </a:tc>
                <a:tc>
                  <a:txBody>
                    <a:bodyPr/>
                    <a:lstStyle/>
                    <a:p>
                      <a:pPr algn="ctr"/>
                      <a:r>
                        <a:rPr lang="en-US" sz="1200" dirty="0">
                          <a:latin typeface="+mn-lt"/>
                        </a:rPr>
                        <a:t>amber (</a:t>
                      </a:r>
                      <a:r>
                        <a:rPr lang="en-US" sz="1200" dirty="0" err="1">
                          <a:latin typeface="+mn-lt"/>
                        </a:rPr>
                        <a:t>red+green+neutral</a:t>
                      </a:r>
                      <a:r>
                        <a:rPr lang="en-US" sz="1200" dirty="0">
                          <a:latin typeface="+mn-lt"/>
                        </a:rPr>
                        <a:t> grey)</a:t>
                      </a:r>
                    </a:p>
                  </a:txBody>
                  <a:tcPr marL="2612" marR="2612" marT="1306" marB="1306" anchor="ctr">
                    <a:lnL>
                      <a:noFill/>
                    </a:lnL>
                    <a:lnR w="12700" cap="flat" cmpd="sng" algn="ctr">
                      <a:solidFill>
                        <a:schemeClr val="tx1"/>
                      </a:solidFill>
                      <a:prstDash val="solid"/>
                      <a:round/>
                      <a:headEnd type="none" w="med" len="med"/>
                      <a:tailEnd type="none" w="med" len="med"/>
                    </a:lnR>
                    <a:lnT>
                      <a:noFill/>
                    </a:lnT>
                    <a:lnB>
                      <a:noFill/>
                    </a:lnB>
                  </a:tcPr>
                </a:tc>
                <a:tc>
                  <a:txBody>
                    <a:bodyPr/>
                    <a:lstStyle/>
                    <a:p>
                      <a:r>
                        <a:rPr lang="en-US" sz="1200">
                          <a:latin typeface="+mn-lt"/>
                        </a:rPr>
                        <a:t> </a:t>
                      </a:r>
                    </a:p>
                  </a:txBody>
                  <a:tcPr marL="2612" marR="2612" marT="1306" marB="13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77733"/>
                    </a:solidFill>
                  </a:tcPr>
                </a:tc>
                <a:tc>
                  <a:txBody>
                    <a:bodyPr/>
                    <a:lstStyle/>
                    <a:p>
                      <a:r>
                        <a:rPr lang="en-US" sz="1200" dirty="0">
                          <a:latin typeface="+mn-lt"/>
                        </a:rPr>
                        <a:t> </a:t>
                      </a:r>
                    </a:p>
                  </a:txBody>
                  <a:tcPr marL="2612" marR="2612" marT="1306" marB="13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99"/>
                    </a:solidFill>
                  </a:tcPr>
                </a:tc>
                <a:tc>
                  <a:txBody>
                    <a:bodyPr/>
                    <a:lstStyle/>
                    <a:p>
                      <a:pPr algn="ctr"/>
                      <a:r>
                        <a:rPr lang="en-US" sz="1200" dirty="0">
                          <a:latin typeface="+mn-lt"/>
                        </a:rPr>
                        <a:t>pure dark blue (+optional lens)</a:t>
                      </a:r>
                    </a:p>
                  </a:txBody>
                  <a:tcPr marL="2612" marR="2612" marT="1306" marB="1306" anchor="ctr">
                    <a:lnL w="12700" cap="flat" cmpd="sng" algn="ctr">
                      <a:solidFill>
                        <a:schemeClr val="tx1"/>
                      </a:solidFill>
                      <a:prstDash val="solid"/>
                      <a:round/>
                      <a:headEnd type="none" w="med" len="med"/>
                      <a:tailEnd type="none" w="med" len="med"/>
                    </a:lnL>
                    <a:lnR>
                      <a:noFill/>
                    </a:lnR>
                    <a:lnT>
                      <a:noFill/>
                    </a:lnT>
                    <a:lnB>
                      <a:noFill/>
                    </a:lnB>
                  </a:tcPr>
                </a:tc>
                <a:tc>
                  <a:txBody>
                    <a:bodyPr/>
                    <a:lstStyle/>
                    <a:p>
                      <a:r>
                        <a:rPr lang="en-US" sz="1200" dirty="0">
                          <a:latin typeface="+mn-lt"/>
                        </a:rPr>
                        <a:t>color (almost full-color perception)</a:t>
                      </a:r>
                    </a:p>
                  </a:txBody>
                  <a:tcPr marL="2612" marR="2612" marT="1306" marB="1306" anchor="ctr">
                    <a:lnL>
                      <a:noFill/>
                    </a:lnL>
                    <a:lnR>
                      <a:noFill/>
                    </a:lnR>
                    <a:lnT>
                      <a:noFill/>
                    </a:lnT>
                    <a:lnB>
                      <a:noFill/>
                    </a:lnB>
                  </a:tcPr>
                </a:tc>
              </a:tr>
              <a:tr h="551252">
                <a:tc>
                  <a:txBody>
                    <a:bodyPr/>
                    <a:lstStyle/>
                    <a:p>
                      <a:pPr algn="ctr"/>
                      <a:r>
                        <a:rPr lang="en-US" sz="1200" b="1" dirty="0">
                          <a:latin typeface="+mn-lt"/>
                        </a:rPr>
                        <a:t>magenta-cyan</a:t>
                      </a:r>
                      <a:endParaRPr lang="en-US" sz="1200" dirty="0">
                        <a:latin typeface="+mn-lt"/>
                      </a:endParaRPr>
                    </a:p>
                  </a:txBody>
                  <a:tcPr marL="2612" marR="2612" marT="1306" marB="1306" anchor="ctr">
                    <a:lnL>
                      <a:noFill/>
                    </a:lnL>
                    <a:lnR>
                      <a:noFill/>
                    </a:lnR>
                    <a:lnT>
                      <a:noFill/>
                    </a:lnT>
                    <a:lnB>
                      <a:noFill/>
                    </a:lnB>
                  </a:tcPr>
                </a:tc>
                <a:tc>
                  <a:txBody>
                    <a:bodyPr/>
                    <a:lstStyle/>
                    <a:p>
                      <a:pPr algn="ctr"/>
                      <a:r>
                        <a:rPr lang="en-US" sz="1200" dirty="0">
                          <a:latin typeface="+mn-lt"/>
                        </a:rPr>
                        <a:t>magenta (</a:t>
                      </a:r>
                      <a:r>
                        <a:rPr lang="en-US" sz="1200" dirty="0" err="1">
                          <a:latin typeface="+mn-lt"/>
                        </a:rPr>
                        <a:t>red+blue</a:t>
                      </a:r>
                      <a:r>
                        <a:rPr lang="en-US" sz="1200" dirty="0">
                          <a:latin typeface="+mn-lt"/>
                        </a:rPr>
                        <a:t>)</a:t>
                      </a:r>
                    </a:p>
                  </a:txBody>
                  <a:tcPr marL="2612" marR="2612" marT="1306" marB="1306" anchor="ctr">
                    <a:lnL>
                      <a:noFill/>
                    </a:lnL>
                    <a:lnR w="12700" cap="flat" cmpd="sng" algn="ctr">
                      <a:solidFill>
                        <a:schemeClr val="tx1"/>
                      </a:solidFill>
                      <a:prstDash val="solid"/>
                      <a:round/>
                      <a:headEnd type="none" w="med" len="med"/>
                      <a:tailEnd type="none" w="med" len="med"/>
                    </a:lnR>
                    <a:lnT>
                      <a:noFill/>
                    </a:lnT>
                    <a:lnB>
                      <a:noFill/>
                    </a:lnB>
                  </a:tcPr>
                </a:tc>
                <a:tc>
                  <a:txBody>
                    <a:bodyPr/>
                    <a:lstStyle/>
                    <a:p>
                      <a:r>
                        <a:rPr lang="en-US" sz="1200" dirty="0">
                          <a:latin typeface="+mn-lt"/>
                        </a:rPr>
                        <a:t> </a:t>
                      </a:r>
                    </a:p>
                  </a:txBody>
                  <a:tcPr marL="2612" marR="2612" marT="1306" marB="13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CC"/>
                    </a:solidFill>
                  </a:tcPr>
                </a:tc>
                <a:tc>
                  <a:txBody>
                    <a:bodyPr/>
                    <a:lstStyle/>
                    <a:p>
                      <a:r>
                        <a:rPr lang="en-US" sz="1200" dirty="0">
                          <a:latin typeface="+mn-lt"/>
                        </a:rPr>
                        <a:t> </a:t>
                      </a:r>
                    </a:p>
                  </a:txBody>
                  <a:tcPr marL="2612" marR="2612" marT="1306" marB="13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CCFF"/>
                    </a:solidFill>
                  </a:tcPr>
                </a:tc>
                <a:tc>
                  <a:txBody>
                    <a:bodyPr/>
                    <a:lstStyle/>
                    <a:p>
                      <a:pPr algn="ctr"/>
                      <a:r>
                        <a:rPr lang="en-US" sz="1200" dirty="0">
                          <a:latin typeface="+mn-lt"/>
                        </a:rPr>
                        <a:t>cyan (</a:t>
                      </a:r>
                      <a:r>
                        <a:rPr lang="en-US" sz="1200" dirty="0" err="1">
                          <a:latin typeface="+mn-lt"/>
                        </a:rPr>
                        <a:t>green+blue</a:t>
                      </a:r>
                      <a:r>
                        <a:rPr lang="en-US" sz="1200" dirty="0">
                          <a:latin typeface="+mn-lt"/>
                        </a:rPr>
                        <a:t>)</a:t>
                      </a:r>
                    </a:p>
                  </a:txBody>
                  <a:tcPr marL="2612" marR="2612" marT="1306" marB="1306" anchor="ctr">
                    <a:lnL w="12700" cap="flat" cmpd="sng" algn="ctr">
                      <a:solidFill>
                        <a:schemeClr val="tx1"/>
                      </a:solidFill>
                      <a:prstDash val="solid"/>
                      <a:round/>
                      <a:headEnd type="none" w="med" len="med"/>
                      <a:tailEnd type="none" w="med" len="med"/>
                    </a:lnL>
                    <a:lnR>
                      <a:noFill/>
                    </a:lnR>
                    <a:lnT>
                      <a:noFill/>
                    </a:lnT>
                    <a:lnB>
                      <a:noFill/>
                    </a:lnB>
                  </a:tcPr>
                </a:tc>
                <a:tc>
                  <a:txBody>
                    <a:bodyPr/>
                    <a:lstStyle/>
                    <a:p>
                      <a:r>
                        <a:rPr lang="en-US" sz="1200" dirty="0">
                          <a:latin typeface="+mn-lt"/>
                        </a:rPr>
                        <a:t>color (better than red-cyan)</a:t>
                      </a:r>
                    </a:p>
                  </a:txBody>
                  <a:tcPr marL="2612" marR="2612" marT="1306" marB="1306" anchor="ctr">
                    <a:lnL>
                      <a:noFill/>
                    </a:lnL>
                    <a:lnR>
                      <a:noFill/>
                    </a:lnR>
                    <a:lnT>
                      <a:noFill/>
                    </a:lnT>
                    <a:lnB>
                      <a:noFill/>
                    </a:lnB>
                  </a:tcPr>
                </a:tc>
              </a:tr>
              <a:tr h="551252">
                <a:tc>
                  <a:txBody>
                    <a:bodyPr/>
                    <a:lstStyle/>
                    <a:p>
                      <a:pPr algn="ctr"/>
                      <a:r>
                        <a:rPr lang="en-US" sz="1200" b="1" dirty="0" err="1">
                          <a:latin typeface="+mn-lt"/>
                          <a:hlinkClick r:id="rId4"/>
                        </a:rPr>
                        <a:t>Infitec</a:t>
                      </a:r>
                      <a:endParaRPr lang="en-US" sz="1200" dirty="0">
                        <a:latin typeface="+mn-lt"/>
                      </a:endParaRPr>
                    </a:p>
                  </a:txBody>
                  <a:tcPr marL="2612" marR="2612" marT="1306" marB="1306" anchor="ctr">
                    <a:lnL>
                      <a:noFill/>
                    </a:lnL>
                    <a:lnR>
                      <a:noFill/>
                    </a:lnR>
                    <a:lnT>
                      <a:noFill/>
                    </a:lnT>
                    <a:lnB>
                      <a:noFill/>
                    </a:lnB>
                  </a:tcPr>
                </a:tc>
                <a:tc>
                  <a:txBody>
                    <a:bodyPr/>
                    <a:lstStyle/>
                    <a:p>
                      <a:pPr algn="ctr"/>
                      <a:r>
                        <a:rPr lang="en-US" sz="1200" dirty="0">
                          <a:latin typeface="+mn-lt"/>
                        </a:rPr>
                        <a:t>white (Red 629 nm, Green 532 nm, Blue 446 nm)</a:t>
                      </a:r>
                    </a:p>
                  </a:txBody>
                  <a:tcPr marL="2612" marR="2612" marT="1306" marB="1306" anchor="ctr">
                    <a:lnL>
                      <a:noFill/>
                    </a:lnL>
                    <a:lnR w="12700" cap="flat" cmpd="sng" algn="ctr">
                      <a:solidFill>
                        <a:schemeClr val="tx1"/>
                      </a:solidFill>
                      <a:prstDash val="solid"/>
                      <a:round/>
                      <a:headEnd type="none" w="med" len="med"/>
                      <a:tailEnd type="none" w="med" len="med"/>
                    </a:lnR>
                    <a:lnT>
                      <a:noFill/>
                    </a:lnT>
                    <a:lnB>
                      <a:noFill/>
                    </a:lnB>
                  </a:tcPr>
                </a:tc>
                <a:tc>
                  <a:txBody>
                    <a:bodyPr/>
                    <a:lstStyle/>
                    <a:p>
                      <a:r>
                        <a:rPr lang="en-US" sz="1200">
                          <a:latin typeface="+mn-lt"/>
                        </a:rPr>
                        <a:t> </a:t>
                      </a:r>
                    </a:p>
                  </a:txBody>
                  <a:tcPr marL="2612" marR="2612" marT="1306" marB="13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latin typeface="+mn-lt"/>
                        </a:rPr>
                        <a:t> </a:t>
                      </a:r>
                    </a:p>
                  </a:txBody>
                  <a:tcPr marL="2612" marR="2612" marT="1306" marB="13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latin typeface="+mn-lt"/>
                        </a:rPr>
                        <a:t>white (Red 615 nm, Green 518 nm, Blue 432 nm)</a:t>
                      </a:r>
                    </a:p>
                  </a:txBody>
                  <a:tcPr marL="2612" marR="2612" marT="1306" marB="1306" anchor="ctr">
                    <a:lnL w="12700" cap="flat" cmpd="sng" algn="ctr">
                      <a:solidFill>
                        <a:schemeClr val="tx1"/>
                      </a:solidFill>
                      <a:prstDash val="solid"/>
                      <a:round/>
                      <a:headEnd type="none" w="med" len="med"/>
                      <a:tailEnd type="none" w="med" len="med"/>
                    </a:lnL>
                    <a:lnR>
                      <a:noFill/>
                    </a:lnR>
                    <a:lnT>
                      <a:noFill/>
                    </a:lnT>
                    <a:lnB>
                      <a:noFill/>
                    </a:lnB>
                  </a:tcPr>
                </a:tc>
                <a:tc>
                  <a:txBody>
                    <a:bodyPr/>
                    <a:lstStyle/>
                    <a:p>
                      <a:r>
                        <a:rPr lang="en-US" sz="1200" dirty="0">
                          <a:latin typeface="+mn-lt"/>
                        </a:rPr>
                        <a:t>color (full color)</a:t>
                      </a:r>
                    </a:p>
                  </a:txBody>
                  <a:tcPr marL="2612" marR="2612" marT="1306" marB="1306" anchor="ctr">
                    <a:lnL>
                      <a:noFill/>
                    </a:lnL>
                    <a:lnR>
                      <a:noFill/>
                    </a:lnR>
                    <a:lnT>
                      <a:noFill/>
                    </a:lnT>
                    <a:lnB>
                      <a:noFill/>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lstStyle/>
          <a:p>
            <a:r>
              <a:rPr lang="en-US" dirty="0" smtClean="0"/>
              <a:t>		Light Filtering</a:t>
            </a:r>
            <a:endParaRPr lang="en-US" dirty="0"/>
          </a:p>
        </p:txBody>
      </p:sp>
      <p:sp>
        <p:nvSpPr>
          <p:cNvPr id="3" name="Content Placeholder 2"/>
          <p:cNvSpPr>
            <a:spLocks noGrp="1"/>
          </p:cNvSpPr>
          <p:nvPr>
            <p:ph idx="1"/>
          </p:nvPr>
        </p:nvSpPr>
        <p:spPr/>
        <p:txBody>
          <a:bodyPr/>
          <a:lstStyle/>
          <a:p>
            <a:r>
              <a:rPr lang="en-US" dirty="0" smtClean="0"/>
              <a:t>Merge the two images so that the final image has all of its Red and Blue values only from the left image, and all of its Green values only from the right image.</a:t>
            </a:r>
          </a:p>
          <a:p>
            <a:endParaRPr lang="en-US" dirty="0" smtClean="0"/>
          </a:p>
          <a:p>
            <a:r>
              <a:rPr lang="en-US" dirty="0" smtClean="0"/>
              <a:t>Place colored cellophane filters over the eyes – one Magenta and the other Green.</a:t>
            </a:r>
          </a:p>
          <a:p>
            <a:endParaRPr lang="en-US" dirty="0" smtClean="0"/>
          </a:p>
          <a:p>
            <a:r>
              <a:rPr lang="en-US" dirty="0" smtClean="0"/>
              <a:t>The Green cellophane will filter out the green values so that the left eye only sees the Red and Blue values.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r>
              <a:rPr lang="en-US" dirty="0" smtClean="0"/>
              <a:t>		Light Filtering</a:t>
            </a:r>
            <a:endParaRPr lang="en-US" dirty="0"/>
          </a:p>
        </p:txBody>
      </p:sp>
      <p:sp>
        <p:nvSpPr>
          <p:cNvPr id="3" name="Content Placeholder 2"/>
          <p:cNvSpPr>
            <a:spLocks noGrp="1"/>
          </p:cNvSpPr>
          <p:nvPr>
            <p:ph idx="1"/>
          </p:nvPr>
        </p:nvSpPr>
        <p:spPr/>
        <p:txBody>
          <a:bodyPr/>
          <a:lstStyle/>
          <a:p>
            <a:r>
              <a:rPr lang="en-US" dirty="0" smtClean="0"/>
              <a:t>Magenta cellophane filters out the Red and Blue values so that the right eye only sees the Green values.</a:t>
            </a:r>
          </a:p>
          <a:p>
            <a:endParaRPr lang="en-US" dirty="0" smtClean="0"/>
          </a:p>
          <a:p>
            <a:r>
              <a:rPr lang="en-US" dirty="0" smtClean="0"/>
              <a:t>This way, each eye sees a completely separate image</a:t>
            </a:r>
          </a:p>
          <a:p>
            <a:endParaRPr lang="en-US" dirty="0" smtClean="0"/>
          </a:p>
          <a:p>
            <a:r>
              <a:rPr lang="en-US" dirty="0" smtClean="0"/>
              <a:t>The Brain combines these images and infers depth based on Horizontal Disparity</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Stereoscopy References</a:t>
            </a:r>
            <a:endParaRPr lang="en-US" dirty="0"/>
          </a:p>
        </p:txBody>
      </p:sp>
      <p:sp>
        <p:nvSpPr>
          <p:cNvPr id="3" name="Content Placeholder 2"/>
          <p:cNvSpPr>
            <a:spLocks noGrp="1"/>
          </p:cNvSpPr>
          <p:nvPr>
            <p:ph idx="1"/>
          </p:nvPr>
        </p:nvSpPr>
        <p:spPr/>
        <p:txBody>
          <a:bodyPr>
            <a:normAutofit fontScale="92500"/>
          </a:bodyPr>
          <a:lstStyle/>
          <a:p>
            <a:r>
              <a:rPr lang="en-US" u="sng" dirty="0" smtClean="0">
                <a:hlinkClick r:id="rId2"/>
              </a:rPr>
              <a:t>http://www.arachnoid.com/raytracing/anaglyphic_3d.html</a:t>
            </a:r>
            <a:endParaRPr lang="en-US" dirty="0" smtClean="0"/>
          </a:p>
          <a:p>
            <a:r>
              <a:rPr lang="en-US" u="sng" dirty="0" smtClean="0">
                <a:hlinkClick r:id="rId3"/>
              </a:rPr>
              <a:t>http://en.wikipedia.org/wiki/Stereoscopy</a:t>
            </a:r>
            <a:endParaRPr lang="en-US" dirty="0" smtClean="0"/>
          </a:p>
          <a:p>
            <a:r>
              <a:rPr lang="en-US" u="sng" dirty="0" smtClean="0">
                <a:hlinkClick r:id="rId4"/>
              </a:rPr>
              <a:t>http://en.wikipedia.org/wiki/RealD_Cinema</a:t>
            </a:r>
            <a:endParaRPr lang="en-US" dirty="0" smtClean="0"/>
          </a:p>
          <a:p>
            <a:r>
              <a:rPr lang="en-US" u="sng" dirty="0" smtClean="0">
                <a:hlinkClick r:id="rId5"/>
              </a:rPr>
              <a:t>http://en.wikipedia.org/wiki/Circular_polarizer#Circular_Polarizers</a:t>
            </a:r>
            <a:endParaRPr lang="en-US" dirty="0" smtClean="0"/>
          </a:p>
          <a:p>
            <a:r>
              <a:rPr lang="en-US" u="sng" dirty="0" smtClean="0">
                <a:hlinkClick r:id="rId6"/>
              </a:rPr>
              <a:t>http://en.wikipedia.org/wiki/Dolby_3D</a:t>
            </a:r>
            <a:r>
              <a:rPr lang="en-US" dirty="0" smtClean="0"/>
              <a:t> </a:t>
            </a:r>
          </a:p>
          <a:p>
            <a:r>
              <a:rPr lang="en-US" u="sng" dirty="0" smtClean="0">
                <a:hlinkClick r:id="rId7"/>
              </a:rPr>
              <a:t>http://en.wikipedia.org/wiki/Anaglyph_image#Possible_color_schemes</a:t>
            </a:r>
            <a:endParaRPr lang="en-US" dirty="0" smtClean="0"/>
          </a:p>
          <a:p>
            <a:r>
              <a:rPr lang="en-US" u="sng" dirty="0" smtClean="0">
                <a:hlinkClick r:id="rId8"/>
              </a:rPr>
              <a:t>http://www.trioscopics.com/</a:t>
            </a:r>
            <a:endParaRPr lang="en-US" dirty="0" smtClean="0"/>
          </a:p>
          <a:p>
            <a:r>
              <a:rPr lang="en-US" u="sng" dirty="0" smtClean="0">
                <a:hlinkClick r:id="rId9"/>
              </a:rPr>
              <a:t>http://www.3dstereo.com/viewmaster/tri-gla.html</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Depth of Field</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CG Camera Model</a:t>
            </a:r>
            <a:endParaRPr lang="en-US" dirty="0"/>
          </a:p>
        </p:txBody>
      </p:sp>
      <p:sp>
        <p:nvSpPr>
          <p:cNvPr id="3" name="Content Placeholder 2"/>
          <p:cNvSpPr>
            <a:spLocks noGrp="1"/>
          </p:cNvSpPr>
          <p:nvPr>
            <p:ph idx="1"/>
          </p:nvPr>
        </p:nvSpPr>
        <p:spPr/>
        <p:txBody>
          <a:bodyPr/>
          <a:lstStyle/>
          <a:p>
            <a:r>
              <a:rPr lang="en-US" dirty="0" smtClean="0"/>
              <a:t>Pinhole Camera</a:t>
            </a:r>
          </a:p>
          <a:p>
            <a:endParaRPr lang="en-US" dirty="0" smtClean="0"/>
          </a:p>
          <a:p>
            <a:r>
              <a:rPr lang="en-US" dirty="0" smtClean="0"/>
              <a:t>All rays come from a single point</a:t>
            </a:r>
          </a:p>
          <a:p>
            <a:endParaRPr lang="en-US" dirty="0" smtClean="0"/>
          </a:p>
          <a:p>
            <a:r>
              <a:rPr lang="en-US" dirty="0" smtClean="0"/>
              <a:t>Perfect Focus – </a:t>
            </a:r>
            <a:r>
              <a:rPr lang="en-US" i="1" dirty="0" smtClean="0"/>
              <a:t>unrealistic</a:t>
            </a:r>
            <a:endParaRPr lang="en-US" i="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3580936"/>
            <a:ext cx="3570210" cy="2672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Depth of Field</a:t>
            </a:r>
            <a:endParaRPr lang="en-US" dirty="0"/>
          </a:p>
        </p:txBody>
      </p:sp>
      <p:sp>
        <p:nvSpPr>
          <p:cNvPr id="3" name="Content Placeholder 2"/>
          <p:cNvSpPr>
            <a:spLocks noGrp="1"/>
          </p:cNvSpPr>
          <p:nvPr>
            <p:ph idx="1"/>
          </p:nvPr>
        </p:nvSpPr>
        <p:spPr>
          <a:xfrm>
            <a:off x="457200" y="1935480"/>
            <a:ext cx="8229600" cy="3398520"/>
          </a:xfrm>
        </p:spPr>
        <p:txBody>
          <a:bodyPr/>
          <a:lstStyle/>
          <a:p>
            <a:r>
              <a:rPr lang="en-US" dirty="0" smtClean="0"/>
              <a:t>The human eye has a limited depth of field</a:t>
            </a:r>
          </a:p>
          <a:p>
            <a:r>
              <a:rPr lang="en-US" dirty="0" smtClean="0"/>
              <a:t>That area is “In Focus”</a:t>
            </a:r>
          </a:p>
          <a:p>
            <a:r>
              <a:rPr lang="en-US" dirty="0" smtClean="0"/>
              <a:t>Other areas in the field of view appear sharper or fuzzier depending on their distance from the focal point along the viewing direction</a:t>
            </a:r>
            <a:endParaRPr lang="en-US" dirty="0"/>
          </a:p>
        </p:txBody>
      </p:sp>
      <p:grpSp>
        <p:nvGrpSpPr>
          <p:cNvPr id="4" name="Group 3"/>
          <p:cNvGrpSpPr/>
          <p:nvPr/>
        </p:nvGrpSpPr>
        <p:grpSpPr>
          <a:xfrm>
            <a:off x="1550356" y="4722641"/>
            <a:ext cx="6603044" cy="1907977"/>
            <a:chOff x="2895600" y="4648200"/>
            <a:chExt cx="5811915" cy="1679377"/>
          </a:xfrm>
        </p:grpSpPr>
        <p:pic>
          <p:nvPicPr>
            <p:cNvPr id="1026" name="Picture 2"/>
            <p:cNvPicPr>
              <a:picLocks noChangeAspect="1" noChangeArrowheads="1"/>
            </p:cNvPicPr>
            <p:nvPr/>
          </p:nvPicPr>
          <p:blipFill>
            <a:blip r:embed="rId2" cstate="print"/>
            <a:srcRect/>
            <a:stretch>
              <a:fillRect/>
            </a:stretch>
          </p:blipFill>
          <p:spPr bwMode="auto">
            <a:xfrm>
              <a:off x="3200400" y="4648200"/>
              <a:ext cx="3838575" cy="1609725"/>
            </a:xfrm>
            <a:prstGeom prst="rect">
              <a:avLst/>
            </a:prstGeom>
            <a:noFill/>
            <a:ln w="9525">
              <a:noFill/>
              <a:miter lim="800000"/>
              <a:headEnd/>
              <a:tailEnd/>
            </a:ln>
          </p:spPr>
        </p:pic>
        <p:sp>
          <p:nvSpPr>
            <p:cNvPr id="5" name="Isosceles Triangle 4"/>
            <p:cNvSpPr/>
            <p:nvPr/>
          </p:nvSpPr>
          <p:spPr>
            <a:xfrm rot="5077084">
              <a:off x="7772400" y="4876800"/>
              <a:ext cx="381000" cy="4572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Connector 6"/>
            <p:cNvCxnSpPr>
              <a:stCxn id="5" idx="3"/>
            </p:cNvCxnSpPr>
            <p:nvPr/>
          </p:nvCxnSpPr>
          <p:spPr>
            <a:xfrm rot="10800000" flipV="1">
              <a:off x="5715000" y="5126840"/>
              <a:ext cx="2020308" cy="1309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0800000" flipV="1">
              <a:off x="2895600" y="5334000"/>
              <a:ext cx="2020308" cy="1309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924800" y="4724400"/>
              <a:ext cx="782715" cy="307777"/>
            </a:xfrm>
            <a:prstGeom prst="rect">
              <a:avLst/>
            </a:prstGeom>
            <a:noFill/>
          </p:spPr>
          <p:txBody>
            <a:bodyPr wrap="none" rtlCol="0">
              <a:spAutoFit/>
            </a:bodyPr>
            <a:lstStyle/>
            <a:p>
              <a:r>
                <a:rPr lang="en-US" sz="1400" dirty="0" smtClean="0"/>
                <a:t>Camera</a:t>
              </a:r>
              <a:endParaRPr lang="en-US" sz="1400" dirty="0"/>
            </a:p>
          </p:txBody>
        </p:sp>
        <p:cxnSp>
          <p:nvCxnSpPr>
            <p:cNvPr id="11" name="Straight Connector 10"/>
            <p:cNvCxnSpPr/>
            <p:nvPr/>
          </p:nvCxnSpPr>
          <p:spPr>
            <a:xfrm rot="16200000" flipH="1">
              <a:off x="4447540" y="5229860"/>
              <a:ext cx="990600" cy="132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5242560" y="5196840"/>
              <a:ext cx="914400" cy="12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871395" y="6019800"/>
              <a:ext cx="1300805" cy="307777"/>
            </a:xfrm>
            <a:prstGeom prst="rect">
              <a:avLst/>
            </a:prstGeom>
            <a:noFill/>
          </p:spPr>
          <p:txBody>
            <a:bodyPr wrap="none" rtlCol="0">
              <a:spAutoFit/>
            </a:bodyPr>
            <a:lstStyle/>
            <a:p>
              <a:r>
                <a:rPr lang="en-US" sz="1400" dirty="0" smtClean="0"/>
                <a:t>Depth of Field</a:t>
              </a:r>
              <a:endParaRPr lang="en-US" sz="1400" dirty="0"/>
            </a:p>
          </p:txBody>
        </p:sp>
        <p:sp>
          <p:nvSpPr>
            <p:cNvPr id="27" name="Left Brace 26"/>
            <p:cNvSpPr/>
            <p:nvPr/>
          </p:nvSpPr>
          <p:spPr>
            <a:xfrm rot="15827251">
              <a:off x="5259480" y="5541197"/>
              <a:ext cx="337574" cy="766103"/>
            </a:xfrm>
            <a:prstGeom prst="leftBrace">
              <a:avLst>
                <a:gd name="adj1" fmla="val 25376"/>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32" name="Straight Arrow Connector 31"/>
            <p:cNvCxnSpPr/>
            <p:nvPr/>
          </p:nvCxnSpPr>
          <p:spPr>
            <a:xfrm rot="10800000" flipV="1">
              <a:off x="3200400" y="5562600"/>
              <a:ext cx="16002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V="1">
              <a:off x="5791200" y="5410200"/>
              <a:ext cx="14478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rot="21412211">
              <a:off x="3657600" y="5545840"/>
              <a:ext cx="513282" cy="307777"/>
            </a:xfrm>
            <a:prstGeom prst="rect">
              <a:avLst/>
            </a:prstGeom>
            <a:noFill/>
          </p:spPr>
          <p:txBody>
            <a:bodyPr wrap="none" rtlCol="0">
              <a:spAutoFit/>
            </a:bodyPr>
            <a:lstStyle/>
            <a:p>
              <a:r>
                <a:rPr lang="en-US" sz="1400" dirty="0" smtClean="0"/>
                <a:t>Blur</a:t>
              </a:r>
              <a:endParaRPr lang="en-US" sz="1400" dirty="0"/>
            </a:p>
          </p:txBody>
        </p:sp>
        <p:sp>
          <p:nvSpPr>
            <p:cNvPr id="36" name="TextBox 35"/>
            <p:cNvSpPr txBox="1"/>
            <p:nvPr/>
          </p:nvSpPr>
          <p:spPr>
            <a:xfrm rot="21412211">
              <a:off x="6180220" y="5393440"/>
              <a:ext cx="513282" cy="307777"/>
            </a:xfrm>
            <a:prstGeom prst="rect">
              <a:avLst/>
            </a:prstGeom>
            <a:noFill/>
          </p:spPr>
          <p:txBody>
            <a:bodyPr wrap="none" rtlCol="0">
              <a:spAutoFit/>
            </a:bodyPr>
            <a:lstStyle/>
            <a:p>
              <a:r>
                <a:rPr lang="en-US" sz="1400" dirty="0" smtClean="0"/>
                <a:t>Blur</a:t>
              </a:r>
              <a:endParaRPr lang="en-US" sz="1400" dirty="0"/>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Stereopsis – Depth Perception</a:t>
            </a:r>
            <a:endParaRPr lang="en-US" dirty="0"/>
          </a:p>
        </p:txBody>
      </p:sp>
      <p:sp>
        <p:nvSpPr>
          <p:cNvPr id="3" name="Content Placeholder 2"/>
          <p:cNvSpPr>
            <a:spLocks noGrp="1"/>
          </p:cNvSpPr>
          <p:nvPr>
            <p:ph idx="1"/>
          </p:nvPr>
        </p:nvSpPr>
        <p:spPr/>
        <p:txBody>
          <a:bodyPr/>
          <a:lstStyle/>
          <a:p>
            <a:r>
              <a:rPr lang="en-US" dirty="0" smtClean="0"/>
              <a:t>How do we perceive depth?</a:t>
            </a:r>
          </a:p>
          <a:p>
            <a:endParaRPr lang="en-US" dirty="0" smtClean="0"/>
          </a:p>
          <a:p>
            <a:r>
              <a:rPr lang="en-US" dirty="0" smtClean="0"/>
              <a:t>Left and right eyes see slightly different images</a:t>
            </a:r>
          </a:p>
          <a:p>
            <a:endParaRPr lang="en-US" dirty="0" smtClean="0"/>
          </a:p>
          <a:p>
            <a:r>
              <a:rPr lang="en-US" dirty="0" smtClean="0"/>
              <a:t>Images are forwarded to the brain</a:t>
            </a:r>
          </a:p>
          <a:p>
            <a:endParaRPr lang="en-US" dirty="0" smtClean="0"/>
          </a:p>
          <a:p>
            <a:r>
              <a:rPr lang="en-US" dirty="0" smtClean="0"/>
              <a:t>Brain combines the two images</a:t>
            </a:r>
          </a:p>
          <a:p>
            <a:endParaRPr lang="en-US" dirty="0"/>
          </a:p>
        </p:txBody>
      </p:sp>
    </p:spTree>
    <p:extLst>
      <p:ext uri="{BB962C8B-B14F-4D97-AF65-F5344CB8AC3E}">
        <p14:creationId xmlns:p14="http://schemas.microsoft.com/office/powerpoint/2010/main" val="39964172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04088"/>
            <a:ext cx="8763000" cy="743712"/>
          </a:xfrm>
        </p:spPr>
        <p:txBody>
          <a:bodyPr>
            <a:noAutofit/>
          </a:bodyPr>
          <a:lstStyle/>
          <a:p>
            <a:pPr algn="ctr"/>
            <a:r>
              <a:rPr lang="en-US" sz="4000" dirty="0" smtClean="0"/>
              <a:t/>
            </a:r>
            <a:br>
              <a:rPr lang="en-US" sz="4000" dirty="0" smtClean="0"/>
            </a:br>
            <a:r>
              <a:rPr lang="en-US" sz="3200" dirty="0" smtClean="0"/>
              <a:t>How do we simulate Depth of Field in Rendering?</a:t>
            </a:r>
            <a:endParaRPr lang="en-US" sz="4000" dirty="0"/>
          </a:p>
        </p:txBody>
      </p:sp>
      <p:sp>
        <p:nvSpPr>
          <p:cNvPr id="3" name="Content Placeholder 2"/>
          <p:cNvSpPr>
            <a:spLocks noGrp="1"/>
          </p:cNvSpPr>
          <p:nvPr>
            <p:ph idx="1"/>
          </p:nvPr>
        </p:nvSpPr>
        <p:spPr/>
        <p:txBody>
          <a:bodyPr>
            <a:normAutofit/>
          </a:bodyPr>
          <a:lstStyle/>
          <a:p>
            <a:r>
              <a:rPr lang="en-US" dirty="0" smtClean="0"/>
              <a:t>Can create a blurring effect which is more or less severe depending on the distance from the focal point.</a:t>
            </a:r>
          </a:p>
          <a:p>
            <a:endParaRPr lang="en-US" dirty="0" smtClean="0"/>
          </a:p>
          <a:p>
            <a:pPr lvl="1"/>
            <a:r>
              <a:rPr lang="en-US" sz="2800" dirty="0" smtClean="0"/>
              <a:t>In Object-space (In-Rendering)</a:t>
            </a:r>
          </a:p>
          <a:p>
            <a:pPr lvl="2"/>
            <a:r>
              <a:rPr lang="en-US" sz="2400" dirty="0" smtClean="0"/>
              <a:t>Distributed Ray Tracing aka stochastic ray tracing</a:t>
            </a:r>
          </a:p>
          <a:p>
            <a:pPr lvl="2"/>
            <a:endParaRPr lang="en-US" sz="2400" dirty="0" smtClean="0"/>
          </a:p>
          <a:p>
            <a:pPr lvl="1"/>
            <a:r>
              <a:rPr lang="en-US" sz="2800" dirty="0" smtClean="0"/>
              <a:t>In Image-space (Post-Rendering)</a:t>
            </a:r>
          </a:p>
          <a:p>
            <a:pPr lvl="2"/>
            <a:r>
              <a:rPr lang="en-US" sz="2400" dirty="0" smtClean="0"/>
              <a:t>Per-pixel blur level control</a:t>
            </a:r>
          </a:p>
          <a:p>
            <a:endParaRPr lang="en-US" dirty="0" smtClean="0"/>
          </a:p>
          <a:p>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Distributed Ray Tracing</a:t>
            </a:r>
            <a:endParaRPr lang="en-US" dirty="0"/>
          </a:p>
        </p:txBody>
      </p:sp>
      <p:sp>
        <p:nvSpPr>
          <p:cNvPr id="3" name="Content Placeholder 2"/>
          <p:cNvSpPr>
            <a:spLocks noGrp="1"/>
          </p:cNvSpPr>
          <p:nvPr>
            <p:ph idx="1"/>
          </p:nvPr>
        </p:nvSpPr>
        <p:spPr>
          <a:xfrm>
            <a:off x="408009" y="5228682"/>
            <a:ext cx="2667000" cy="1524000"/>
          </a:xfrm>
        </p:spPr>
        <p:txBody>
          <a:bodyPr>
            <a:noAutofit/>
          </a:bodyPr>
          <a:lstStyle/>
          <a:p>
            <a:r>
              <a:rPr lang="en-US" sz="1800" i="1" dirty="0"/>
              <a:t>F </a:t>
            </a:r>
            <a:r>
              <a:rPr lang="en-US" sz="1800" dirty="0"/>
              <a:t>– focal length</a:t>
            </a:r>
          </a:p>
          <a:p>
            <a:r>
              <a:rPr lang="en-US" sz="1800" i="1" dirty="0"/>
              <a:t>n </a:t>
            </a:r>
            <a:r>
              <a:rPr lang="en-US" sz="1800" dirty="0"/>
              <a:t>– aperture number</a:t>
            </a:r>
          </a:p>
          <a:p>
            <a:r>
              <a:rPr lang="en-US" sz="1800" i="1" dirty="0"/>
              <a:t>C </a:t>
            </a:r>
            <a:r>
              <a:rPr lang="en-US" sz="1800" dirty="0"/>
              <a:t>– circle of </a:t>
            </a:r>
            <a:r>
              <a:rPr lang="en-US" sz="1800" dirty="0" smtClean="0"/>
              <a:t>confusion</a:t>
            </a:r>
            <a:endParaRPr lang="en-US" sz="18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900" y="2133600"/>
            <a:ext cx="5791200" cy="2738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124201" y="5181600"/>
            <a:ext cx="3043178" cy="1034129"/>
          </a:xfrm>
          <a:prstGeom prst="rect">
            <a:avLst/>
          </a:prstGeom>
        </p:spPr>
        <p:txBody>
          <a:bodyPr wrap="square">
            <a:spAutoFit/>
          </a:bodyPr>
          <a:lstStyle/>
          <a:p>
            <a:pPr marL="274320" lvl="0" indent="-274320">
              <a:spcBef>
                <a:spcPct val="20000"/>
              </a:spcBef>
              <a:buClr>
                <a:srgbClr val="0BD0D9"/>
              </a:buClr>
              <a:buSzPct val="95000"/>
              <a:buFont typeface="Wingdings 2"/>
              <a:buChar char=""/>
            </a:pPr>
            <a:r>
              <a:rPr lang="en-US" i="1" dirty="0">
                <a:solidFill>
                  <a:prstClr val="black"/>
                </a:solidFill>
              </a:rPr>
              <a:t>VP </a:t>
            </a:r>
            <a:r>
              <a:rPr lang="en-US" dirty="0">
                <a:solidFill>
                  <a:prstClr val="black"/>
                </a:solidFill>
              </a:rPr>
              <a:t>= </a:t>
            </a:r>
            <a:r>
              <a:rPr lang="en-US" i="1" dirty="0">
                <a:solidFill>
                  <a:prstClr val="black"/>
                </a:solidFill>
              </a:rPr>
              <a:t>FP</a:t>
            </a:r>
            <a:r>
              <a:rPr lang="en-US" dirty="0">
                <a:solidFill>
                  <a:prstClr val="black"/>
                </a:solidFill>
              </a:rPr>
              <a:t>/(</a:t>
            </a:r>
            <a:r>
              <a:rPr lang="en-US" i="1" dirty="0">
                <a:solidFill>
                  <a:prstClr val="black"/>
                </a:solidFill>
              </a:rPr>
              <a:t>P</a:t>
            </a:r>
            <a:r>
              <a:rPr lang="en-US" dirty="0">
                <a:solidFill>
                  <a:prstClr val="black"/>
                </a:solidFill>
              </a:rPr>
              <a:t>-</a:t>
            </a:r>
            <a:r>
              <a:rPr lang="en-US" i="1" dirty="0">
                <a:solidFill>
                  <a:prstClr val="black"/>
                </a:solidFill>
              </a:rPr>
              <a:t>F</a:t>
            </a:r>
            <a:r>
              <a:rPr lang="en-US" dirty="0">
                <a:solidFill>
                  <a:prstClr val="black"/>
                </a:solidFill>
              </a:rPr>
              <a:t>)</a:t>
            </a:r>
          </a:p>
          <a:p>
            <a:pPr marL="274320" lvl="0" indent="-274320">
              <a:spcBef>
                <a:spcPct val="20000"/>
              </a:spcBef>
              <a:buClr>
                <a:srgbClr val="0BD0D9"/>
              </a:buClr>
              <a:buSzPct val="95000"/>
              <a:buFont typeface="Wingdings 2"/>
              <a:buChar char=""/>
            </a:pPr>
            <a:r>
              <a:rPr lang="en-US" i="1" dirty="0">
                <a:solidFill>
                  <a:prstClr val="black"/>
                </a:solidFill>
              </a:rPr>
              <a:t>VD </a:t>
            </a:r>
            <a:r>
              <a:rPr lang="en-US" dirty="0">
                <a:solidFill>
                  <a:prstClr val="black"/>
                </a:solidFill>
              </a:rPr>
              <a:t>= </a:t>
            </a:r>
            <a:r>
              <a:rPr lang="en-US" i="1" dirty="0">
                <a:solidFill>
                  <a:prstClr val="black"/>
                </a:solidFill>
              </a:rPr>
              <a:t>FD</a:t>
            </a:r>
            <a:r>
              <a:rPr lang="en-US" dirty="0">
                <a:solidFill>
                  <a:prstClr val="black"/>
                </a:solidFill>
              </a:rPr>
              <a:t>/(</a:t>
            </a:r>
            <a:r>
              <a:rPr lang="en-US" i="1" dirty="0">
                <a:solidFill>
                  <a:prstClr val="black"/>
                </a:solidFill>
              </a:rPr>
              <a:t>D</a:t>
            </a:r>
            <a:r>
              <a:rPr lang="en-US" dirty="0">
                <a:solidFill>
                  <a:prstClr val="black"/>
                </a:solidFill>
              </a:rPr>
              <a:t>-</a:t>
            </a:r>
            <a:r>
              <a:rPr lang="en-US" i="1" dirty="0">
                <a:solidFill>
                  <a:prstClr val="black"/>
                </a:solidFill>
              </a:rPr>
              <a:t>F</a:t>
            </a:r>
            <a:r>
              <a:rPr lang="en-US" dirty="0">
                <a:solidFill>
                  <a:prstClr val="black"/>
                </a:solidFill>
              </a:rPr>
              <a:t>)</a:t>
            </a:r>
          </a:p>
          <a:p>
            <a:pPr marL="274320" lvl="0" indent="-274320">
              <a:spcBef>
                <a:spcPct val="20000"/>
              </a:spcBef>
              <a:buClr>
                <a:srgbClr val="0BD0D9"/>
              </a:buClr>
              <a:buSzPct val="95000"/>
              <a:buFont typeface="Wingdings 2"/>
              <a:buChar char=""/>
            </a:pPr>
            <a:r>
              <a:rPr lang="pt-BR" i="1" dirty="0">
                <a:solidFill>
                  <a:prstClr val="black"/>
                </a:solidFill>
              </a:rPr>
              <a:t>C </a:t>
            </a:r>
            <a:r>
              <a:rPr lang="pt-BR" dirty="0">
                <a:solidFill>
                  <a:prstClr val="black"/>
                </a:solidFill>
              </a:rPr>
              <a:t>= (|</a:t>
            </a:r>
            <a:r>
              <a:rPr lang="pt-BR" i="1" dirty="0">
                <a:solidFill>
                  <a:prstClr val="black"/>
                </a:solidFill>
              </a:rPr>
              <a:t>VD </a:t>
            </a:r>
            <a:r>
              <a:rPr lang="pt-BR" dirty="0">
                <a:solidFill>
                  <a:prstClr val="black"/>
                </a:solidFill>
              </a:rPr>
              <a:t>–</a:t>
            </a:r>
            <a:r>
              <a:rPr lang="pt-BR" i="1" dirty="0">
                <a:solidFill>
                  <a:prstClr val="black"/>
                </a:solidFill>
              </a:rPr>
              <a:t>VP</a:t>
            </a:r>
            <a:r>
              <a:rPr lang="pt-BR" dirty="0">
                <a:solidFill>
                  <a:prstClr val="black"/>
                </a:solidFill>
              </a:rPr>
              <a:t>|/</a:t>
            </a:r>
            <a:r>
              <a:rPr lang="pt-BR" i="1" dirty="0">
                <a:solidFill>
                  <a:prstClr val="black"/>
                </a:solidFill>
              </a:rPr>
              <a:t>VD</a:t>
            </a:r>
            <a:r>
              <a:rPr lang="pt-BR" dirty="0">
                <a:solidFill>
                  <a:prstClr val="black"/>
                </a:solidFill>
              </a:rPr>
              <a:t>) (F/</a:t>
            </a:r>
            <a:r>
              <a:rPr lang="pt-BR" i="1" dirty="0">
                <a:solidFill>
                  <a:prstClr val="black"/>
                </a:solidFill>
              </a:rPr>
              <a:t>n</a:t>
            </a:r>
            <a:r>
              <a:rPr lang="pt-BR" dirty="0">
                <a:solidFill>
                  <a:prstClr val="black"/>
                </a:solidFill>
              </a:rPr>
              <a:t>)</a:t>
            </a:r>
          </a:p>
        </p:txBody>
      </p:sp>
      <p:sp>
        <p:nvSpPr>
          <p:cNvPr id="5" name="Rectangle 4"/>
          <p:cNvSpPr/>
          <p:nvPr/>
        </p:nvSpPr>
        <p:spPr>
          <a:xfrm>
            <a:off x="5943600" y="5181600"/>
            <a:ext cx="2667000" cy="1034129"/>
          </a:xfrm>
          <a:prstGeom prst="rect">
            <a:avLst/>
          </a:prstGeom>
        </p:spPr>
        <p:txBody>
          <a:bodyPr wrap="square">
            <a:spAutoFit/>
          </a:bodyPr>
          <a:lstStyle/>
          <a:p>
            <a:pPr marL="274320" lvl="0" indent="-274320">
              <a:spcBef>
                <a:spcPct val="20000"/>
              </a:spcBef>
              <a:buClr>
                <a:srgbClr val="0BD0D9"/>
              </a:buClr>
              <a:buSzPct val="95000"/>
              <a:buFont typeface="Wingdings 2"/>
              <a:buChar char=""/>
            </a:pPr>
            <a:r>
              <a:rPr lang="en-US" i="1" dirty="0">
                <a:solidFill>
                  <a:prstClr val="black"/>
                </a:solidFill>
              </a:rPr>
              <a:t>r = </a:t>
            </a:r>
            <a:r>
              <a:rPr lang="en-US" dirty="0">
                <a:solidFill>
                  <a:prstClr val="black"/>
                </a:solidFill>
              </a:rPr>
              <a:t>½ (</a:t>
            </a:r>
            <a:r>
              <a:rPr lang="en-US" i="1" dirty="0">
                <a:solidFill>
                  <a:prstClr val="black"/>
                </a:solidFill>
              </a:rPr>
              <a:t>F</a:t>
            </a:r>
            <a:r>
              <a:rPr lang="en-US" dirty="0">
                <a:solidFill>
                  <a:prstClr val="black"/>
                </a:solidFill>
              </a:rPr>
              <a:t>/</a:t>
            </a:r>
            <a:r>
              <a:rPr lang="en-US" i="1" dirty="0">
                <a:solidFill>
                  <a:prstClr val="black"/>
                </a:solidFill>
              </a:rPr>
              <a:t>n</a:t>
            </a:r>
            <a:r>
              <a:rPr lang="en-US" dirty="0">
                <a:solidFill>
                  <a:prstClr val="black"/>
                </a:solidFill>
              </a:rPr>
              <a:t>) (</a:t>
            </a:r>
            <a:r>
              <a:rPr lang="en-US" i="1" dirty="0">
                <a:solidFill>
                  <a:prstClr val="black"/>
                </a:solidFill>
              </a:rPr>
              <a:t>D</a:t>
            </a:r>
            <a:r>
              <a:rPr lang="en-US" dirty="0">
                <a:solidFill>
                  <a:prstClr val="black"/>
                </a:solidFill>
              </a:rPr>
              <a:t>-</a:t>
            </a:r>
            <a:r>
              <a:rPr lang="en-US" i="1" dirty="0">
                <a:solidFill>
                  <a:prstClr val="black"/>
                </a:solidFill>
              </a:rPr>
              <a:t>P</a:t>
            </a:r>
            <a:r>
              <a:rPr lang="en-US" dirty="0">
                <a:solidFill>
                  <a:prstClr val="black"/>
                </a:solidFill>
              </a:rPr>
              <a:t>)/</a:t>
            </a:r>
            <a:r>
              <a:rPr lang="en-US" i="1" dirty="0">
                <a:solidFill>
                  <a:prstClr val="black"/>
                </a:solidFill>
              </a:rPr>
              <a:t>P</a:t>
            </a:r>
          </a:p>
          <a:p>
            <a:pPr marL="274320" lvl="0" indent="-274320">
              <a:spcBef>
                <a:spcPct val="20000"/>
              </a:spcBef>
              <a:buClr>
                <a:srgbClr val="0BD0D9"/>
              </a:buClr>
              <a:buSzPct val="95000"/>
              <a:buFont typeface="Wingdings 2"/>
              <a:buChar char=""/>
            </a:pPr>
            <a:r>
              <a:rPr lang="en-US" i="1" dirty="0">
                <a:solidFill>
                  <a:prstClr val="black"/>
                </a:solidFill>
              </a:rPr>
              <a:t>R = </a:t>
            </a:r>
            <a:r>
              <a:rPr lang="en-US" dirty="0">
                <a:solidFill>
                  <a:prstClr val="black"/>
                </a:solidFill>
              </a:rPr>
              <a:t>(-</a:t>
            </a:r>
            <a:r>
              <a:rPr lang="en-US" i="1" dirty="0">
                <a:solidFill>
                  <a:prstClr val="black"/>
                </a:solidFill>
              </a:rPr>
              <a:t>VP</a:t>
            </a:r>
            <a:r>
              <a:rPr lang="en-US" dirty="0">
                <a:solidFill>
                  <a:prstClr val="black"/>
                </a:solidFill>
              </a:rPr>
              <a:t>/</a:t>
            </a:r>
            <a:r>
              <a:rPr lang="en-US" i="1" dirty="0">
                <a:solidFill>
                  <a:prstClr val="black"/>
                </a:solidFill>
              </a:rPr>
              <a:t>D</a:t>
            </a:r>
            <a:r>
              <a:rPr lang="en-US" dirty="0">
                <a:solidFill>
                  <a:prstClr val="black"/>
                </a:solidFill>
              </a:rPr>
              <a:t>) </a:t>
            </a:r>
            <a:r>
              <a:rPr lang="en-US" i="1" dirty="0">
                <a:solidFill>
                  <a:prstClr val="black"/>
                </a:solidFill>
              </a:rPr>
              <a:t>r</a:t>
            </a:r>
          </a:p>
          <a:p>
            <a:pPr marL="274320" lvl="0" indent="-274320">
              <a:spcBef>
                <a:spcPct val="20000"/>
              </a:spcBef>
              <a:buClr>
                <a:srgbClr val="0BD0D9"/>
              </a:buClr>
              <a:buSzPct val="95000"/>
              <a:buFont typeface="Wingdings 2"/>
              <a:buChar char=""/>
            </a:pPr>
            <a:r>
              <a:rPr lang="en-US" i="1" dirty="0">
                <a:solidFill>
                  <a:prstClr val="black"/>
                </a:solidFill>
              </a:rPr>
              <a:t>R </a:t>
            </a:r>
            <a:r>
              <a:rPr lang="en-US" dirty="0">
                <a:solidFill>
                  <a:prstClr val="black"/>
                </a:solidFill>
              </a:rPr>
              <a:t>= ½ </a:t>
            </a:r>
            <a:r>
              <a:rPr lang="en-US" i="1" dirty="0">
                <a:solidFill>
                  <a:prstClr val="black"/>
                </a:solidFill>
              </a:rPr>
              <a:t>C</a:t>
            </a:r>
            <a:endParaRPr lang="en-US" dirty="0">
              <a:solidFill>
                <a:prstClr val="black"/>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Distributed Ray Tracing</a:t>
            </a:r>
            <a:endParaRPr lang="en-US" dirty="0"/>
          </a:p>
        </p:txBody>
      </p:sp>
      <p:sp>
        <p:nvSpPr>
          <p:cNvPr id="3" name="Content Placeholder 2"/>
          <p:cNvSpPr>
            <a:spLocks noGrp="1"/>
          </p:cNvSpPr>
          <p:nvPr>
            <p:ph idx="1"/>
          </p:nvPr>
        </p:nvSpPr>
        <p:spPr/>
        <p:txBody>
          <a:bodyPr/>
          <a:lstStyle/>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5666" y="2057400"/>
            <a:ext cx="6619875" cy="400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77716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Per-pixel blur level control		</a:t>
            </a:r>
            <a:endParaRPr lang="en-US" dirty="0"/>
          </a:p>
        </p:txBody>
      </p:sp>
      <p:sp>
        <p:nvSpPr>
          <p:cNvPr id="3" name="Content Placeholder 2"/>
          <p:cNvSpPr>
            <a:spLocks noGrp="1"/>
          </p:cNvSpPr>
          <p:nvPr>
            <p:ph idx="1"/>
          </p:nvPr>
        </p:nvSpPr>
        <p:spPr>
          <a:xfrm>
            <a:off x="457200" y="1981200"/>
            <a:ext cx="8229600" cy="4389120"/>
          </a:xfrm>
        </p:spPr>
        <p:txBody>
          <a:bodyPr/>
          <a:lstStyle/>
          <a:p>
            <a:endParaRPr lang="en-US" dirty="0" smtClean="0"/>
          </a:p>
          <a:p>
            <a:r>
              <a:rPr lang="en-US" dirty="0" smtClean="0"/>
              <a:t>Save the depth information for each pixel in the image.</a:t>
            </a:r>
          </a:p>
          <a:p>
            <a:pPr lvl="1"/>
            <a:r>
              <a:rPr lang="en-US" dirty="0" smtClean="0"/>
              <a:t>Depth Map!</a:t>
            </a:r>
          </a:p>
          <a:p>
            <a:endParaRPr lang="en-US" dirty="0" smtClean="0"/>
          </a:p>
          <a:p>
            <a:r>
              <a:rPr lang="en-US" dirty="0" smtClean="0"/>
              <a:t>If a pixel needs blurring, average the pixels around it – using a greater number of neighbors the more it needs to be blurred</a:t>
            </a:r>
          </a:p>
          <a:p>
            <a:pPr lvl="1"/>
            <a:r>
              <a:rPr lang="en-US" dirty="0" smtClean="0"/>
              <a:t>Gaussian blur</a:t>
            </a:r>
          </a:p>
          <a:p>
            <a:pPr>
              <a:buNone/>
            </a:pPr>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Depth of Field References</a:t>
            </a:r>
            <a:endParaRPr lang="en-US" dirty="0"/>
          </a:p>
        </p:txBody>
      </p:sp>
      <p:sp>
        <p:nvSpPr>
          <p:cNvPr id="3" name="Content Placeholder 2"/>
          <p:cNvSpPr>
            <a:spLocks noGrp="1"/>
          </p:cNvSpPr>
          <p:nvPr>
            <p:ph idx="1"/>
          </p:nvPr>
        </p:nvSpPr>
        <p:spPr/>
        <p:txBody>
          <a:bodyPr/>
          <a:lstStyle/>
          <a:p>
            <a:r>
              <a:rPr lang="en-US" dirty="0" smtClean="0">
                <a:hlinkClick r:id="rId2"/>
              </a:rPr>
              <a:t>http://www.cs.berkeley.edu/~barsky/Blur/survey.pdf</a:t>
            </a:r>
            <a:endParaRPr lang="en-US" dirty="0" smtClean="0"/>
          </a:p>
          <a:p>
            <a:r>
              <a:rPr lang="en-US" dirty="0">
                <a:hlinkClick r:id="rId3"/>
              </a:rPr>
              <a:t>http://</a:t>
            </a:r>
            <a:r>
              <a:rPr lang="en-US" dirty="0" smtClean="0">
                <a:hlinkClick r:id="rId3"/>
              </a:rPr>
              <a:t>delivery.acm.org/10.1145/810000/808590/p137-cook.pdf?key1=808590&amp;key2=8080119921&amp;coll=DL&amp;dl=ACM&amp;ip=69.91.175.135&amp;CFID=10978387&amp;CFTOKEN=86218611</a:t>
            </a:r>
            <a:r>
              <a:rPr lang="en-US" dirty="0" smtClean="0"/>
              <a:t> </a:t>
            </a:r>
          </a:p>
          <a:p>
            <a:r>
              <a:rPr lang="en-US" dirty="0">
                <a:hlinkClick r:id="rId4"/>
              </a:rPr>
              <a:t>http://luthuli.cs.uiuc.edu/~</a:t>
            </a:r>
            <a:r>
              <a:rPr lang="en-US" dirty="0" smtClean="0">
                <a:hlinkClick r:id="rId4"/>
              </a:rPr>
              <a:t>daf/courses/ComputerGraphics/Week3/distributed-final.pdf</a:t>
            </a:r>
            <a:r>
              <a:rPr lang="en-US" dirty="0" smtClean="0"/>
              <a:t> </a:t>
            </a:r>
          </a:p>
          <a:p>
            <a:r>
              <a:rPr lang="en-US" i="1" dirty="0">
                <a:hlinkClick r:id="rId5"/>
              </a:rPr>
              <a:t>www.csie.ntu.edu.tw/~</a:t>
            </a:r>
            <a:r>
              <a:rPr lang="en-US" i="1" dirty="0" smtClean="0">
                <a:hlinkClick r:id="rId5"/>
              </a:rPr>
              <a:t>cyy/courses/rendering/05fall/assignments/pres/slides/DRT.ppt</a:t>
            </a:r>
            <a:r>
              <a:rPr lang="en-US" i="1" dirty="0" smtClean="0"/>
              <a:t> </a:t>
            </a:r>
            <a:endParaRPr lang="en-US" dirty="0" smtClean="0"/>
          </a:p>
          <a:p>
            <a:r>
              <a:rPr lang="en-US" dirty="0">
                <a:hlinkClick r:id="rId6"/>
              </a:rPr>
              <a:t>http://</a:t>
            </a:r>
            <a:r>
              <a:rPr lang="en-US" dirty="0" smtClean="0">
                <a:hlinkClick r:id="rId6"/>
              </a:rPr>
              <a:t>en.wikipedia.org/wiki/Depth_of_field</a:t>
            </a:r>
            <a:r>
              <a:rPr lang="en-US" dirty="0" smtClean="0"/>
              <a:t> </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 Construction	</a:t>
            </a:r>
            <a:endParaRPr lang="en-US" dirty="0"/>
          </a:p>
        </p:txBody>
      </p:sp>
      <p:sp>
        <p:nvSpPr>
          <p:cNvPr id="3" name="Content Placeholder 2"/>
          <p:cNvSpPr>
            <a:spLocks noGrp="1"/>
          </p:cNvSpPr>
          <p:nvPr>
            <p:ph idx="1"/>
          </p:nvPr>
        </p:nvSpPr>
        <p:spPr/>
        <p:txBody>
          <a:bodyPr/>
          <a:lstStyle/>
          <a:p>
            <a:r>
              <a:rPr lang="en-US" dirty="0" smtClean="0"/>
              <a:t>How does the Brain combine two images into one?</a:t>
            </a:r>
          </a:p>
          <a:p>
            <a:endParaRPr lang="en-US" dirty="0" smtClean="0"/>
          </a:p>
          <a:p>
            <a:r>
              <a:rPr lang="en-US" dirty="0" smtClean="0"/>
              <a:t>Horizontal Disparity – the difference in horizontal position of a point in view between the two images</a:t>
            </a:r>
          </a:p>
          <a:p>
            <a:endParaRPr lang="en-US" dirty="0" smtClean="0"/>
          </a:p>
          <a:p>
            <a:r>
              <a:rPr lang="en-US" dirty="0" smtClean="0"/>
              <a:t>Brain implies depth based on this disparity – the greater the difference, the closer it must be.</a:t>
            </a:r>
          </a:p>
          <a:p>
            <a:endParaRPr lang="en-US" dirty="0" smtClean="0"/>
          </a:p>
          <a:p>
            <a:r>
              <a:rPr lang="en-US" dirty="0" smtClean="0"/>
              <a:t>Small disparity implies object is farther away</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780288"/>
          </a:xfrm>
        </p:spPr>
        <p:txBody>
          <a:bodyPr>
            <a:normAutofit fontScale="90000"/>
          </a:bodyPr>
          <a:lstStyle/>
          <a:p>
            <a:r>
              <a:rPr lang="en-US" dirty="0" smtClean="0"/>
              <a:t>Can you see Stereoscopic Images?</a:t>
            </a:r>
            <a:endParaRPr lang="en-US" dirty="0"/>
          </a:p>
        </p:txBody>
      </p:sp>
      <p:sp>
        <p:nvSpPr>
          <p:cNvPr id="4" name="Rectangle 3"/>
          <p:cNvSpPr/>
          <p:nvPr/>
        </p:nvSpPr>
        <p:spPr>
          <a:xfrm>
            <a:off x="457200" y="2133600"/>
            <a:ext cx="8153400" cy="441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4038600" y="3886200"/>
            <a:ext cx="990600" cy="990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98300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p:txBody>
          <a:bodyPr/>
          <a:lstStyle/>
          <a:p>
            <a:r>
              <a:rPr lang="en-US" dirty="0" smtClean="0"/>
              <a:t>We can simulate this phenomenon in graphics by creating two images of the same scene and combining them to form one image.</a:t>
            </a:r>
          </a:p>
          <a:p>
            <a:endParaRPr lang="en-US" dirty="0" smtClean="0"/>
          </a:p>
          <a:p>
            <a:r>
              <a:rPr lang="en-US" dirty="0" smtClean="0"/>
              <a:t>But how do you represent the information from two separate images in one image?</a:t>
            </a:r>
          </a:p>
          <a:p>
            <a:endParaRPr lang="en-US" dirty="0" smtClean="0"/>
          </a:p>
          <a:p>
            <a:endParaRPr lang="en-US" dirty="0"/>
          </a:p>
        </p:txBody>
      </p:sp>
    </p:spTree>
    <p:extLst>
      <p:ext uri="{BB962C8B-B14F-4D97-AF65-F5344CB8AC3E}">
        <p14:creationId xmlns:p14="http://schemas.microsoft.com/office/powerpoint/2010/main" val="1536763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Stereoscope</a:t>
            </a:r>
            <a:endParaRPr lang="en-US" dirty="0"/>
          </a:p>
        </p:txBody>
      </p:sp>
      <p:sp>
        <p:nvSpPr>
          <p:cNvPr id="3" name="Content Placeholder 2"/>
          <p:cNvSpPr>
            <a:spLocks noGrp="1"/>
          </p:cNvSpPr>
          <p:nvPr>
            <p:ph idx="1"/>
          </p:nvPr>
        </p:nvSpPr>
        <p:spPr>
          <a:xfrm>
            <a:off x="457200" y="1600200"/>
            <a:ext cx="8229600" cy="4038600"/>
          </a:xfrm>
        </p:spPr>
        <p:txBody>
          <a:bodyPr wrap="square">
            <a:normAutofit/>
          </a:bodyPr>
          <a:lstStyle/>
          <a:p>
            <a:endParaRPr lang="en-US" dirty="0" smtClean="0"/>
          </a:p>
          <a:p>
            <a:r>
              <a:rPr lang="en-US" dirty="0" smtClean="0"/>
              <a:t>One of the first solutions</a:t>
            </a:r>
          </a:p>
          <a:p>
            <a:endParaRPr lang="en-US" dirty="0" smtClean="0"/>
          </a:p>
          <a:p>
            <a:r>
              <a:rPr lang="en-US" dirty="0" smtClean="0"/>
              <a:t>Each eye can only see one </a:t>
            </a:r>
            <a:br>
              <a:rPr lang="en-US" dirty="0" smtClean="0"/>
            </a:br>
            <a:r>
              <a:rPr lang="en-US" dirty="0" smtClean="0"/>
              <a:t>of the images</a:t>
            </a:r>
          </a:p>
          <a:p>
            <a:endParaRPr lang="en-US" dirty="0" smtClean="0"/>
          </a:p>
          <a:p>
            <a:r>
              <a:rPr lang="en-US" dirty="0" smtClean="0"/>
              <a:t>Brian combines them into</a:t>
            </a:r>
            <a:br>
              <a:rPr lang="en-US" dirty="0" smtClean="0"/>
            </a:br>
            <a:r>
              <a:rPr lang="en-US" dirty="0" smtClean="0"/>
              <a:t>one image</a:t>
            </a:r>
          </a:p>
          <a:p>
            <a:endParaRPr lang="en-US" dirty="0"/>
          </a:p>
        </p:txBody>
      </p:sp>
      <p:pic>
        <p:nvPicPr>
          <p:cNvPr id="1026" name="Picture 2" descr="File:Pocket stereoscope.jpg">
            <a:hlinkClick r:id="rId2"/>
          </p:cNvPr>
          <p:cNvPicPr>
            <a:picLocks noChangeAspect="1" noChangeArrowheads="1"/>
          </p:cNvPicPr>
          <p:nvPr/>
        </p:nvPicPr>
        <p:blipFill>
          <a:blip r:embed="rId3" cstate="print"/>
          <a:stretch>
            <a:fillRect/>
          </a:stretch>
        </p:blipFill>
        <p:spPr bwMode="auto">
          <a:xfrm>
            <a:off x="4724400" y="2362200"/>
            <a:ext cx="3886200" cy="282521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with Stereoscope</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Awkward </a:t>
            </a:r>
          </a:p>
          <a:p>
            <a:endParaRPr lang="en-US" dirty="0" smtClean="0"/>
          </a:p>
          <a:p>
            <a:r>
              <a:rPr lang="en-US" dirty="0" smtClean="0"/>
              <a:t>Can’t translate well to other application such as movies</a:t>
            </a:r>
          </a:p>
          <a:p>
            <a:endParaRPr lang="en-US" dirty="0" smtClean="0"/>
          </a:p>
          <a:p>
            <a:r>
              <a:rPr lang="en-US" dirty="0" smtClean="0"/>
              <a:t>Must keep head still in a certain position</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r>
              <a:rPr lang="en-US" dirty="0" smtClean="0"/>
              <a:t>A better solution…..</a:t>
            </a:r>
            <a:endParaRPr lang="en-US" dirty="0"/>
          </a:p>
        </p:txBody>
      </p:sp>
      <p:sp>
        <p:nvSpPr>
          <p:cNvPr id="3" name="Content Placeholder 2"/>
          <p:cNvSpPr>
            <a:spLocks noGrp="1"/>
          </p:cNvSpPr>
          <p:nvPr>
            <p:ph idx="1"/>
          </p:nvPr>
        </p:nvSpPr>
        <p:spPr/>
        <p:txBody>
          <a:bodyPr/>
          <a:lstStyle/>
          <a:p>
            <a:r>
              <a:rPr lang="en-US" dirty="0" smtClean="0"/>
              <a:t>Better to use only one actual image</a:t>
            </a:r>
          </a:p>
          <a:p>
            <a:endParaRPr lang="en-US" dirty="0" smtClean="0"/>
          </a:p>
          <a:p>
            <a:r>
              <a:rPr lang="en-US" dirty="0" smtClean="0"/>
              <a:t>What if we divided the information contained in a pixel into parts?</a:t>
            </a:r>
          </a:p>
          <a:p>
            <a:endParaRPr lang="en-US" dirty="0" smtClean="0"/>
          </a:p>
          <a:p>
            <a:r>
              <a:rPr lang="en-US" dirty="0" smtClean="0"/>
              <a:t>We could use one category of information strictly from the left image, and another category of information from the right image.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r>
              <a:rPr lang="en-US" dirty="0" smtClean="0"/>
              <a:t>		Share the Pixel!!</a:t>
            </a:r>
            <a:endParaRPr lang="en-US" dirty="0"/>
          </a:p>
        </p:txBody>
      </p:sp>
      <p:sp>
        <p:nvSpPr>
          <p:cNvPr id="3" name="Content Placeholder 2"/>
          <p:cNvSpPr>
            <a:spLocks noGrp="1"/>
          </p:cNvSpPr>
          <p:nvPr>
            <p:ph idx="1"/>
          </p:nvPr>
        </p:nvSpPr>
        <p:spPr/>
        <p:txBody>
          <a:bodyPr/>
          <a:lstStyle/>
          <a:p>
            <a:r>
              <a:rPr lang="en-US" dirty="0" smtClean="0"/>
              <a:t>Color of a pixel – Red, Green, and Blue</a:t>
            </a:r>
          </a:p>
          <a:p>
            <a:endParaRPr lang="en-US" dirty="0" smtClean="0"/>
          </a:p>
          <a:p>
            <a:r>
              <a:rPr lang="en-US" dirty="0" smtClean="0"/>
              <a:t>Each pixel has a value for each</a:t>
            </a:r>
          </a:p>
          <a:p>
            <a:endParaRPr lang="en-US" dirty="0" smtClean="0"/>
          </a:p>
          <a:p>
            <a:r>
              <a:rPr lang="en-US" dirty="0" smtClean="0"/>
              <a:t>Use only the Red and Blue values for the left image, disregard the Green</a:t>
            </a:r>
          </a:p>
          <a:p>
            <a:endParaRPr lang="en-US" dirty="0" smtClean="0"/>
          </a:p>
          <a:p>
            <a:r>
              <a:rPr lang="en-US" dirty="0" smtClean="0"/>
              <a:t>Use only Green values for the right image, disregard the Red and Blue</a:t>
            </a:r>
          </a:p>
          <a:p>
            <a:endParaRPr lang="en-US" dirty="0" smtClean="0"/>
          </a:p>
          <a:p>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486</TotalTime>
  <Words>850</Words>
  <Application>Microsoft Office PowerPoint</Application>
  <PresentationFormat>On-screen Show (4:3)</PresentationFormat>
  <Paragraphs>200</Paragraphs>
  <Slides>24</Slides>
  <Notes>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Flow</vt:lpstr>
      <vt:lpstr>Stereoscopic Images</vt:lpstr>
      <vt:lpstr>Stereopsis – Depth Perception</vt:lpstr>
      <vt:lpstr>Image Construction </vt:lpstr>
      <vt:lpstr>Can you see Stereoscopic Images?</vt:lpstr>
      <vt:lpstr>Problem</vt:lpstr>
      <vt:lpstr>Stereoscope</vt:lpstr>
      <vt:lpstr>Problem with Stereoscope</vt:lpstr>
      <vt:lpstr>A better solution…..</vt:lpstr>
      <vt:lpstr>  Share the Pixel!!</vt:lpstr>
      <vt:lpstr>Two Cameras</vt:lpstr>
      <vt:lpstr>Trioscopic 3D Image</vt:lpstr>
      <vt:lpstr>Trioscopic Glasses</vt:lpstr>
      <vt:lpstr>Color Schemes </vt:lpstr>
      <vt:lpstr>  Light Filtering</vt:lpstr>
      <vt:lpstr>  Light Filtering</vt:lpstr>
      <vt:lpstr>Stereoscopy References</vt:lpstr>
      <vt:lpstr>Depth of Field</vt:lpstr>
      <vt:lpstr>Traditional CG Camera Model</vt:lpstr>
      <vt:lpstr>Depth of Field</vt:lpstr>
      <vt:lpstr> How do we simulate Depth of Field in Rendering?</vt:lpstr>
      <vt:lpstr>Distributed Ray Tracing</vt:lpstr>
      <vt:lpstr>Distributed Ray Tracing</vt:lpstr>
      <vt:lpstr>Per-pixel blur level control  </vt:lpstr>
      <vt:lpstr>Depth of Field 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dc:creator>
  <cp:lastModifiedBy>Daniel Girodat</cp:lastModifiedBy>
  <cp:revision>62</cp:revision>
  <dcterms:modified xsi:type="dcterms:W3CDTF">2011-03-03T06:32:06Z</dcterms:modified>
</cp:coreProperties>
</file>