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74" r:id="rId5"/>
    <p:sldId id="259" r:id="rId6"/>
    <p:sldId id="258" r:id="rId7"/>
    <p:sldId id="277" r:id="rId8"/>
    <p:sldId id="273" r:id="rId9"/>
    <p:sldId id="272" r:id="rId10"/>
    <p:sldId id="260" r:id="rId11"/>
    <p:sldId id="270" r:id="rId12"/>
    <p:sldId id="261" r:id="rId13"/>
    <p:sldId id="264" r:id="rId14"/>
    <p:sldId id="266" r:id="rId15"/>
    <p:sldId id="267" r:id="rId16"/>
    <p:sldId id="265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B3E60B-FA90-4A67-9206-B432AE24410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D0DB04-B282-41C7-BD5F-3A285576C4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javascript:popUp('elementLinks/27fig01.jpg')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javascript:popUp('elementLinks/27fig02.jpg')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http.developer.nvidia.com/GPUGems3/gpugems3_ch27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youtube.com/watch?v=TNQTu1vT5do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Motion Blur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Phong Nguyen &amp; Thuan Pham</a:t>
            </a:r>
          </a:p>
          <a:p>
            <a:r>
              <a:rPr lang="en-US" dirty="0" smtClean="0"/>
              <a:t>CSS 552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&amp;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Big topic in games and animation</a:t>
            </a:r>
          </a:p>
          <a:p>
            <a:endParaRPr lang="en-US" dirty="0" smtClean="0"/>
          </a:p>
          <a:p>
            <a:r>
              <a:rPr lang="en-US" dirty="0" smtClean="0"/>
              <a:t>Enhance the realism of rendered animation</a:t>
            </a:r>
          </a:p>
          <a:p>
            <a:endParaRPr lang="en-US" dirty="0" smtClean="0"/>
          </a:p>
          <a:p>
            <a:r>
              <a:rPr lang="en-US" dirty="0" smtClean="0"/>
              <a:t>Smoothes out game/animation appearance</a:t>
            </a:r>
          </a:p>
          <a:p>
            <a:endParaRPr lang="en-US" dirty="0" smtClean="0"/>
          </a:p>
          <a:p>
            <a:r>
              <a:rPr lang="en-US" dirty="0" smtClean="0"/>
              <a:t>Simulates the real-world and cameras 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Motion Blur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ω = </a:t>
            </a:r>
            <a:r>
              <a:rPr lang="en-US" dirty="0" smtClean="0"/>
              <a:t>view direction</a:t>
            </a:r>
            <a:r>
              <a:rPr lang="en-US" i="1" dirty="0" smtClean="0"/>
              <a:t> </a:t>
            </a:r>
            <a:endParaRPr lang="en-US" i="1" dirty="0" smtClean="0"/>
          </a:p>
          <a:p>
            <a:r>
              <a:rPr lang="en-US" i="1" dirty="0" err="1" smtClean="0"/>
              <a:t>L</a:t>
            </a:r>
            <a:r>
              <a:rPr lang="en-US" i="1" baseline="-25000" dirty="0" err="1" smtClean="0"/>
              <a:t>l</a:t>
            </a:r>
            <a:r>
              <a:rPr lang="en-US" i="1" dirty="0" smtClean="0"/>
              <a:t>(</a:t>
            </a:r>
            <a:r>
              <a:rPr lang="en-US" i="1" dirty="0" err="1" smtClean="0"/>
              <a:t>ω,t</a:t>
            </a:r>
            <a:r>
              <a:rPr lang="en-US" i="1" dirty="0" smtClean="0"/>
              <a:t>) </a:t>
            </a:r>
            <a:r>
              <a:rPr lang="en-US" dirty="0" smtClean="0"/>
              <a:t>= geometry luminance from </a:t>
            </a:r>
            <a:r>
              <a:rPr lang="en-US" i="1" dirty="0" smtClean="0"/>
              <a:t>ω</a:t>
            </a:r>
            <a:r>
              <a:rPr lang="en-US" dirty="0" smtClean="0"/>
              <a:t> at time </a:t>
            </a:r>
            <a:r>
              <a:rPr lang="en-US" i="1" dirty="0" smtClean="0"/>
              <a:t>t</a:t>
            </a:r>
            <a:endParaRPr lang="en-US" dirty="0" smtClean="0"/>
          </a:p>
          <a:p>
            <a:r>
              <a:rPr lang="en-US" i="1" dirty="0" err="1" smtClean="0"/>
              <a:t>g</a:t>
            </a:r>
            <a:r>
              <a:rPr lang="en-US" i="1" baseline="-25000" dirty="0" err="1" smtClean="0"/>
              <a:t>l</a:t>
            </a:r>
            <a:r>
              <a:rPr lang="en-US" i="1" dirty="0" smtClean="0"/>
              <a:t>(</a:t>
            </a:r>
            <a:r>
              <a:rPr lang="en-US" i="1" dirty="0" err="1" smtClean="0"/>
              <a:t>ω,t</a:t>
            </a:r>
            <a:r>
              <a:rPr lang="en-US" i="1" dirty="0" smtClean="0"/>
              <a:t>) </a:t>
            </a:r>
            <a:r>
              <a:rPr lang="en-US" dirty="0" smtClean="0"/>
              <a:t>= geometry, equals to one if in </a:t>
            </a:r>
            <a:r>
              <a:rPr lang="en-US" i="1" dirty="0" smtClean="0"/>
              <a:t>ω </a:t>
            </a:r>
            <a:r>
              <a:rPr lang="en-US" dirty="0" smtClean="0"/>
              <a:t>direction</a:t>
            </a:r>
          </a:p>
          <a:p>
            <a:r>
              <a:rPr lang="en-US" i="1" dirty="0" smtClean="0"/>
              <a:t>r(</a:t>
            </a:r>
            <a:r>
              <a:rPr lang="en-US" i="1" dirty="0" err="1" smtClean="0"/>
              <a:t>ω,t</a:t>
            </a:r>
            <a:r>
              <a:rPr lang="en-US" i="1" dirty="0" smtClean="0"/>
              <a:t>) = </a:t>
            </a:r>
            <a:r>
              <a:rPr lang="en-US" dirty="0" smtClean="0"/>
              <a:t>camera shutter closing during exposure time – not for rendering</a:t>
            </a:r>
          </a:p>
          <a:p>
            <a:endParaRPr lang="en-US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l="6332" t="51521" r="3799" b="25760"/>
          <a:stretch>
            <a:fillRect/>
          </a:stretch>
        </p:blipFill>
        <p:spPr bwMode="auto">
          <a:xfrm>
            <a:off x="1676400" y="1828800"/>
            <a:ext cx="5348937" cy="99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Ray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Temporal Anti-aliasing</a:t>
            </a:r>
          </a:p>
          <a:p>
            <a:pPr lvl="1"/>
            <a:r>
              <a:rPr lang="en-US" dirty="0" smtClean="0"/>
              <a:t>Sampling in time as well as space</a:t>
            </a:r>
            <a:endParaRPr lang="en-US" dirty="0" smtClean="0"/>
          </a:p>
          <a:p>
            <a:r>
              <a:rPr lang="en-US" dirty="0" smtClean="0"/>
              <a:t>Cast </a:t>
            </a:r>
            <a:r>
              <a:rPr lang="en-US" dirty="0" smtClean="0"/>
              <a:t>rays for each object’s position in </a:t>
            </a:r>
            <a:r>
              <a:rPr lang="en-US" dirty="0" smtClean="0"/>
              <a:t>frame</a:t>
            </a:r>
          </a:p>
          <a:p>
            <a:pPr lvl="1"/>
            <a:r>
              <a:rPr lang="en-US" dirty="0" smtClean="0"/>
              <a:t>Multiple rays for each pixel</a:t>
            </a:r>
            <a:endParaRPr lang="en-US" dirty="0" smtClean="0"/>
          </a:p>
          <a:p>
            <a:r>
              <a:rPr lang="en-US" dirty="0" smtClean="0"/>
              <a:t>Object or scene is </a:t>
            </a:r>
            <a:r>
              <a:rPr lang="en-US" dirty="0" smtClean="0"/>
              <a:t>moved</a:t>
            </a:r>
            <a:endParaRPr lang="en-US" dirty="0" smtClean="0"/>
          </a:p>
          <a:p>
            <a:r>
              <a:rPr lang="en-US" dirty="0" smtClean="0"/>
              <a:t>Rays cast again for a new frame each objects position </a:t>
            </a:r>
            <a:r>
              <a:rPr lang="en-US" dirty="0" smtClean="0"/>
              <a:t>again</a:t>
            </a:r>
            <a:endParaRPr lang="en-US" dirty="0" smtClean="0"/>
          </a:p>
          <a:p>
            <a:r>
              <a:rPr lang="en-US" dirty="0" smtClean="0"/>
              <a:t>Put the frames together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Ray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every ray is shot at a different time, </a:t>
            </a:r>
            <a:r>
              <a:rPr lang="en-US" i="1" dirty="0" smtClean="0"/>
              <a:t>everything</a:t>
            </a:r>
            <a:r>
              <a:rPr lang="en-US" dirty="0" smtClean="0"/>
              <a:t> is “motion blurred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Ray Tracing performed multiple times for all pixels in the image</a:t>
            </a:r>
            <a:endParaRPr lang="en-US" dirty="0" smtClean="0"/>
          </a:p>
          <a:p>
            <a:pPr lvl="1"/>
            <a:r>
              <a:rPr lang="en-US" dirty="0" smtClean="0"/>
              <a:t>Trade off is render time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514600"/>
            <a:ext cx="40862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743200"/>
            <a:ext cx="41433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Processing/Rendering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pre-rendered snapshots of scene</a:t>
            </a:r>
          </a:p>
          <a:p>
            <a:r>
              <a:rPr lang="en-US" dirty="0" smtClean="0"/>
              <a:t>Motion blurring and rendering methods are decoupled</a:t>
            </a:r>
          </a:p>
          <a:p>
            <a:r>
              <a:rPr lang="en-US" dirty="0" smtClean="0"/>
              <a:t>Motion information used for blurring</a:t>
            </a:r>
          </a:p>
          <a:p>
            <a:pPr lvl="1"/>
            <a:r>
              <a:rPr lang="en-US" dirty="0" smtClean="0"/>
              <a:t>Point Spread Function – derived from the movement of the object. </a:t>
            </a:r>
          </a:p>
          <a:p>
            <a:r>
              <a:rPr lang="en-US" dirty="0" smtClean="0"/>
              <a:t>Motion  can only be in a straight line, not curved</a:t>
            </a:r>
          </a:p>
          <a:p>
            <a:r>
              <a:rPr lang="en-US" dirty="0" smtClean="0"/>
              <a:t>Improves  efficiency</a:t>
            </a:r>
          </a:p>
          <a:p>
            <a:r>
              <a:rPr lang="en-US" dirty="0" smtClean="0"/>
              <a:t>Compromises 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post processing to render motion to a whole scene</a:t>
            </a:r>
          </a:p>
          <a:p>
            <a:r>
              <a:rPr lang="en-US" dirty="0" smtClean="0"/>
              <a:t>Simulate camera motion/jerkiness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27fig0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810000"/>
            <a:ext cx="38100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27fig02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3810000"/>
            <a:ext cx="38100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Fernando Navarro, Francisco J </a:t>
            </a:r>
            <a:r>
              <a:rPr lang="en-US" sz="1600" dirty="0" err="1" smtClean="0"/>
              <a:t>Seron</a:t>
            </a:r>
            <a:r>
              <a:rPr lang="en-US" sz="1600" dirty="0" smtClean="0"/>
              <a:t>, Diego Gutierrez. “Motion Blur Rendering: State of the Art”, </a:t>
            </a:r>
            <a:r>
              <a:rPr lang="en-US" sz="1600" i="1" dirty="0" smtClean="0"/>
              <a:t>Computer Graphics forum</a:t>
            </a:r>
            <a:r>
              <a:rPr lang="en-US" sz="1600" dirty="0" smtClean="0"/>
              <a:t>, Volume 30 (2011), number 1 pp 3-26.</a:t>
            </a:r>
          </a:p>
          <a:p>
            <a:endParaRPr lang="en-US" sz="1600" dirty="0" smtClean="0"/>
          </a:p>
          <a:p>
            <a:r>
              <a:rPr lang="en-US" sz="1600" dirty="0" smtClean="0"/>
              <a:t>Gilberto Rosado. “Motion Blur as a Post-Processing Effect”, </a:t>
            </a:r>
            <a:r>
              <a:rPr lang="en-US" sz="1600" dirty="0" smtClean="0">
                <a:hlinkClick r:id="rId2"/>
              </a:rPr>
              <a:t>http://http.developer.nvidia.com/GPUGems3/gpugems3_ch27.html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Kelvin Sung, Andrew Pearce, </a:t>
            </a:r>
            <a:r>
              <a:rPr lang="en-US" sz="1600" dirty="0" err="1" smtClean="0"/>
              <a:t>Changyaw</a:t>
            </a:r>
            <a:r>
              <a:rPr lang="en-US" sz="1600" dirty="0" smtClean="0"/>
              <a:t> Wang. “Spatial-Temporal </a:t>
            </a:r>
            <a:r>
              <a:rPr lang="en-US" sz="1600" dirty="0" err="1" smtClean="0"/>
              <a:t>Antialiasing</a:t>
            </a:r>
            <a:r>
              <a:rPr lang="en-US" sz="1600" dirty="0" smtClean="0"/>
              <a:t>”, </a:t>
            </a:r>
            <a:r>
              <a:rPr lang="en-US" sz="1600" i="1" dirty="0" smtClean="0"/>
              <a:t>IEEE Transactions on Visualization and Computer Graphics, </a:t>
            </a:r>
            <a:r>
              <a:rPr lang="en-US" sz="1600" dirty="0" err="1" smtClean="0"/>
              <a:t>Vol</a:t>
            </a:r>
            <a:r>
              <a:rPr lang="en-US" sz="1600" dirty="0" smtClean="0"/>
              <a:t> 8, No 2, April-June 2002.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Camera</a:t>
            </a:r>
          </a:p>
          <a:p>
            <a:r>
              <a:rPr lang="en-US" dirty="0" smtClean="0"/>
              <a:t>Importance of Motion Blur</a:t>
            </a:r>
          </a:p>
          <a:p>
            <a:r>
              <a:rPr lang="en-US" dirty="0" smtClean="0"/>
              <a:t>Distributed Rays</a:t>
            </a:r>
            <a:endParaRPr lang="en-US" dirty="0" smtClean="0"/>
          </a:p>
          <a:p>
            <a:r>
              <a:rPr lang="en-US" dirty="0" smtClean="0"/>
              <a:t>Post Processing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Camera or eye produce visible streaks from fast moving objects</a:t>
            </a:r>
          </a:p>
          <a:p>
            <a:endParaRPr lang="en-US" dirty="0" smtClean="0"/>
          </a:p>
          <a:p>
            <a:r>
              <a:rPr lang="en-US" dirty="0" smtClean="0"/>
              <a:t>Motion blur adds to scene’s natural appearance – not jerky</a:t>
            </a:r>
          </a:p>
          <a:p>
            <a:endParaRPr lang="en-US" dirty="0" smtClean="0"/>
          </a:p>
          <a:p>
            <a:r>
              <a:rPr lang="en-US" dirty="0" smtClean="0"/>
              <a:t>Recorded film typically already integrated</a:t>
            </a:r>
          </a:p>
          <a:p>
            <a:endParaRPr lang="en-US" dirty="0" smtClean="0"/>
          </a:p>
          <a:p>
            <a:r>
              <a:rPr lang="en-US" dirty="0" smtClean="0"/>
              <a:t>Rendered scenes need to add motion blur in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Artificially simulation the </a:t>
            </a:r>
            <a:r>
              <a:rPr lang="en-US" dirty="0" smtClean="0"/>
              <a:t>perception of moving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addition </a:t>
            </a:r>
            <a:r>
              <a:rPr lang="en-US" dirty="0" smtClean="0"/>
              <a:t>of motion blur to a scene or image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6482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Shutter Speed/Exposure time</a:t>
            </a:r>
          </a:p>
          <a:p>
            <a:pPr lvl="1"/>
            <a:r>
              <a:rPr lang="en-US" dirty="0" smtClean="0"/>
              <a:t>Longer exposure time, more motion blur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Photographic film integrates over the exposure time</a:t>
            </a:r>
          </a:p>
          <a:p>
            <a:pPr lvl="1"/>
            <a:r>
              <a:rPr lang="en-US" dirty="0" smtClean="0"/>
              <a:t>Shows up as motion blur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C:\Documents and Settings\vj766c\Desktop\motion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362200"/>
            <a:ext cx="3076575" cy="3419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It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see it in the physical world</a:t>
            </a:r>
          </a:p>
          <a:p>
            <a:pPr lvl="1"/>
            <a:r>
              <a:rPr lang="en-US" dirty="0" smtClean="0"/>
              <a:t>Propeller</a:t>
            </a:r>
          </a:p>
          <a:p>
            <a:pPr lvl="1"/>
            <a:r>
              <a:rPr lang="en-US" dirty="0" smtClean="0"/>
              <a:t>Driving past a Picket fence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Need it to avoid </a:t>
            </a:r>
            <a:r>
              <a:rPr lang="en-US" dirty="0" err="1" smtClean="0"/>
              <a:t>Strobing</a:t>
            </a:r>
            <a:r>
              <a:rPr lang="en-US" dirty="0" smtClean="0"/>
              <a:t> Effect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Alias-in-time effect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It Is Important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2375"/>
          <a:stretch>
            <a:fillRect/>
          </a:stretch>
        </p:blipFill>
        <p:spPr bwMode="auto">
          <a:xfrm>
            <a:off x="457200" y="2438400"/>
            <a:ext cx="467014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286000"/>
            <a:ext cx="30861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Strobing</a:t>
            </a:r>
            <a:r>
              <a:rPr lang="en-US" dirty="0" smtClean="0"/>
              <a:t> Effect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motion blur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Motion blur added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90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590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600200" y="52578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hlinkClick r:id="rId4"/>
              </a:rPr>
              <a:t>http://www.youtube.com/watch?v=TNQTu1vT5do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 in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Alias in time as well as space</a:t>
            </a:r>
          </a:p>
          <a:p>
            <a:pPr lvl="1"/>
            <a:r>
              <a:rPr lang="en-US" dirty="0" smtClean="0"/>
              <a:t>Motion blur effects can eliminate the effect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Frame rate is same as rotation speed</a:t>
            </a:r>
          </a:p>
          <a:p>
            <a:pPr lvl="1"/>
            <a:r>
              <a:rPr lang="en-US" dirty="0" smtClean="0"/>
              <a:t>Example is Helicopter rotor not appearing to 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1257</TotalTime>
  <Words>456</Words>
  <Application>Microsoft Office PowerPoint</Application>
  <PresentationFormat>On-screen Show (4:3)</PresentationFormat>
  <Paragraphs>96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Motion Blur</vt:lpstr>
      <vt:lpstr>Overview</vt:lpstr>
      <vt:lpstr>Introduction</vt:lpstr>
      <vt:lpstr>Problem statement</vt:lpstr>
      <vt:lpstr>Camera</vt:lpstr>
      <vt:lpstr>Why It Is Important</vt:lpstr>
      <vt:lpstr>Why It Is Important</vt:lpstr>
      <vt:lpstr>Strobing Effect</vt:lpstr>
      <vt:lpstr>Alias in Time</vt:lpstr>
      <vt:lpstr>Games &amp; Animation</vt:lpstr>
      <vt:lpstr>General Motion Blur</vt:lpstr>
      <vt:lpstr>Distributed Ray Tracing</vt:lpstr>
      <vt:lpstr>Distributed Ray Tracing</vt:lpstr>
      <vt:lpstr>Slide 14</vt:lpstr>
      <vt:lpstr>Slide 15</vt:lpstr>
      <vt:lpstr>Post Processing/Rendering</vt:lpstr>
      <vt:lpstr>Implementation</vt:lpstr>
      <vt:lpstr>Questions</vt:lpstr>
      <vt:lpstr>References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Blur</dc:title>
  <dc:creator>vj766c</dc:creator>
  <cp:lastModifiedBy>vj766c</cp:lastModifiedBy>
  <cp:revision>92</cp:revision>
  <dcterms:created xsi:type="dcterms:W3CDTF">2011-03-01T00:37:18Z</dcterms:created>
  <dcterms:modified xsi:type="dcterms:W3CDTF">2011-03-08T01:29:31Z</dcterms:modified>
</cp:coreProperties>
</file>