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87" r:id="rId5"/>
    <p:sldId id="288" r:id="rId6"/>
    <p:sldId id="283" r:id="rId7"/>
    <p:sldId id="284" r:id="rId8"/>
    <p:sldId id="285" r:id="rId9"/>
    <p:sldId id="293" r:id="rId10"/>
    <p:sldId id="286" r:id="rId11"/>
    <p:sldId id="292" r:id="rId12"/>
    <p:sldId id="272" r:id="rId13"/>
    <p:sldId id="263" r:id="rId14"/>
    <p:sldId id="270" r:id="rId15"/>
    <p:sldId id="271" r:id="rId16"/>
    <p:sldId id="264" r:id="rId17"/>
    <p:sldId id="275" r:id="rId18"/>
    <p:sldId id="262" r:id="rId19"/>
    <p:sldId id="266" r:id="rId20"/>
    <p:sldId id="267" r:id="rId21"/>
    <p:sldId id="268" r:id="rId22"/>
    <p:sldId id="269" r:id="rId23"/>
    <p:sldId id="290" r:id="rId24"/>
    <p:sldId id="276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8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CDE1C-CC6B-4C0D-BBC2-A8FEEED78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1000-D273-4DE8-989B-6E63905E3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FD9E-325E-4BD0-A84C-9D6F69ED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889AEF-8CB4-4524-BDD5-6F9739BCD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5E935-34BE-42E2-B40C-AECB40E25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EC0C5F-B069-4E4E-9AA3-639296EC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B62B61-5B47-4A27-8941-234EB90BF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B0C180-2DCE-469C-9BD1-8B91CB663A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D66C2-20DB-4EAD-AE46-EC071B2D5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9A0F7E-AB82-443D-B4E9-082F57546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46F9F-F5CE-4525-973F-97E43B3C2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B83AB6D-4119-497E-B5AD-4390C8ABA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88.5741&amp;rep=rep1&amp;type=pdf" TargetMode="External"/><Relationship Id="rId2" Type="http://schemas.openxmlformats.org/officeDocument/2006/relationships/hyperlink" Target="http://www.cs.uaf.edu/~genetti/Research/Papers/GI93/G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86-secret.com/articles/divers/v5-6000/datasheets/FSAA.pdf" TargetMode="External"/><Relationship Id="rId4" Type="http://schemas.openxmlformats.org/officeDocument/2006/relationships/hyperlink" Target="http://citeseerx.ist.psu.edu/viewdoc/summary?doi=10.1.1.106.316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4572000" cy="13687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Duy</a:t>
            </a:r>
            <a:r>
              <a:rPr lang="en-US" sz="3200" b="1" dirty="0"/>
              <a:t> </a:t>
            </a:r>
            <a:r>
              <a:rPr lang="en-US" sz="3200" b="1" dirty="0" smtClean="0"/>
              <a:t>&amp; </a:t>
            </a:r>
            <a:r>
              <a:rPr lang="en-US" sz="3200" b="1" dirty="0" err="1" smtClean="0"/>
              <a:t>Piotr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 </a:t>
            </a:r>
            <a:r>
              <a:rPr lang="en-US" dirty="0"/>
              <a:t>Tracing - </a:t>
            </a:r>
            <a:r>
              <a:rPr lang="en-US" sz="5300" dirty="0"/>
              <a:t>Analysis of Super-Sampling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Grid with </a:t>
            </a:r>
            <a:r>
              <a:rPr lang="en-US" sz="3200" dirty="0"/>
              <a:t>rotated </a:t>
            </a:r>
            <a:r>
              <a:rPr lang="en-US" sz="3200" dirty="0" smtClean="0"/>
              <a:t>sample pattern (45 degrees)  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Why is it better?</a:t>
            </a:r>
          </a:p>
          <a:p>
            <a:pPr marL="628650" lvl="1" indent="-457200">
              <a:lnSpc>
                <a:spcPct val="80000"/>
              </a:lnSpc>
            </a:pPr>
            <a:r>
              <a:rPr lang="en-US" sz="3000" dirty="0" smtClean="0"/>
              <a:t>Avoids </a:t>
            </a:r>
            <a:r>
              <a:rPr lang="en-US" sz="3000" dirty="0"/>
              <a:t>samples aligning on the horizontal or vertical axis </a:t>
            </a:r>
            <a:endParaRPr lang="en-US" sz="3000" dirty="0" smtClean="0"/>
          </a:p>
          <a:p>
            <a:pPr marL="628650" lvl="1" indent="-457200">
              <a:lnSpc>
                <a:spcPct val="80000"/>
              </a:lnSpc>
            </a:pPr>
            <a:r>
              <a:rPr lang="en-US" sz="3000" dirty="0" smtClean="0"/>
              <a:t>Improves </a:t>
            </a:r>
            <a:r>
              <a:rPr lang="en-US" sz="3000" dirty="0" smtClean="0"/>
              <a:t>antialiasing</a:t>
            </a:r>
            <a:endParaRPr lang="en-US" sz="3000" dirty="0" smtClean="0"/>
          </a:p>
          <a:p>
            <a:pPr marL="628650" lvl="1" indent="-457200">
              <a:lnSpc>
                <a:spcPct val="80000"/>
              </a:lnSpc>
            </a:pPr>
            <a:r>
              <a:rPr lang="en-US" sz="3000" dirty="0" smtClean="0"/>
              <a:t>Preserves image quality with a lower number of samples </a:t>
            </a:r>
            <a:endParaRPr lang="en-US" sz="3000" dirty="0"/>
          </a:p>
          <a:p>
            <a:pPr marL="628650" lvl="1" indent="-457200">
              <a:lnSpc>
                <a:spcPct val="80000"/>
              </a:lnSpc>
            </a:pPr>
            <a:r>
              <a:rPr lang="en-US" sz="3000" dirty="0" smtClean="0"/>
              <a:t>Results in reduced run time</a:t>
            </a:r>
          </a:p>
          <a:p>
            <a:pPr marL="457200" indent="-457200">
              <a:lnSpc>
                <a:spcPct val="80000"/>
              </a:lnSpc>
            </a:pPr>
            <a:endParaRPr lang="en-US" sz="3200" dirty="0" smtClean="0"/>
          </a:p>
          <a:p>
            <a:pPr marL="457200" indent="-457200">
              <a:lnSpc>
                <a:spcPct val="80000"/>
              </a:lnSpc>
            </a:pPr>
            <a:r>
              <a:rPr lang="en-US" sz="3200" dirty="0" smtClean="0"/>
              <a:t>However, aliasing can still occur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Rotated Grid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419225" cy="140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</a:t>
            </a:r>
            <a:r>
              <a:rPr lang="en-US" dirty="0" err="1" smtClean="0"/>
              <a:t>vs</a:t>
            </a:r>
            <a:r>
              <a:rPr lang="en-US" dirty="0" smtClean="0"/>
              <a:t> Rotated Grid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3135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Choose a number of samples that is a perfect square, call this n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Divide each pixel into an n x n grid.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Randomly place a single sample within each cell of this grid.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Each pixel is said to be stratified, and the domain is the n x n grid.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Each cell is called a stratum, where strata are independent , but together cover the entire domain (i.e. no gaps or overlaps).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Jittered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557838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2286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Developed by Shirley in 1991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Achieves more uniform distributions in the 1D </a:t>
            </a:r>
            <a:r>
              <a:rPr lang="en-US" sz="3200" dirty="0" smtClean="0"/>
              <a:t>projections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One </a:t>
            </a:r>
            <a:r>
              <a:rPr lang="en-US" sz="3200" dirty="0"/>
              <a:t>sample is taken in each row and each column.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To make an N-rooks </a:t>
            </a:r>
            <a:r>
              <a:rPr lang="en-US" sz="3200" dirty="0" smtClean="0"/>
              <a:t>pattern</a:t>
            </a:r>
          </a:p>
          <a:p>
            <a:pPr marL="514350" lvl="1" indent="-342900">
              <a:lnSpc>
                <a:spcPct val="90000"/>
              </a:lnSpc>
            </a:pPr>
            <a:r>
              <a:rPr lang="en-US" sz="3200" dirty="0" smtClean="0"/>
              <a:t>begin </a:t>
            </a:r>
            <a:r>
              <a:rPr lang="en-US" sz="3200" dirty="0"/>
              <a:t>by placing samples along the main diagonal of the </a:t>
            </a:r>
            <a:r>
              <a:rPr lang="en-US" sz="3200" dirty="0" smtClean="0"/>
              <a:t>grid</a:t>
            </a:r>
          </a:p>
          <a:p>
            <a:pPr marL="514350" lvl="1" indent="-342900">
              <a:lnSpc>
                <a:spcPct val="90000"/>
              </a:lnSpc>
            </a:pPr>
            <a:r>
              <a:rPr lang="en-US" sz="3200" dirty="0" smtClean="0"/>
              <a:t>then </a:t>
            </a:r>
            <a:r>
              <a:rPr lang="en-US" sz="3200" dirty="0"/>
              <a:t>randomly shuffle the columns.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N-Rook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352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91000" y="1295400"/>
            <a:ext cx="4191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Randomly place one sample in each cell along the main diagonal of the grid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52600" y="4724400"/>
            <a:ext cx="64008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00" noProof="1"/>
              <a:t>// generate samples</a:t>
            </a:r>
          </a:p>
          <a:p>
            <a:r>
              <a:rPr lang="en-US" sz="1000" noProof="1"/>
              <a:t>            for (int p = 0; p &lt; mImageSpec.NumSamplesPerPixel; p++)</a:t>
            </a:r>
          </a:p>
          <a:p>
            <a:r>
              <a:rPr lang="en-US" sz="1000" noProof="1"/>
              <a:t>            {</a:t>
            </a:r>
          </a:p>
          <a:p>
            <a:r>
              <a:rPr lang="en-US" sz="1000" noProof="1"/>
              <a:t>                for (int j = 0; j &lt; mImageSpec.NumSamplesPerPixel; j++)</a:t>
            </a:r>
          </a:p>
          <a:p>
            <a:r>
              <a:rPr lang="en-US" sz="1000" noProof="1"/>
              <a:t>                {</a:t>
            </a:r>
          </a:p>
          <a:p>
            <a:r>
              <a:rPr lang="en-US" sz="1000" noProof="1"/>
              <a:t>                    Vector2 pv = new Vector2();</a:t>
            </a:r>
          </a:p>
          <a:p>
            <a:r>
              <a:rPr lang="en-US" sz="1000" noProof="1"/>
              <a:t>                    pv.X = (j + (float)mRand.NextDouble()) / mImageSpec.NumSamplesPerPixel;</a:t>
            </a:r>
          </a:p>
          <a:p>
            <a:r>
              <a:rPr lang="en-US" sz="1000" noProof="1"/>
              <a:t>                    pv.Y = (j + (float)mRand.NextDouble()) / mImageSpec.NumSamplesPerPixel;</a:t>
            </a:r>
          </a:p>
          <a:p>
            <a:r>
              <a:rPr lang="en-US" sz="1000" noProof="1"/>
              <a:t>                    int index = (p * mImageSpec.NumSamplesPerPixel)  + j ;</a:t>
            </a:r>
          </a:p>
          <a:p>
            <a:r>
              <a:rPr lang="en-US" sz="1000" noProof="1"/>
              <a:t>                    samples[index] = pv;</a:t>
            </a:r>
          </a:p>
          <a:p>
            <a:r>
              <a:rPr lang="en-US" sz="1000" noProof="1"/>
              <a:t>                }</a:t>
            </a:r>
          </a:p>
          <a:p>
            <a:r>
              <a:rPr lang="en-US" sz="1000" noProof="1"/>
              <a:t>            }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0" y="1371600"/>
            <a:ext cx="4800600" cy="1858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Randomly shuffle the x and y coordinates while maintaining the n-rooks condition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0130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6172200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noProof="1"/>
              <a:t>//shuffle X</a:t>
            </a:r>
          </a:p>
          <a:p>
            <a:r>
              <a:rPr lang="en-US" sz="1000" noProof="1"/>
              <a:t>            for (int p = 0; p &lt; mImageSpec.NumSamplesPerPixel; p++)</a:t>
            </a:r>
          </a:p>
          <a:p>
            <a:r>
              <a:rPr lang="en-US" sz="1000" noProof="1"/>
              <a:t>            {</a:t>
            </a:r>
          </a:p>
          <a:p>
            <a:r>
              <a:rPr lang="en-US" sz="1000" noProof="1"/>
              <a:t>                for (int i = 0; i &lt; mImageSpec.NumSamplesPerPixel; i++)</a:t>
            </a:r>
          </a:p>
          <a:p>
            <a:r>
              <a:rPr lang="en-US" sz="1000" noProof="1"/>
              <a:t>                {</a:t>
            </a:r>
          </a:p>
          <a:p>
            <a:r>
              <a:rPr lang="en-US" sz="1000" noProof="1"/>
              <a:t>                    int target = mRand.Next() % mImageSpec.NumSamplesPerPixel + p * mImageSpec.NumSamplesPerPixel;</a:t>
            </a:r>
          </a:p>
          <a:p>
            <a:r>
              <a:rPr lang="en-US" sz="1000" noProof="1"/>
              <a:t>                    float temp = samples[i + p * mImageSpec.NumSamplesPerPixel].X;</a:t>
            </a:r>
          </a:p>
          <a:p>
            <a:r>
              <a:rPr lang="en-US" sz="1000" noProof="1"/>
              <a:t>                    samples[i + p * mImageSpec.NumSamplesPerPixel].X = samples[target].X;</a:t>
            </a:r>
          </a:p>
          <a:p>
            <a:r>
              <a:rPr lang="en-US" sz="1000" noProof="1"/>
              <a:t>                    samples[target].X = temp;</a:t>
            </a:r>
          </a:p>
          <a:p>
            <a:r>
              <a:rPr lang="en-US" sz="1000" noProof="1"/>
              <a:t>                    nrook.X = temp;</a:t>
            </a:r>
          </a:p>
          <a:p>
            <a:r>
              <a:rPr lang="en-US" sz="1000" noProof="1"/>
              <a:t>                }</a:t>
            </a:r>
          </a:p>
          <a:p>
            <a:r>
              <a:rPr lang="en-US" sz="1000" noProof="1"/>
              <a:t>            }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/>
              <a:t>Problem: We fixed the 1D projections, but ruined the 2D distribution! It is no better than that of random sampling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NRook</a:t>
            </a:r>
            <a:r>
              <a:rPr lang="en-US" dirty="0" smtClean="0"/>
              <a:t> </a:t>
            </a:r>
            <a:r>
              <a:rPr lang="en-US" dirty="0"/>
              <a:t>Problem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35305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1148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Developed by Chui et al. in 1994.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Fix 2D distribution of n-Rooks sampling by combining n-Rooks and Jittered sampling.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Uses a two-level grid</a:t>
            </a:r>
          </a:p>
          <a:p>
            <a:pPr marL="688975" lvl="3" indent="-342900">
              <a:lnSpc>
                <a:spcPct val="80000"/>
              </a:lnSpc>
            </a:pPr>
            <a:r>
              <a:rPr lang="en-US" sz="2200" dirty="0"/>
              <a:t>We have n samples, where n is a perfect square. </a:t>
            </a:r>
          </a:p>
          <a:p>
            <a:pPr marL="688975" lvl="3" indent="-342900">
              <a:lnSpc>
                <a:spcPct val="80000"/>
              </a:lnSpc>
            </a:pPr>
            <a:r>
              <a:rPr lang="en-US" sz="2200" dirty="0"/>
              <a:t>The </a:t>
            </a:r>
            <a:r>
              <a:rPr lang="en-US" sz="2200" dirty="0" err="1"/>
              <a:t>subgrid</a:t>
            </a:r>
            <a:r>
              <a:rPr lang="en-US" sz="2200" dirty="0"/>
              <a:t> is n x n.</a:t>
            </a:r>
          </a:p>
          <a:p>
            <a:pPr marL="688975" lvl="3" indent="-342900">
              <a:lnSpc>
                <a:spcPct val="8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upper level grid is √n x √n,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Multi-Jittered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399"/>
            <a:ext cx="6858000" cy="252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Common method for reducing aliases: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Take more samples over each pixel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Ex:  16 samples per pixel to generate high quality renderings.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Combine the resulting colors using a proper filter.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Problem:  High sampling rate is too heavy.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better approach is to optimize rendering computation by adaptively firing rays only where necessary.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Image Space technique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Object Space technique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Supersampling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1676400"/>
            <a:ext cx="8229600" cy="44497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Image Space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Subdivide problematic pixels into 4 subpixels.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Compare color of each subpixel against each other using a threshold.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If the 4 values do not differ from each other by too much, their average is used for the pixel.</a:t>
            </a:r>
          </a:p>
          <a:p>
            <a:pPr>
              <a:lnSpc>
                <a:spcPct val="80000"/>
              </a:lnSpc>
            </a:pPr>
            <a:r>
              <a:rPr lang="en-US" sz="2800"/>
              <a:t>Object Space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Surrounding each small object with a bounding sphere sufficiently large so that if the object projection intersects a pixel.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When one of the 4 rays intersect the sphere, the pixel is subdivided as before. 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4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Space vs Object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reconstruct a high quality image with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least amount of samples per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the least amount of resources</a:t>
            </a:r>
          </a:p>
          <a:p>
            <a:r>
              <a:rPr lang="en-US" sz="3200" dirty="0" smtClean="0"/>
              <a:t>And preserving the image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without introduction of artifacts such as jagged edges, </a:t>
            </a:r>
            <a:r>
              <a:rPr lang="en-US" sz="3200" dirty="0" err="1" smtClean="0"/>
              <a:t>Moire</a:t>
            </a:r>
            <a:r>
              <a:rPr lang="en-US" sz="3200" dirty="0" smtClean="0"/>
              <a:t> patterns, etc..</a:t>
            </a:r>
          </a:p>
          <a:p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Find a troublesome pixel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Subdivide the pixel into 4 </a:t>
            </a:r>
            <a:r>
              <a:rPr lang="en-US" sz="3200" dirty="0" err="1"/>
              <a:t>subpixels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Check for disparity among the 4 </a:t>
            </a:r>
            <a:r>
              <a:rPr lang="en-US" sz="3200" dirty="0" err="1"/>
              <a:t>subpixel</a:t>
            </a:r>
            <a:r>
              <a:rPr lang="en-US" sz="32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Repeat this process until a preset max limit is reached.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Final color:  sum and then average.</a:t>
            </a:r>
          </a:p>
          <a:p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Space: Basic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Look for </a:t>
            </a:r>
            <a:r>
              <a:rPr lang="en-US" sz="3200" dirty="0" err="1"/>
              <a:t>jaggies</a:t>
            </a:r>
            <a:r>
              <a:rPr lang="en-US" sz="3200" dirty="0"/>
              <a:t> along the boundary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Sample the pixel by subdivide the pixel into 4 </a:t>
            </a:r>
            <a:r>
              <a:rPr lang="en-US" sz="3200" dirty="0" err="1"/>
              <a:t>subpixels</a:t>
            </a:r>
            <a:r>
              <a:rPr lang="en-US" sz="3200" dirty="0"/>
              <a:t> and compare their color.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Plan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733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190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For each pixel</a:t>
            </a:r>
          </a:p>
          <a:p>
            <a:pPr lvl="1"/>
            <a:r>
              <a:rPr lang="en-US" sz="3200" dirty="0"/>
              <a:t>Subdivide it into 4 </a:t>
            </a:r>
            <a:r>
              <a:rPr lang="en-US" sz="3200" dirty="0" smtClean="0"/>
              <a:t>sub-pixels.</a:t>
            </a:r>
          </a:p>
          <a:p>
            <a:pPr lvl="1"/>
            <a:r>
              <a:rPr lang="en-US" sz="3200" dirty="0" smtClean="0"/>
              <a:t>Check </a:t>
            </a:r>
            <a:r>
              <a:rPr lang="en-US" sz="3200" dirty="0"/>
              <a:t>each sub-pixel against each other with a threshold </a:t>
            </a:r>
            <a:r>
              <a:rPr lang="en-US" sz="3200" dirty="0" smtClean="0"/>
              <a:t>value.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sub-pixel disparity then subdivide it </a:t>
            </a:r>
            <a:r>
              <a:rPr lang="en-US" sz="3200" dirty="0" smtClean="0"/>
              <a:t>more.</a:t>
            </a:r>
          </a:p>
          <a:p>
            <a:pPr lvl="1"/>
            <a:r>
              <a:rPr lang="en-US" sz="3200" dirty="0" smtClean="0"/>
              <a:t>Repeat </a:t>
            </a:r>
            <a:r>
              <a:rPr lang="en-US" sz="3200" dirty="0"/>
              <a:t>this process for all problematic </a:t>
            </a:r>
            <a:r>
              <a:rPr lang="en-US" sz="3200" dirty="0" smtClean="0"/>
              <a:t>pixel.</a:t>
            </a:r>
          </a:p>
          <a:p>
            <a:pPr lvl="2"/>
            <a:r>
              <a:rPr lang="en-US" sz="2800" dirty="0" smtClean="0"/>
              <a:t>Recursive</a:t>
            </a:r>
            <a:endParaRPr lang="en-US" sz="28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dirty="0" smtClean="0"/>
              <a:t>Generate Metrics to:</a:t>
            </a:r>
          </a:p>
          <a:p>
            <a:pPr lvl="1"/>
            <a:r>
              <a:rPr lang="en-US" sz="3200" dirty="0" smtClean="0"/>
              <a:t>Compare </a:t>
            </a:r>
            <a:r>
              <a:rPr lang="en-US" sz="3200" dirty="0"/>
              <a:t>Run </a:t>
            </a:r>
            <a:r>
              <a:rPr lang="en-US" sz="3200" dirty="0" smtClean="0"/>
              <a:t>Time</a:t>
            </a:r>
          </a:p>
          <a:p>
            <a:pPr lvl="1"/>
            <a:r>
              <a:rPr lang="en-US" sz="3200" dirty="0" smtClean="0"/>
              <a:t>Compare Image Quality</a:t>
            </a:r>
          </a:p>
          <a:p>
            <a:pPr lvl="2"/>
            <a:r>
              <a:rPr lang="en-US" sz="3200" dirty="0" smtClean="0"/>
              <a:t>Number of samples per pixel</a:t>
            </a:r>
          </a:p>
          <a:p>
            <a:pPr lvl="2"/>
            <a:r>
              <a:rPr lang="en-US" sz="3200" dirty="0" smtClean="0"/>
              <a:t>With and without filters</a:t>
            </a:r>
          </a:p>
          <a:p>
            <a:pPr lvl="2"/>
            <a:r>
              <a:rPr lang="en-US" sz="3200" dirty="0" smtClean="0"/>
              <a:t>Jagged Edges</a:t>
            </a:r>
          </a:p>
          <a:p>
            <a:pPr lvl="1"/>
            <a:r>
              <a:rPr lang="en-US" sz="3200" dirty="0" smtClean="0"/>
              <a:t>Compare Level of implementation complexity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Super-Sampling Methods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Ray Tracing from the Ground Up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Kevin Suffern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Selective and Adaptive </a:t>
            </a:r>
            <a:r>
              <a:rPr lang="en-US" sz="1600" dirty="0" err="1"/>
              <a:t>Supersampling</a:t>
            </a:r>
            <a:r>
              <a:rPr lang="en-US" sz="1600" dirty="0"/>
              <a:t> for Real-Time Ray Tracing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Ray Tracing With Adaptive </a:t>
            </a:r>
            <a:r>
              <a:rPr lang="en-US" sz="1600" dirty="0" err="1"/>
              <a:t>Supersampling</a:t>
            </a:r>
            <a:r>
              <a:rPr lang="en-US" sz="1600" dirty="0"/>
              <a:t> in Object Space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hlinkClick r:id="rId2"/>
              </a:rPr>
              <a:t>http://www.cs.uaf.edu/~</a:t>
            </a:r>
            <a:r>
              <a:rPr lang="en-US" sz="1600" dirty="0" smtClean="0">
                <a:hlinkClick r:id="rId2"/>
              </a:rPr>
              <a:t>genetti/Research/Papers/GI93/GI.html</a:t>
            </a:r>
            <a:endParaRPr lang="en-US" sz="1600" dirty="0"/>
          </a:p>
          <a:p>
            <a:r>
              <a:rPr lang="en-US" sz="1600" dirty="0">
                <a:solidFill>
                  <a:schemeClr val="tx1"/>
                </a:solidFill>
              </a:rPr>
              <a:t>Study of </a:t>
            </a:r>
            <a:r>
              <a:rPr lang="en-US" sz="1600" dirty="0" err="1">
                <a:solidFill>
                  <a:schemeClr val="tx1"/>
                </a:solidFill>
              </a:rPr>
              <a:t>Supersampling</a:t>
            </a:r>
            <a:r>
              <a:rPr lang="en-US" sz="1600" dirty="0">
                <a:solidFill>
                  <a:schemeClr val="tx1"/>
                </a:solidFill>
              </a:rPr>
              <a:t> Methods </a:t>
            </a:r>
            <a:r>
              <a:rPr lang="en-US" sz="1600" dirty="0" smtClean="0">
                <a:solidFill>
                  <a:schemeClr val="tx1"/>
                </a:solidFill>
              </a:rPr>
              <a:t>for Computer </a:t>
            </a:r>
            <a:r>
              <a:rPr lang="en-US" sz="1600" dirty="0">
                <a:solidFill>
                  <a:schemeClr val="tx1"/>
                </a:solidFill>
              </a:rPr>
              <a:t>Graphics Hardware </a:t>
            </a:r>
            <a:r>
              <a:rPr lang="en-US" sz="1600" dirty="0" smtClean="0">
                <a:solidFill>
                  <a:schemeClr val="tx1"/>
                </a:solidFill>
              </a:rPr>
              <a:t>Antialiasing - </a:t>
            </a:r>
            <a:r>
              <a:rPr lang="en-US" sz="1600" dirty="0">
                <a:solidFill>
                  <a:schemeClr val="tx1"/>
                </a:solidFill>
              </a:rPr>
              <a:t>Michael E. Goss and Kevin </a:t>
            </a:r>
            <a:r>
              <a:rPr lang="en-US" sz="1600" dirty="0" smtClean="0">
                <a:solidFill>
                  <a:schemeClr val="tx1"/>
                </a:solidFill>
              </a:rPr>
              <a:t>Wu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hlinkClick r:id="rId3"/>
              </a:rPr>
              <a:t>http://citeseerx.ist.psu.edu/viewdoc/download?doi=10.1.1.88.5741&amp;rep=rep1&amp;type=pdf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 Family of Inexpensive Sampling </a:t>
            </a:r>
            <a:r>
              <a:rPr lang="en-US" sz="1600" dirty="0" smtClean="0"/>
              <a:t>Schemes – Jon </a:t>
            </a:r>
            <a:r>
              <a:rPr lang="en-US" sz="1600" dirty="0" err="1" smtClean="0"/>
              <a:t>Hasselgren</a:t>
            </a:r>
            <a:r>
              <a:rPr lang="en-US" sz="1600" dirty="0" smtClean="0"/>
              <a:t>, Tomas </a:t>
            </a:r>
            <a:r>
              <a:rPr lang="en-US" sz="1600" dirty="0" err="1" smtClean="0"/>
              <a:t>Akenine</a:t>
            </a:r>
            <a:r>
              <a:rPr lang="en-US" sz="1600" dirty="0" smtClean="0"/>
              <a:t> Moller, </a:t>
            </a:r>
            <a:r>
              <a:rPr lang="en-US" sz="1600" dirty="0" err="1" smtClean="0"/>
              <a:t>Samuli</a:t>
            </a:r>
            <a:r>
              <a:rPr lang="en-US" sz="1600" dirty="0" smtClean="0"/>
              <a:t> </a:t>
            </a:r>
            <a:r>
              <a:rPr lang="en-US" sz="1600" dirty="0" err="1" smtClean="0"/>
              <a:t>Laine</a:t>
            </a:r>
            <a:endParaRPr lang="en-US" sz="1600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citeseerx.ist.psu.edu/viewdoc/summary?doi=10.1.1.106.3161</a:t>
            </a:r>
            <a:endParaRPr lang="en-US" sz="1600" dirty="0" smtClean="0"/>
          </a:p>
          <a:p>
            <a:r>
              <a:rPr lang="en-US" sz="1600" b="1" dirty="0" smtClean="0"/>
              <a:t>Super-sampling Anti-aliasing Analyzed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hlinkClick r:id="rId5"/>
              </a:rPr>
              <a:t>http://www.x86-secret.com/articles/divers/v5-6000/datasheets/FSAA.pdf</a:t>
            </a:r>
            <a:endParaRPr lang="en-US" sz="16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Reduce computation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Improve antialiasing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Efficient </a:t>
            </a:r>
            <a:r>
              <a:rPr lang="en-US" sz="3600" dirty="0" smtClean="0"/>
              <a:t>sampling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When </a:t>
            </a:r>
            <a:r>
              <a:rPr lang="en-US" sz="3600" dirty="0"/>
              <a:t>is good enough? </a:t>
            </a:r>
            <a:endParaRPr lang="en-US" sz="3600" dirty="0" smtClean="0"/>
          </a:p>
          <a:p>
            <a:pPr marL="630238" lvl="2" indent="-285750"/>
            <a:r>
              <a:rPr lang="en-US" sz="3300" dirty="0"/>
              <a:t>Increasing the number of samples reduces efficiency, need to choose a number small enough to produce satisfactory results</a:t>
            </a:r>
          </a:p>
          <a:p>
            <a:pPr marL="630238" lvl="2" indent="-285750"/>
            <a:r>
              <a:rPr lang="en-US" sz="3300" dirty="0"/>
              <a:t>the best technique for a given application can require three times less samples than the worst technique.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is it </a:t>
            </a:r>
            <a:r>
              <a:rPr lang="en-US" dirty="0"/>
              <a:t>interesting?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24000"/>
            <a:ext cx="8229600" cy="4525963"/>
          </a:xfrm>
        </p:spPr>
        <p:txBody>
          <a:bodyPr numCol="2">
            <a:no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Grid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Rotated-Grid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Jittered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Shirley/N-Rook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Multi-Jittered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Adaptive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Poisson Disc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Hammersley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Monte Carlo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Random </a:t>
            </a:r>
            <a:r>
              <a:rPr lang="en-US" sz="2800" b="1" dirty="0" smtClean="0"/>
              <a:t>(for comparison)</a:t>
            </a:r>
            <a:endParaRPr lang="en-US" sz="2800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 smtClean="0"/>
          </a:p>
          <a:p>
            <a:pPr marL="914400" lvl="1" indent="-457200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Super-sampling methods</a:t>
            </a:r>
          </a:p>
        </p:txBody>
      </p:sp>
    </p:spTree>
    <p:extLst>
      <p:ext uri="{BB962C8B-B14F-4D97-AF65-F5344CB8AC3E}">
        <p14:creationId xmlns:p14="http://schemas.microsoft.com/office/powerpoint/2010/main" val="37409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5112" y="4190998"/>
            <a:ext cx="8229600" cy="2392363"/>
          </a:xfrm>
        </p:spPr>
        <p:txBody>
          <a:bodyPr numCol="2"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b="1" dirty="0" smtClean="0"/>
              <a:t>Filters: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Straight Averaging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Max – Min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Box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Gaussian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Mitchell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err="1" smtClean="0"/>
              <a:t>Lanczos</a:t>
            </a:r>
            <a:endParaRPr lang="en-US" sz="24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Multi-pixel Filtering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160" y="1600200"/>
            <a:ext cx="8229600" cy="259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Uses neighboring pixels to determine a better color for pixels after sampling the 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goal is to smooth </a:t>
            </a:r>
            <a:r>
              <a:rPr lang="en-US" dirty="0"/>
              <a:t>out edges without much additional computational intensity.</a:t>
            </a:r>
          </a:p>
        </p:txBody>
      </p:sp>
    </p:spTree>
    <p:extLst>
      <p:ext uri="{BB962C8B-B14F-4D97-AF65-F5344CB8AC3E}">
        <p14:creationId xmlns:p14="http://schemas.microsoft.com/office/powerpoint/2010/main" val="3339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6" y="1447800"/>
            <a:ext cx="7680960" cy="4724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3200" dirty="0" smtClean="0"/>
              <a:t>Samples are uniformly distributed</a:t>
            </a:r>
          </a:p>
          <a:p>
            <a:pPr marL="685800" lvl="1" indent="-514350"/>
            <a:r>
              <a:rPr lang="en-US" sz="3000" dirty="0" smtClean="0"/>
              <a:t>Reduces clumping and gaps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of good sampling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1" y="2862072"/>
            <a:ext cx="658028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 startAt="2"/>
            </a:pPr>
            <a:r>
              <a:rPr lang="en-US" sz="3200" dirty="0" smtClean="0"/>
              <a:t>Some distance is maintained between samples points</a:t>
            </a:r>
          </a:p>
          <a:p>
            <a:pPr marL="514350" indent="-514350" eaLnBrk="1" hangingPunct="1">
              <a:buFontTx/>
              <a:buAutoNum type="arabicPeriod" startAt="2"/>
            </a:pPr>
            <a:endParaRPr lang="en-US" sz="3200" dirty="0" smtClean="0"/>
          </a:p>
          <a:p>
            <a:pPr marL="514350" indent="-514350" eaLnBrk="1" hangingPunct="1">
              <a:buFontTx/>
              <a:buAutoNum type="arabicPeriod" startAt="3"/>
            </a:pPr>
            <a:r>
              <a:rPr lang="en-US" sz="3200" dirty="0" smtClean="0"/>
              <a:t>Do </a:t>
            </a:r>
            <a:r>
              <a:rPr lang="en-US" sz="3200" dirty="0" smtClean="0"/>
              <a:t>not maintain constant distance in X and Y direction</a:t>
            </a:r>
          </a:p>
          <a:p>
            <a:pPr eaLnBrk="1" hangingPunct="1"/>
            <a:endParaRPr lang="en-US" sz="3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52425" lvl="3" indent="0">
              <a:buNone/>
            </a:pP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 well distributed patterns = low-discrepancy (more evenly distributed)</a:t>
            </a:r>
          </a:p>
          <a:p>
            <a:pPr marL="514350" indent="-514350" eaLnBrk="1" hangingPunct="1">
              <a:buFontTx/>
              <a:buNone/>
            </a:pP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good sampling </a:t>
            </a:r>
          </a:p>
        </p:txBody>
      </p:sp>
    </p:spTree>
    <p:extLst>
      <p:ext uri="{BB962C8B-B14F-4D97-AF65-F5344CB8AC3E}">
        <p14:creationId xmlns:p14="http://schemas.microsoft.com/office/powerpoint/2010/main" val="20839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500" dirty="0" smtClean="0"/>
              <a:t>Divide each pixel into an N </a:t>
            </a:r>
            <a:r>
              <a:rPr lang="en-US" sz="3500" dirty="0"/>
              <a:t>x N</a:t>
            </a:r>
            <a:r>
              <a:rPr lang="en-US" sz="3500" dirty="0" smtClean="0"/>
              <a:t> grid</a:t>
            </a:r>
            <a:r>
              <a:rPr lang="en-US" sz="3500" dirty="0"/>
              <a:t> </a:t>
            </a:r>
            <a:r>
              <a:rPr lang="en-US" sz="3500" dirty="0" smtClean="0"/>
              <a:t>     and place one sample in the center of each cell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/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Combine color of each cell into one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Easy to implement and produces higher image quality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More computational intensive and aliasing can still occur if too few samples are taken</a:t>
            </a:r>
            <a:endParaRPr lang="en-US" sz="32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Grid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64" y="304800"/>
            <a:ext cx="1447800" cy="143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Grid Problem    </a:t>
            </a: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64" y="304800"/>
            <a:ext cx="1447800" cy="143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305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1270</TotalTime>
  <Words>1092</Words>
  <Application>Microsoft Office PowerPoint</Application>
  <PresentationFormat>On-screen Show (4:3)</PresentationFormat>
  <Paragraphs>181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Mylar</vt:lpstr>
      <vt:lpstr>Ray Tracing - Analysis of Super-Sampling Methods</vt:lpstr>
      <vt:lpstr>The Problem</vt:lpstr>
      <vt:lpstr>Why is it interesting?</vt:lpstr>
      <vt:lpstr>Super-sampling methods</vt:lpstr>
      <vt:lpstr>Multi-pixel Filtering</vt:lpstr>
      <vt:lpstr>Characteristics of good sampling</vt:lpstr>
      <vt:lpstr>Characteristics of good sampling </vt:lpstr>
      <vt:lpstr>Grid  </vt:lpstr>
      <vt:lpstr>Grid Problem    </vt:lpstr>
      <vt:lpstr>Rotated Grid</vt:lpstr>
      <vt:lpstr>Grid vs Rotated Grid</vt:lpstr>
      <vt:lpstr>Jittered</vt:lpstr>
      <vt:lpstr>N-Rook</vt:lpstr>
      <vt:lpstr>STEP 1</vt:lpstr>
      <vt:lpstr>STEP 2</vt:lpstr>
      <vt:lpstr>NRook Problem</vt:lpstr>
      <vt:lpstr>Multi-Jittered</vt:lpstr>
      <vt:lpstr>Adaptive Supersampling</vt:lpstr>
      <vt:lpstr>Image Space vs Object Space</vt:lpstr>
      <vt:lpstr>Image Space: Basic Idea</vt:lpstr>
      <vt:lpstr>Implementation Plan</vt:lpstr>
      <vt:lpstr>High Level Algorithm</vt:lpstr>
      <vt:lpstr>Super-Sampling Methods Analysis</vt:lpstr>
      <vt:lpstr>References</vt:lpstr>
      <vt:lpstr>Any Questions?</vt:lpstr>
    </vt:vector>
  </TitlesOfParts>
  <Company>The Boeing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Supersampling Ray Tracing Methods</dc:title>
  <dc:creator>lo055c</dc:creator>
  <cp:lastModifiedBy>Piotr Warczak</cp:lastModifiedBy>
  <cp:revision>75</cp:revision>
  <dcterms:created xsi:type="dcterms:W3CDTF">2011-03-05T22:07:04Z</dcterms:created>
  <dcterms:modified xsi:type="dcterms:W3CDTF">2011-03-08T01:19:47Z</dcterms:modified>
</cp:coreProperties>
</file>