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87" r:id="rId4"/>
    <p:sldId id="288" r:id="rId5"/>
    <p:sldId id="292" r:id="rId6"/>
    <p:sldId id="272" r:id="rId7"/>
    <p:sldId id="263" r:id="rId8"/>
    <p:sldId id="270" r:id="rId9"/>
    <p:sldId id="295" r:id="rId10"/>
    <p:sldId id="293" r:id="rId11"/>
    <p:sldId id="294" r:id="rId12"/>
    <p:sldId id="29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7" autoAdjust="0"/>
    <p:restoredTop sz="94660"/>
  </p:normalViewPr>
  <p:slideViewPr>
    <p:cSldViewPr>
      <p:cViewPr>
        <p:scale>
          <a:sx n="52" d="100"/>
          <a:sy n="52" d="100"/>
        </p:scale>
        <p:origin x="-1692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/>
          <p:nvPr/>
        </p:nvSpPr>
        <p:spPr>
          <a:xfrm>
            <a:off x="0" y="4743450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/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2A0F-A157-47A6-BB18-E1DB312D4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AD6E2-671E-4EE6-9DCA-F80AF19A7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3561D-7AB4-4C39-9B01-EC5B60EBD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54707-27D1-46FA-A55B-59F16AF26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17"/>
          <p:cNvCxnSpPr/>
          <p:nvPr/>
        </p:nvCxnSpPr>
        <p:spPr>
          <a:xfrm>
            <a:off x="-4763" y="1828800"/>
            <a:ext cx="9144001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/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2967C-3085-4395-B426-8D9ECC416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D5E76-8F51-4FAF-AE3C-3EBDF794BD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/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/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F750F-9EE6-4A63-B18C-1CC5F61F1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61FCD-4419-491E-9D0E-E0BE7690E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9D036-7461-4758-8DD2-B58868C44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6454C-58F5-4AD5-AC83-63DE7B104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99557-9715-4575-A054-1DF092AD06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52425" y="228600"/>
            <a:ext cx="7680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5" y="1463675"/>
            <a:ext cx="7680325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5" y="6543675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50" y="6543675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5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 smtClean="0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pPr>
              <a:defRPr/>
            </a:pPr>
            <a:fld id="{0F8792DE-58D9-4EB2-B7A7-5C374C2ED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fontAlgn="base">
        <a:spcBef>
          <a:spcPts val="40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Tunga" pitchFamily="2"/>
          <a:cs typeface="Tunga" pitchFamily="2"/>
        </a:defRPr>
      </a:lvl1pPr>
      <a:lvl2pPr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2pPr>
      <a:lvl3pPr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3pPr>
      <a:lvl4pPr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4pPr>
      <a:lvl5pPr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5pPr>
      <a:lvl6pPr marL="457200"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6pPr>
      <a:lvl7pPr marL="914400"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7pPr>
      <a:lvl8pPr marL="1371600"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8pPr>
      <a:lvl9pPr marL="1828800"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9pPr>
    </p:titleStyle>
    <p:bodyStyle>
      <a:lvl1pPr algn="l" rtl="0" fontAlgn="base">
        <a:spcBef>
          <a:spcPts val="1200"/>
        </a:spcBef>
        <a:spcAft>
          <a:spcPct val="0"/>
        </a:spcAft>
        <a:buClr>
          <a:srgbClr val="838995"/>
        </a:buClr>
        <a:buFont typeface="Arial" charset="0"/>
        <a:defRPr kern="1200" spc="3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rtl="0" fontAlgn="base">
        <a:spcBef>
          <a:spcPts val="6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rtl="0" fontAlgn="base">
        <a:spcBef>
          <a:spcPts val="6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rtl="0" fontAlgn="base">
        <a:spcBef>
          <a:spcPts val="6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rtl="0" fontAlgn="base">
        <a:spcBef>
          <a:spcPts val="6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200400"/>
            <a:ext cx="4572000" cy="1368425"/>
          </a:xfrm>
        </p:spPr>
        <p:txBody>
          <a:bodyPr/>
          <a:lstStyle/>
          <a:p>
            <a:pPr algn="ctr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en-US" sz="3200" b="1" dirty="0" err="1"/>
              <a:t>Duy</a:t>
            </a:r>
            <a:r>
              <a:rPr lang="en-US" sz="3200" b="1" dirty="0"/>
              <a:t> </a:t>
            </a:r>
            <a:r>
              <a:rPr lang="en-US" sz="3200" b="1" dirty="0" smtClean="0"/>
              <a:t>&amp; </a:t>
            </a:r>
            <a:r>
              <a:rPr lang="en-US" sz="3200" b="1" dirty="0" err="1" smtClean="0"/>
              <a:t>Piotr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dirty="0"/>
              <a:t>Ray Tracing - </a:t>
            </a:r>
            <a:r>
              <a:rPr sz="5300" dirty="0"/>
              <a:t>Analysis of Super-Sampling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smtClean="0"/>
              <a:t>NRooks with 4 samples – 2.660 seconds</a:t>
            </a:r>
          </a:p>
        </p:txBody>
      </p:sp>
      <p:pic>
        <p:nvPicPr>
          <p:cNvPr id="50180" name="Picture 6" descr="C:\piotr\CSS552 - Topics in Rendering\Adaptive\CommandFile\images\CheckerTextureText_2_NRooks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447800"/>
            <a:ext cx="6400800" cy="490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Multi-Jitter with 8 pixels – 9.263</a:t>
            </a:r>
          </a:p>
        </p:txBody>
      </p:sp>
      <p:pic>
        <p:nvPicPr>
          <p:cNvPr id="51204" name="Picture 7" descr="C:\piotr\CSS552 - Topics in Rendering\Adaptive\CommandFile\images\CheckerTextureText_2_MultiJitter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371600"/>
            <a:ext cx="6629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95" name="Rectangle 54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Metrics</a:t>
            </a:r>
          </a:p>
        </p:txBody>
      </p:sp>
      <p:graphicFrame>
        <p:nvGraphicFramePr>
          <p:cNvPr id="56502" name="Group 2230"/>
          <p:cNvGraphicFramePr>
            <a:graphicFrameLocks noGrp="1"/>
          </p:cNvGraphicFramePr>
          <p:nvPr>
            <p:ph idx="4294967295"/>
          </p:nvPr>
        </p:nvGraphicFramePr>
        <p:xfrm>
          <a:off x="352425" y="1463675"/>
          <a:ext cx="7680325" cy="4371975"/>
        </p:xfrm>
        <a:graphic>
          <a:graphicData uri="http://schemas.openxmlformats.org/drawingml/2006/table">
            <a:tbl>
              <a:tblPr/>
              <a:tblGrid>
                <a:gridCol w="1720850"/>
                <a:gridCol w="788988"/>
                <a:gridCol w="1354137"/>
                <a:gridCol w="982663"/>
                <a:gridCol w="663575"/>
                <a:gridCol w="1104900"/>
                <a:gridCol w="1065212"/>
              </a:tblGrid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Single Thread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Sample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Random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Grid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Jittered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Multi-Jettered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Nrooks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Box Filter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5.112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7.436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7.253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7.413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22.093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7.368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6.197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13.069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13.377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13.377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98.456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13.391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7.36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21.416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21.603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21.452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296.823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21.449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Guassian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4.65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7.017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7.452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7.32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24.299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7.22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5.834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14.184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14.354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14.283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115.238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14.563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Multi-Thread (no filtrer)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Sample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Random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Grid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Jittered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Multi-Jettered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Nrooks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2.631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2.756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2.583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2.675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9.263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2.66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2.422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5.29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9.311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5.142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42.984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5.272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5.564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52425" y="1463675"/>
            <a:ext cx="7680325" cy="4724400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en-US" sz="3200" dirty="0" smtClean="0"/>
              <a:t>How to reconstruct a high quality image with </a:t>
            </a:r>
          </a:p>
          <a:p>
            <a:pPr marL="342900" indent="-3429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3200" dirty="0" smtClean="0"/>
              <a:t>the least amount of samples per pixel</a:t>
            </a:r>
          </a:p>
          <a:p>
            <a:pPr marL="342900" indent="-3429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3200" dirty="0" smtClean="0"/>
              <a:t>the least amount of resources</a:t>
            </a:r>
          </a:p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en-US" sz="3200" dirty="0" smtClean="0"/>
              <a:t>And preserving the image quality</a:t>
            </a:r>
          </a:p>
          <a:p>
            <a:pPr marL="342900" indent="-3429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3200" dirty="0" smtClean="0"/>
              <a:t>without introduction of artifacts such as jagged edges, </a:t>
            </a:r>
            <a:r>
              <a:rPr lang="en-US" sz="3200" dirty="0" err="1" smtClean="0"/>
              <a:t>Moire</a:t>
            </a:r>
            <a:r>
              <a:rPr lang="en-US" sz="3200" dirty="0" smtClean="0"/>
              <a:t> patterns, etc..</a:t>
            </a:r>
          </a:p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endParaRPr lang="en-US" sz="2000" b="1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endParaRPr lang="en-US" sz="2000" dirty="0"/>
          </a:p>
          <a:p>
            <a:pPr fontAlgn="auto">
              <a:lnSpc>
                <a:spcPct val="80000"/>
              </a:lnSpc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endParaRPr lang="en-US" sz="2000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57200" y="1524000"/>
            <a:ext cx="8229600" cy="4525963"/>
          </a:xfrm>
        </p:spPr>
        <p:txBody>
          <a:bodyPr numCol="2">
            <a:noAutofit/>
          </a:bodyPr>
          <a:lstStyle/>
          <a:p>
            <a:pPr marL="457200" indent="-4572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Grid</a:t>
            </a:r>
          </a:p>
          <a:p>
            <a:pPr marL="457200" indent="-4572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Rotated-Grid</a:t>
            </a:r>
          </a:p>
          <a:p>
            <a:pPr marL="457200" indent="-4572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Jittered</a:t>
            </a:r>
          </a:p>
          <a:p>
            <a:pPr marL="457200" indent="-4572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Shirley/N-Rook</a:t>
            </a:r>
          </a:p>
          <a:p>
            <a:pPr marL="457200" indent="-4572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Multi-Jittered</a:t>
            </a:r>
          </a:p>
          <a:p>
            <a:pPr marL="457200" indent="-4572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endParaRPr lang="en-US" sz="2800" dirty="0"/>
          </a:p>
          <a:p>
            <a:pPr marL="457200" indent="-4572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marL="457200" indent="-4572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endParaRPr lang="en-US" sz="2800" dirty="0"/>
          </a:p>
          <a:p>
            <a:pPr marL="457200" indent="-4572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marL="457200" indent="-4572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2800" dirty="0" smtClean="0"/>
              <a:t>Adaptive</a:t>
            </a:r>
          </a:p>
          <a:p>
            <a:pPr marL="457200" indent="-4572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2800" dirty="0" smtClean="0"/>
              <a:t>Poisson Disc</a:t>
            </a:r>
          </a:p>
          <a:p>
            <a:pPr marL="457200" indent="-4572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2800" dirty="0" err="1" smtClean="0"/>
              <a:t>Hammersley</a:t>
            </a:r>
            <a:endParaRPr lang="en-US" sz="2800" dirty="0" smtClean="0"/>
          </a:p>
          <a:p>
            <a:pPr marL="457200" indent="-4572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2800" dirty="0" smtClean="0"/>
              <a:t>Monte Carlo</a:t>
            </a:r>
          </a:p>
          <a:p>
            <a:pPr marL="457200" indent="-4572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2800" dirty="0" smtClean="0"/>
              <a:t>Random </a:t>
            </a:r>
            <a:r>
              <a:rPr lang="en-US" sz="2800" b="1" dirty="0" smtClean="0"/>
              <a:t>(for comparison)</a:t>
            </a:r>
            <a:endParaRPr lang="en-US" sz="2800" dirty="0" smtClean="0"/>
          </a:p>
          <a:p>
            <a:pPr marL="457200" indent="-4572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marL="914400" lvl="1" indent="-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marL="457200" indent="-4572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endParaRPr lang="en-US" sz="2800" dirty="0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Super-sampling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15112" y="4190998"/>
            <a:ext cx="8229600" cy="2392363"/>
          </a:xfrm>
        </p:spPr>
        <p:txBody>
          <a:bodyPr numCol="2"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en-US" sz="2400" b="1" dirty="0" smtClean="0"/>
              <a:t>Filters:</a:t>
            </a:r>
          </a:p>
          <a:p>
            <a:pPr marL="342900" indent="-3429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Box</a:t>
            </a:r>
            <a:endParaRPr lang="en-US" sz="2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42900" indent="-3429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Gaussian</a:t>
            </a:r>
            <a:endParaRPr lang="en-US" sz="2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42900" indent="-3429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342900" indent="-3429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endParaRPr lang="en-US" sz="2400" dirty="0"/>
          </a:p>
          <a:p>
            <a:pPr marL="342900" indent="-3429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2400" dirty="0" smtClean="0"/>
              <a:t>Mitchell</a:t>
            </a:r>
            <a:endParaRPr lang="en-US" sz="2400" dirty="0" smtClean="0"/>
          </a:p>
          <a:p>
            <a:pPr marL="342900" indent="-342900" fontAlgn="auto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2400" dirty="0" err="1" smtClean="0"/>
              <a:t>Lanczos</a:t>
            </a:r>
            <a:endParaRPr lang="en-US" sz="2400" dirty="0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Multi-pixel Filtering</a:t>
            </a: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517525" y="1600200"/>
            <a:ext cx="8229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>
                <a:latin typeface="Corbel" pitchFamily="34" charset="0"/>
              </a:rPr>
              <a:t>Uses neighboring pixels to determine a better color for pixels after sampling the image.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>
                <a:latin typeface="Corbel" pitchFamily="34" charset="0"/>
              </a:rPr>
              <a:t>The goal is to smooth out edges without much additional computational intensity.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2 Samples - Multi-Threaded</a:t>
            </a:r>
            <a:br>
              <a:rPr lang="en-US" sz="3600" smtClean="0"/>
            </a:br>
            <a:r>
              <a:rPr lang="en-US" sz="3600" smtClean="0"/>
              <a:t>Grid with 4 samples – 2.756 </a:t>
            </a:r>
          </a:p>
        </p:txBody>
      </p:sp>
      <p:pic>
        <p:nvPicPr>
          <p:cNvPr id="23557" name="Picture 2" descr="C:\piotr\CSS552 - Topics in Rendering\Adaptive\CommandFile\images\CheckerTextureText_2_RGrid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524000"/>
            <a:ext cx="62484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Rotated Grid with 4 samples – 2.674 seconds </a:t>
            </a:r>
          </a:p>
        </p:txBody>
      </p:sp>
      <p:pic>
        <p:nvPicPr>
          <p:cNvPr id="24582" name="Picture 1" descr="C:\piotr\CSS552 - Topics in Rendering\Adaptive\CommandFile\images\CheckerTextureText_2_Grid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295400"/>
            <a:ext cx="6705600" cy="510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Jitter with 4 samples – 2.583 seconds</a:t>
            </a:r>
          </a:p>
        </p:txBody>
      </p:sp>
      <p:pic>
        <p:nvPicPr>
          <p:cNvPr id="25604" name="Picture 3" descr="C:\piotr\CSS552 - Topics in Rendering\Adaptive\CommandFile\images\CheckerTextureText_2_Jitter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295400"/>
            <a:ext cx="670560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Random with 2 samples – 2.631</a:t>
            </a:r>
          </a:p>
        </p:txBody>
      </p:sp>
      <p:pic>
        <p:nvPicPr>
          <p:cNvPr id="26631" name="Picture 4" descr="C:\piotr\CSS552 - Topics in Rendering\Adaptive\CommandFile\images\CheckerTextureText_2_Random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447800"/>
            <a:ext cx="6553200" cy="497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smtClean="0"/>
              <a:t>Random with 4 samples  - 3.001 seconds</a:t>
            </a:r>
          </a:p>
        </p:txBody>
      </p:sp>
      <p:pic>
        <p:nvPicPr>
          <p:cNvPr id="52228" name="Picture 5" descr="C:\piotr\CSS552 - Topics in Rendering\Adaptive\CommandFile\images\CheckerTextureText_4_Random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19200"/>
            <a:ext cx="70104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1290</TotalTime>
  <Words>226</Words>
  <Application>Microsoft Office PowerPoint</Application>
  <PresentationFormat>On-screen Show (4:3)</PresentationFormat>
  <Paragraphs>170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Mylar</vt:lpstr>
      <vt:lpstr>Ray Tracing - Analysis of Super-Sampling Methods</vt:lpstr>
      <vt:lpstr>The Problem</vt:lpstr>
      <vt:lpstr>Super-sampling methods</vt:lpstr>
      <vt:lpstr>Multi-pixel Filtering</vt:lpstr>
      <vt:lpstr>2 Samples - Multi-Threaded Grid with 4 samples – 2.756 </vt:lpstr>
      <vt:lpstr>Rotated Grid with 4 samples – 2.674 seconds </vt:lpstr>
      <vt:lpstr>Jitter with 4 samples – 2.583 seconds</vt:lpstr>
      <vt:lpstr>Random with 2 samples – 2.631</vt:lpstr>
      <vt:lpstr>Random with 4 samples  - 3.001 seconds</vt:lpstr>
      <vt:lpstr>NRooks with 4 samples – 2.660 seconds</vt:lpstr>
      <vt:lpstr>Multi-Jitter with 8 pixels – 9.263</vt:lpstr>
      <vt:lpstr>Metrics</vt:lpstr>
    </vt:vector>
  </TitlesOfParts>
  <Company>The Boeing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Supersampling Ray Tracing Methods</dc:title>
  <dc:creator>lo055c</dc:creator>
  <cp:lastModifiedBy>Piotr Warczak</cp:lastModifiedBy>
  <cp:revision>80</cp:revision>
  <dcterms:created xsi:type="dcterms:W3CDTF">2011-03-05T22:07:04Z</dcterms:created>
  <dcterms:modified xsi:type="dcterms:W3CDTF">2011-03-15T01:35:20Z</dcterms:modified>
</cp:coreProperties>
</file>