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C5E4-7EC0-4045-A738-3BE2CAEB502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DE7-DEA1-4689-BF50-658AA29BD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3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C5E4-7EC0-4045-A738-3BE2CAEB502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DE7-DEA1-4689-BF50-658AA29BD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0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C5E4-7EC0-4045-A738-3BE2CAEB502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DE7-DEA1-4689-BF50-658AA29BD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2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C5E4-7EC0-4045-A738-3BE2CAEB502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DE7-DEA1-4689-BF50-658AA29BD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15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C5E4-7EC0-4045-A738-3BE2CAEB502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DE7-DEA1-4689-BF50-658AA29BD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7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C5E4-7EC0-4045-A738-3BE2CAEB502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DE7-DEA1-4689-BF50-658AA29BD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2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C5E4-7EC0-4045-A738-3BE2CAEB502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DE7-DEA1-4689-BF50-658AA29BD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93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C5E4-7EC0-4045-A738-3BE2CAEB502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DE7-DEA1-4689-BF50-658AA29BD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01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C5E4-7EC0-4045-A738-3BE2CAEB502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DE7-DEA1-4689-BF50-658AA29BD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8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C5E4-7EC0-4045-A738-3BE2CAEB502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DE7-DEA1-4689-BF50-658AA29BD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8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C5E4-7EC0-4045-A738-3BE2CAEB502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DE7-DEA1-4689-BF50-658AA29BD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9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AC5E4-7EC0-4045-A738-3BE2CAEB502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6DE7-DEA1-4689-BF50-658AA29BD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036" y="551145"/>
            <a:ext cx="8154442" cy="104514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RAY TRACING </a:t>
            </a:r>
            <a:r>
              <a:rPr lang="en-US" dirty="0" smtClean="0"/>
              <a:t>WITH DISPERSION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5754" y="2329840"/>
            <a:ext cx="6964471" cy="1189974"/>
          </a:xfrm>
        </p:spPr>
        <p:txBody>
          <a:bodyPr>
            <a:noAutofit/>
          </a:bodyPr>
          <a:lstStyle/>
          <a:p>
            <a:pPr algn="ctr"/>
            <a:r>
              <a:rPr lang="en-US" sz="2600" b="1" dirty="0" smtClean="0"/>
              <a:t>CSS552 – Topics in Rendering</a:t>
            </a:r>
            <a:br>
              <a:rPr lang="en-US" sz="2600" b="1" dirty="0" smtClean="0"/>
            </a:br>
            <a:r>
              <a:rPr lang="en-US" sz="2600" b="1" dirty="0" smtClean="0"/>
              <a:t/>
            </a:r>
            <a:br>
              <a:rPr lang="en-US" sz="2600" b="1" dirty="0" smtClean="0"/>
            </a:br>
            <a:r>
              <a:rPr lang="en-US" sz="2600" b="1" dirty="0" smtClean="0"/>
              <a:t>Winter 2011</a:t>
            </a:r>
          </a:p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216532" y="4284985"/>
            <a:ext cx="608692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600" b="1" dirty="0">
                <a:solidFill>
                  <a:schemeClr val="tx2"/>
                </a:solidFill>
              </a:rPr>
              <a:t>Final Project by:</a:t>
            </a:r>
            <a:br>
              <a:rPr lang="en-US" sz="2600" b="1" dirty="0">
                <a:solidFill>
                  <a:schemeClr val="tx2"/>
                </a:solidFill>
              </a:rPr>
            </a:br>
            <a:r>
              <a:rPr lang="en-US" sz="2600" b="1" dirty="0">
                <a:solidFill>
                  <a:schemeClr val="tx2"/>
                </a:solidFill>
              </a:rPr>
              <a:t>Kohei Ueda</a:t>
            </a:r>
            <a:br>
              <a:rPr lang="en-US" sz="2600" b="1" dirty="0">
                <a:solidFill>
                  <a:schemeClr val="tx2"/>
                </a:solidFill>
              </a:rPr>
            </a:br>
            <a:r>
              <a:rPr lang="en-US" sz="2600" b="1" dirty="0">
                <a:solidFill>
                  <a:schemeClr val="tx2"/>
                </a:solidFill>
              </a:rPr>
              <a:t>Shivani Srikanteshwara</a:t>
            </a:r>
            <a:br>
              <a:rPr lang="en-US" sz="2600" b="1" dirty="0">
                <a:solidFill>
                  <a:schemeClr val="tx2"/>
                </a:solidFill>
              </a:rPr>
            </a:br>
            <a:r>
              <a:rPr lang="en-US" sz="2600" b="1" dirty="0">
                <a:solidFill>
                  <a:schemeClr val="tx2"/>
                </a:solidFill>
              </a:rPr>
              <a:t>Mary Ann Chiramattel Kunjachan</a:t>
            </a:r>
          </a:p>
        </p:txBody>
      </p:sp>
    </p:spTree>
    <p:extLst>
      <p:ext uri="{BB962C8B-B14F-4D97-AF65-F5344CB8AC3E}">
        <p14:creationId xmlns:p14="http://schemas.microsoft.com/office/powerpoint/2010/main" val="111988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885500" y="1905000"/>
            <a:ext cx="0" cy="259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 Phase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752600" y="2209800"/>
            <a:ext cx="1095261" cy="1485626"/>
          </a:xfrm>
          <a:prstGeom prst="straightConnector1">
            <a:avLst/>
          </a:prstGeom>
          <a:ln w="76200" cmpd="sng">
            <a:solidFill>
              <a:schemeClr val="accent3">
                <a:lumMod val="40000"/>
                <a:lumOff val="60000"/>
              </a:schemeClr>
            </a:solidFill>
            <a:prstDash val="solid"/>
            <a:headEnd type="none"/>
            <a:tailEnd type="triangl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981200" y="3695426"/>
            <a:ext cx="32766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828580" y="3673207"/>
            <a:ext cx="113841" cy="11384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>
            <a:endCxn id="34" idx="1"/>
          </p:cNvCxnSpPr>
          <p:nvPr/>
        </p:nvCxnSpPr>
        <p:spPr>
          <a:xfrm flipV="1">
            <a:off x="3200400" y="2391398"/>
            <a:ext cx="773933" cy="1281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eft Brace 33"/>
          <p:cNvSpPr/>
          <p:nvPr/>
        </p:nvSpPr>
        <p:spPr>
          <a:xfrm>
            <a:off x="3974333" y="1887196"/>
            <a:ext cx="239617" cy="1008404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290150" y="1672782"/>
            <a:ext cx="45490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Material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Index of Refraction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2400" dirty="0" smtClean="0"/>
              <a:t>For each wavelength (color)</a:t>
            </a:r>
          </a:p>
          <a:p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25582" y="127642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Original Light</a:t>
            </a:r>
          </a:p>
          <a:p>
            <a:r>
              <a:rPr lang="en-US" dirty="0" smtClean="0"/>
              <a:t>(White)</a:t>
            </a:r>
            <a:endParaRPr lang="en-US" dirty="0"/>
          </a:p>
        </p:txBody>
      </p:sp>
      <p:sp>
        <p:nvSpPr>
          <p:cNvPr id="21" name="Arc 20"/>
          <p:cNvSpPr/>
          <p:nvPr/>
        </p:nvSpPr>
        <p:spPr>
          <a:xfrm rot="18042518">
            <a:off x="2310547" y="3011175"/>
            <a:ext cx="960120" cy="958050"/>
          </a:xfrm>
          <a:prstGeom prst="arc">
            <a:avLst>
              <a:gd name="adj1" fmla="val 14914852"/>
              <a:gd name="adj2" fmla="val 2052515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76095" y="2741144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</a:t>
            </a:r>
            <a:r>
              <a:rPr lang="en-US" dirty="0" smtClean="0"/>
              <a:t>i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585968" y="2367663"/>
            <a:ext cx="1204639" cy="1350622"/>
          </a:xfrm>
          <a:prstGeom prst="straightConnector1">
            <a:avLst/>
          </a:prstGeom>
          <a:ln w="76200" cmpd="sng">
            <a:solidFill>
              <a:schemeClr val="accent3">
                <a:lumMod val="40000"/>
                <a:lumOff val="60000"/>
              </a:schemeClr>
            </a:solidFill>
            <a:prstDash val="solid"/>
            <a:headEnd type="none"/>
            <a:tailEnd type="triangl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018838" y="2038487"/>
            <a:ext cx="866662" cy="1714226"/>
          </a:xfrm>
          <a:prstGeom prst="straightConnector1">
            <a:avLst/>
          </a:prstGeom>
          <a:ln w="76200" cmpd="sng">
            <a:solidFill>
              <a:schemeClr val="accent3">
                <a:lumMod val="40000"/>
                <a:lumOff val="60000"/>
              </a:schemeClr>
            </a:solidFill>
            <a:prstDash val="solid"/>
            <a:headEnd type="none"/>
            <a:tailEnd type="triangl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4604366"/>
            <a:ext cx="88293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Each ray from the white light will hit the refractive surface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6942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885500" y="1905000"/>
            <a:ext cx="0" cy="3462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 Phase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143000" y="2743200"/>
            <a:ext cx="1704861" cy="952226"/>
          </a:xfrm>
          <a:prstGeom prst="straightConnector1">
            <a:avLst/>
          </a:prstGeom>
          <a:ln w="76200" cmpd="sng">
            <a:solidFill>
              <a:schemeClr val="accent3">
                <a:lumMod val="40000"/>
                <a:lumOff val="60000"/>
              </a:schemeClr>
            </a:solidFill>
            <a:prstDash val="solid"/>
            <a:headEnd type="none"/>
            <a:tailEnd type="triangl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981200" y="3695426"/>
            <a:ext cx="32766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05699" y="3741145"/>
            <a:ext cx="1132901" cy="1295400"/>
          </a:xfrm>
          <a:prstGeom prst="straightConnector1">
            <a:avLst/>
          </a:prstGeom>
          <a:ln w="76200" cmpd="sng">
            <a:solidFill>
              <a:srgbClr val="FFC000"/>
            </a:solidFill>
            <a:prstDash val="solid"/>
            <a:headEnd type="none"/>
            <a:tailEnd type="triangl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847861" y="3733800"/>
            <a:ext cx="391098" cy="1676400"/>
          </a:xfrm>
          <a:prstGeom prst="straightConnector1">
            <a:avLst/>
          </a:prstGeom>
          <a:ln w="76200" cmpd="sng">
            <a:solidFill>
              <a:schemeClr val="accent1">
                <a:lumMod val="60000"/>
                <a:lumOff val="40000"/>
              </a:schemeClr>
            </a:solidFill>
            <a:prstDash val="solid"/>
            <a:headEnd type="none"/>
            <a:tailEnd type="triangl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828580" y="3673207"/>
            <a:ext cx="113841" cy="11384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913502" y="3785212"/>
            <a:ext cx="896498" cy="1402081"/>
          </a:xfrm>
          <a:prstGeom prst="straightConnector1">
            <a:avLst/>
          </a:prstGeom>
          <a:ln w="76200" cmpd="sng">
            <a:solidFill>
              <a:srgbClr val="FFFF99"/>
            </a:solidFill>
            <a:prstDash val="solid"/>
            <a:headEnd type="none"/>
            <a:tailEnd type="triangl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928651" y="3801279"/>
            <a:ext cx="543498" cy="1494347"/>
          </a:xfrm>
          <a:prstGeom prst="straightConnector1">
            <a:avLst/>
          </a:prstGeom>
          <a:ln w="76200" cmpd="sng">
            <a:solidFill>
              <a:srgbClr val="92D050"/>
            </a:solidFill>
            <a:prstDash val="solid"/>
            <a:headEnd type="none"/>
            <a:tailEnd type="triangl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Left Brace 30"/>
          <p:cNvSpPr/>
          <p:nvPr/>
        </p:nvSpPr>
        <p:spPr>
          <a:xfrm>
            <a:off x="4283875" y="1710809"/>
            <a:ext cx="152400" cy="1122022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572000" y="1283603"/>
            <a:ext cx="419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Creates New Dispersive Light Source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Origin (position)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Direction (</a:t>
            </a:r>
            <a:r>
              <a:rPr lang="el-GR" sz="2400" dirty="0"/>
              <a:t>θ</a:t>
            </a:r>
            <a:r>
              <a:rPr lang="en-US" sz="2400" dirty="0" smtClean="0"/>
              <a:t>o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Color 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457200" y="2068232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Original Light</a:t>
            </a:r>
          </a:p>
          <a:p>
            <a:r>
              <a:rPr lang="en-US" dirty="0" smtClean="0"/>
              <a:t>(White)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961114" y="3754995"/>
            <a:ext cx="1252837" cy="990474"/>
          </a:xfrm>
          <a:prstGeom prst="straightConnector1">
            <a:avLst/>
          </a:prstGeom>
          <a:ln w="76200" cmpd="sng">
            <a:solidFill>
              <a:schemeClr val="accent2"/>
            </a:solidFill>
            <a:prstDash val="solid"/>
            <a:headEnd type="none"/>
            <a:tailEnd type="triangl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31" idx="1"/>
          </p:cNvCxnSpPr>
          <p:nvPr/>
        </p:nvCxnSpPr>
        <p:spPr>
          <a:xfrm flipV="1">
            <a:off x="3447615" y="2271820"/>
            <a:ext cx="836260" cy="18065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rc 20"/>
          <p:cNvSpPr/>
          <p:nvPr/>
        </p:nvSpPr>
        <p:spPr>
          <a:xfrm rot="18042518">
            <a:off x="2310547" y="3011175"/>
            <a:ext cx="960120" cy="958050"/>
          </a:xfrm>
          <a:prstGeom prst="arc">
            <a:avLst>
              <a:gd name="adj1" fmla="val 14914852"/>
              <a:gd name="adj2" fmla="val 2052515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 rot="7329465">
            <a:off x="2547584" y="3599294"/>
            <a:ext cx="960120" cy="958050"/>
          </a:xfrm>
          <a:prstGeom prst="arc">
            <a:avLst>
              <a:gd name="adj1" fmla="val 16507755"/>
              <a:gd name="adj2" fmla="val 20525975"/>
            </a:avLst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76095" y="2741144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471742" y="4376137"/>
            <a:ext cx="500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</a:t>
            </a:r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8844" y="5582619"/>
            <a:ext cx="7010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Each white light ray that hits the refractive surface will </a:t>
            </a:r>
          </a:p>
          <a:p>
            <a:pPr algn="ctr"/>
            <a:r>
              <a:rPr lang="en-US" sz="2400" dirty="0" smtClean="0"/>
              <a:t>be refracted in to different directions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42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885500" y="1905000"/>
            <a:ext cx="5919" cy="2964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 Phase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143000" y="2743200"/>
            <a:ext cx="1704861" cy="952226"/>
          </a:xfrm>
          <a:prstGeom prst="straightConnector1">
            <a:avLst/>
          </a:prstGeom>
          <a:ln w="76200" cmpd="sng">
            <a:solidFill>
              <a:schemeClr val="accent3">
                <a:lumMod val="40000"/>
                <a:lumOff val="60000"/>
              </a:schemeClr>
            </a:solidFill>
            <a:prstDash val="solid"/>
            <a:headEnd type="none"/>
            <a:tailEnd type="triangl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981200" y="3695426"/>
            <a:ext cx="32766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05699" y="3741145"/>
            <a:ext cx="880598" cy="895233"/>
          </a:xfrm>
          <a:prstGeom prst="straightConnector1">
            <a:avLst/>
          </a:prstGeom>
          <a:ln w="76200" cmpd="sng">
            <a:solidFill>
              <a:srgbClr val="FFC000"/>
            </a:solidFill>
            <a:prstDash val="solid"/>
            <a:headEnd type="none"/>
            <a:tailEnd type="triangl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847861" y="3733800"/>
            <a:ext cx="260038" cy="1135932"/>
          </a:xfrm>
          <a:prstGeom prst="straightConnector1">
            <a:avLst/>
          </a:prstGeom>
          <a:ln w="76200" cmpd="sng">
            <a:solidFill>
              <a:schemeClr val="accent1">
                <a:lumMod val="60000"/>
                <a:lumOff val="40000"/>
              </a:schemeClr>
            </a:solidFill>
            <a:prstDash val="solid"/>
            <a:headEnd type="none"/>
            <a:tailEnd type="triangl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828580" y="3673207"/>
            <a:ext cx="113841" cy="11384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913502" y="3785212"/>
            <a:ext cx="661017" cy="960257"/>
          </a:xfrm>
          <a:prstGeom prst="straightConnector1">
            <a:avLst/>
          </a:prstGeom>
          <a:ln w="76200" cmpd="sng">
            <a:solidFill>
              <a:srgbClr val="FFFF99"/>
            </a:solidFill>
            <a:prstDash val="solid"/>
            <a:headEnd type="none"/>
            <a:tailEnd type="triangl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928651" y="3801279"/>
            <a:ext cx="402748" cy="1005475"/>
          </a:xfrm>
          <a:prstGeom prst="straightConnector1">
            <a:avLst/>
          </a:prstGeom>
          <a:ln w="76200" cmpd="sng">
            <a:solidFill>
              <a:srgbClr val="92D050"/>
            </a:solidFill>
            <a:prstDash val="solid"/>
            <a:headEnd type="none"/>
            <a:tailEnd type="triangl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Left Brace 30"/>
          <p:cNvSpPr/>
          <p:nvPr/>
        </p:nvSpPr>
        <p:spPr>
          <a:xfrm>
            <a:off x="4921488" y="1803788"/>
            <a:ext cx="152400" cy="1122022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257800" y="1395303"/>
            <a:ext cx="2971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Light </a:t>
            </a:r>
            <a:r>
              <a:rPr lang="en-US" sz="2400" dirty="0" smtClean="0"/>
              <a:t>Sources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Origin (position)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Direction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Color</a:t>
            </a:r>
          </a:p>
          <a:p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457200" y="2068232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Original Light</a:t>
            </a:r>
          </a:p>
          <a:p>
            <a:r>
              <a:rPr lang="en-US" dirty="0" smtClean="0"/>
              <a:t>(White)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902627" y="3702418"/>
            <a:ext cx="1081553" cy="805808"/>
          </a:xfrm>
          <a:prstGeom prst="straightConnector1">
            <a:avLst/>
          </a:prstGeom>
          <a:ln w="76200" cmpd="sng">
            <a:solidFill>
              <a:schemeClr val="accent2"/>
            </a:solidFill>
            <a:prstDash val="solid"/>
            <a:headEnd type="none"/>
            <a:tailEnd type="triangl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31" idx="1"/>
          </p:cNvCxnSpPr>
          <p:nvPr/>
        </p:nvCxnSpPr>
        <p:spPr>
          <a:xfrm flipV="1">
            <a:off x="3200400" y="2364799"/>
            <a:ext cx="1721088" cy="155040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rc 20"/>
          <p:cNvSpPr/>
          <p:nvPr/>
        </p:nvSpPr>
        <p:spPr>
          <a:xfrm rot="18042518">
            <a:off x="2310547" y="3011175"/>
            <a:ext cx="960120" cy="958050"/>
          </a:xfrm>
          <a:prstGeom prst="arc">
            <a:avLst>
              <a:gd name="adj1" fmla="val 14914852"/>
              <a:gd name="adj2" fmla="val 2052515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 rot="7329465">
            <a:off x="2547584" y="3599294"/>
            <a:ext cx="960120" cy="958050"/>
          </a:xfrm>
          <a:prstGeom prst="arc">
            <a:avLst>
              <a:gd name="adj1" fmla="val 16507755"/>
              <a:gd name="adj2" fmla="val 20525975"/>
            </a:avLst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76095" y="2741144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471742" y="4376137"/>
            <a:ext cx="500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</a:t>
            </a:r>
            <a:r>
              <a:rPr lang="en-US" dirty="0" smtClean="0"/>
              <a:t>o</a:t>
            </a:r>
            <a:endParaRPr lang="en-US" dirty="0"/>
          </a:p>
        </p:txBody>
      </p:sp>
      <p:cxnSp>
        <p:nvCxnSpPr>
          <p:cNvPr id="111" name="Straight Connector 110"/>
          <p:cNvCxnSpPr/>
          <p:nvPr/>
        </p:nvCxnSpPr>
        <p:spPr>
          <a:xfrm flipV="1">
            <a:off x="4834713" y="4265340"/>
            <a:ext cx="860544" cy="74207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Left Brace 111"/>
          <p:cNvSpPr/>
          <p:nvPr/>
        </p:nvSpPr>
        <p:spPr>
          <a:xfrm>
            <a:off x="5702184" y="3702418"/>
            <a:ext cx="152400" cy="1122022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6088914" y="2851251"/>
            <a:ext cx="297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</a:t>
            </a:r>
          </a:p>
          <a:p>
            <a:r>
              <a:rPr lang="en-US" sz="2400" b="1" dirty="0" smtClean="0"/>
              <a:t>Photon Map</a:t>
            </a:r>
          </a:p>
          <a:p>
            <a:r>
              <a:rPr lang="en-US" sz="2400" dirty="0" smtClean="0"/>
              <a:t>Color values </a:t>
            </a:r>
            <a:r>
              <a:rPr lang="en-US" sz="2400" dirty="0" smtClean="0"/>
              <a:t>from each Dispersive Light ray will </a:t>
            </a:r>
            <a:r>
              <a:rPr lang="en-US" sz="2400" dirty="0" smtClean="0"/>
              <a:t>be stored here.</a:t>
            </a:r>
            <a:endParaRPr lang="en-US" sz="2400" dirty="0"/>
          </a:p>
        </p:txBody>
      </p:sp>
      <p:sp>
        <p:nvSpPr>
          <p:cNvPr id="113" name="Rectangle 112"/>
          <p:cNvSpPr/>
          <p:nvPr/>
        </p:nvSpPr>
        <p:spPr>
          <a:xfrm>
            <a:off x="607977" y="4627614"/>
            <a:ext cx="6859623" cy="2449824"/>
          </a:xfrm>
          <a:prstGeom prst="rect">
            <a:avLst/>
          </a:prstGeom>
          <a:scene3d>
            <a:camera prst="orthographicFront">
              <a:rot lat="3000000" lon="3600000" rev="3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5" name="Group 114"/>
          <p:cNvGrpSpPr/>
          <p:nvPr/>
        </p:nvGrpSpPr>
        <p:grpSpPr>
          <a:xfrm>
            <a:off x="1915145" y="5041456"/>
            <a:ext cx="3977066" cy="1097353"/>
            <a:chOff x="1354537" y="3531428"/>
            <a:chExt cx="5022930" cy="1774500"/>
          </a:xfrm>
        </p:grpSpPr>
        <p:grpSp>
          <p:nvGrpSpPr>
            <p:cNvPr id="116" name="Group 115"/>
            <p:cNvGrpSpPr/>
            <p:nvPr/>
          </p:nvGrpSpPr>
          <p:grpSpPr>
            <a:xfrm>
              <a:off x="2197142" y="4419600"/>
              <a:ext cx="2527258" cy="886328"/>
              <a:chOff x="2165837" y="2993834"/>
              <a:chExt cx="4648985" cy="1306419"/>
            </a:xfrm>
          </p:grpSpPr>
          <p:cxnSp>
            <p:nvCxnSpPr>
              <p:cNvPr id="174" name="Straight Connector 173"/>
              <p:cNvCxnSpPr/>
              <p:nvPr/>
            </p:nvCxnSpPr>
            <p:spPr>
              <a:xfrm flipV="1">
                <a:off x="2399155" y="3124201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2210095" y="3389064"/>
                <a:ext cx="1543299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flipV="1">
                <a:off x="2637853" y="3277520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flipV="1">
                <a:off x="2912359" y="3428081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flipV="1">
                <a:off x="3175473" y="3581400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flipV="1">
                <a:off x="3456776" y="3744818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flipV="1">
                <a:off x="3771540" y="3919252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flipV="1">
                <a:off x="2165837" y="2993834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5220136" y="300485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>
                <a:off x="2493294" y="3348885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2796789" y="33147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>
                <a:off x="3079318" y="32766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>
                <a:off x="3384118" y="323345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>
                <a:off x="3690734" y="32004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>
                <a:off x="3973500" y="3146235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4319633" y="312741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>
                <a:off x="4615232" y="3080133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4939331" y="304708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7" name="Group 116"/>
            <p:cNvGrpSpPr/>
            <p:nvPr/>
          </p:nvGrpSpPr>
          <p:grpSpPr>
            <a:xfrm>
              <a:off x="3850209" y="4161007"/>
              <a:ext cx="2527258" cy="886328"/>
              <a:chOff x="2165837" y="2993834"/>
              <a:chExt cx="4648985" cy="1306419"/>
            </a:xfrm>
          </p:grpSpPr>
          <p:cxnSp>
            <p:nvCxnSpPr>
              <p:cNvPr id="156" name="Straight Connector 155"/>
              <p:cNvCxnSpPr/>
              <p:nvPr/>
            </p:nvCxnSpPr>
            <p:spPr>
              <a:xfrm flipV="1">
                <a:off x="2399155" y="3124201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>
                <a:off x="2210095" y="3389064"/>
                <a:ext cx="1543299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flipV="1">
                <a:off x="2637853" y="3277520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flipV="1">
                <a:off x="2912359" y="3428081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flipV="1">
                <a:off x="3175473" y="3581400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flipV="1">
                <a:off x="3456776" y="3744818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flipV="1">
                <a:off x="3771540" y="3919252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flipV="1">
                <a:off x="2165837" y="2993834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5220136" y="300485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493294" y="3348885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96789" y="33147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3079318" y="32766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3384118" y="323345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3690734" y="32004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3973500" y="3146235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4319633" y="312741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4615232" y="3080133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4939331" y="304708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8" name="Group 117"/>
            <p:cNvGrpSpPr/>
            <p:nvPr/>
          </p:nvGrpSpPr>
          <p:grpSpPr>
            <a:xfrm>
              <a:off x="2998134" y="3531428"/>
              <a:ext cx="2527258" cy="886328"/>
              <a:chOff x="2165837" y="2993834"/>
              <a:chExt cx="4648985" cy="1306419"/>
            </a:xfrm>
          </p:grpSpPr>
          <p:cxnSp>
            <p:nvCxnSpPr>
              <p:cNvPr id="138" name="Straight Connector 137"/>
              <p:cNvCxnSpPr/>
              <p:nvPr/>
            </p:nvCxnSpPr>
            <p:spPr>
              <a:xfrm flipV="1">
                <a:off x="2399155" y="3124201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2210095" y="3389064"/>
                <a:ext cx="1543299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flipV="1">
                <a:off x="2637853" y="3277520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flipV="1">
                <a:off x="2912359" y="3428081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flipV="1">
                <a:off x="3175473" y="3581400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flipV="1">
                <a:off x="3456776" y="3744818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flipV="1">
                <a:off x="3771540" y="3919252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flipV="1">
                <a:off x="2165837" y="2993834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>
                <a:off x="5220136" y="300485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>
                <a:off x="2493294" y="3348885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>
                <a:off x="2796789" y="33147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>
                <a:off x="3079318" y="32766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3384118" y="323345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>
                <a:off x="3690734" y="32004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3973500" y="3146235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4319633" y="312741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>
                <a:off x="4615232" y="3080133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4939331" y="304708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9" name="Group 118"/>
            <p:cNvGrpSpPr/>
            <p:nvPr/>
          </p:nvGrpSpPr>
          <p:grpSpPr>
            <a:xfrm>
              <a:off x="1354537" y="3789706"/>
              <a:ext cx="2527258" cy="886328"/>
              <a:chOff x="2165837" y="2993834"/>
              <a:chExt cx="4648985" cy="1306419"/>
            </a:xfrm>
          </p:grpSpPr>
          <p:cxnSp>
            <p:nvCxnSpPr>
              <p:cNvPr id="120" name="Straight Connector 119"/>
              <p:cNvCxnSpPr/>
              <p:nvPr/>
            </p:nvCxnSpPr>
            <p:spPr>
              <a:xfrm flipV="1">
                <a:off x="2399155" y="3124201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2210095" y="3389064"/>
                <a:ext cx="1543299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flipV="1">
                <a:off x="2637853" y="3277520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flipV="1">
                <a:off x="2912359" y="3428081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flipV="1">
                <a:off x="3175473" y="3581400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flipV="1">
                <a:off x="3456776" y="3744818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flipV="1">
                <a:off x="3771540" y="3919252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flipV="1">
                <a:off x="2165837" y="2993834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5220136" y="300485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493294" y="3348885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796789" y="33147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3079318" y="32766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3384118" y="323345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3690734" y="32004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3973500" y="3146235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4319633" y="312741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4615232" y="3080133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4939331" y="304708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6" name="Straight Connector 15"/>
          <p:cNvCxnSpPr/>
          <p:nvPr/>
        </p:nvCxnSpPr>
        <p:spPr>
          <a:xfrm>
            <a:off x="5426891" y="6248400"/>
            <a:ext cx="11263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33262" y="6009582"/>
            <a:ext cx="1040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Screen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6942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H="1">
            <a:off x="4097149" y="1420463"/>
            <a:ext cx="10638" cy="2026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Ray Tracing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02416" y="2867740"/>
            <a:ext cx="327137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 rot="201175">
            <a:off x="1049577" y="3238024"/>
            <a:ext cx="7391400" cy="2449824"/>
          </a:xfrm>
          <a:prstGeom prst="rect">
            <a:avLst/>
          </a:prstGeom>
          <a:scene3d>
            <a:camera prst="orthographicFront">
              <a:rot lat="3000000" lon="3600000" rev="3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Smiley Face 125"/>
          <p:cNvSpPr/>
          <p:nvPr/>
        </p:nvSpPr>
        <p:spPr>
          <a:xfrm rot="1357203">
            <a:off x="499337" y="2194994"/>
            <a:ext cx="572202" cy="579799"/>
          </a:xfrm>
          <a:prstGeom prst="smileyFace">
            <a:avLst>
              <a:gd name="adj" fmla="val 4653"/>
            </a:avLst>
          </a:prstGeom>
          <a:scene3d>
            <a:camera prst="isometricOffAxis2Right"/>
            <a:lightRig rig="threePt" dir="t"/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 rot="17500339">
            <a:off x="1195301" y="2775009"/>
            <a:ext cx="786352" cy="842127"/>
          </a:xfrm>
          <a:prstGeom prst="rect">
            <a:avLst/>
          </a:prstGeom>
          <a:solidFill>
            <a:schemeClr val="bg1"/>
          </a:solidFill>
          <a:scene3d>
            <a:camera prst="orthographicFront">
              <a:rot lat="3000000" lon="3600000" rev="3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785438" y="2629696"/>
            <a:ext cx="2673154" cy="1966074"/>
          </a:xfrm>
          <a:prstGeom prst="straightConnector1">
            <a:avLst/>
          </a:prstGeom>
          <a:ln w="19050">
            <a:solidFill>
              <a:schemeClr val="accent4">
                <a:lumMod val="60000"/>
                <a:lumOff val="40000"/>
              </a:schemeClr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flipV="1">
            <a:off x="3482825" y="4168052"/>
            <a:ext cx="740421" cy="427718"/>
          </a:xfrm>
          <a:prstGeom prst="straightConnector1">
            <a:avLst/>
          </a:prstGeom>
          <a:ln w="19050">
            <a:solidFill>
              <a:schemeClr val="accent4">
                <a:lumMod val="60000"/>
                <a:lumOff val="40000"/>
              </a:schemeClr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249585" y="5715000"/>
            <a:ext cx="44073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</a:t>
            </a:r>
          </a:p>
          <a:p>
            <a:r>
              <a:rPr lang="en-US" sz="2400" b="1" dirty="0" err="1" smtClean="0"/>
              <a:t>GetColor</a:t>
            </a:r>
            <a:r>
              <a:rPr lang="en-US" sz="2400" b="1" dirty="0" smtClean="0"/>
              <a:t>(at Intersection pt.)</a:t>
            </a:r>
            <a:endParaRPr lang="en-US" sz="2400" dirty="0"/>
          </a:p>
        </p:txBody>
      </p:sp>
      <p:sp>
        <p:nvSpPr>
          <p:cNvPr id="132" name="TextBox 131"/>
          <p:cNvSpPr txBox="1"/>
          <p:nvPr/>
        </p:nvSpPr>
        <p:spPr>
          <a:xfrm>
            <a:off x="5819762" y="2246771"/>
            <a:ext cx="3204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</a:t>
            </a:r>
          </a:p>
          <a:p>
            <a:r>
              <a:rPr lang="en-US" sz="2400" b="1" dirty="0" smtClean="0"/>
              <a:t>Refractive Object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6556874" y="3249580"/>
            <a:ext cx="1952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</a:t>
            </a:r>
          </a:p>
          <a:p>
            <a:r>
              <a:rPr lang="en-US" sz="2400" b="1" dirty="0" smtClean="0"/>
              <a:t>Photon Map</a:t>
            </a:r>
            <a:endParaRPr lang="en-US" sz="2400" dirty="0"/>
          </a:p>
        </p:txBody>
      </p:sp>
      <p:sp>
        <p:nvSpPr>
          <p:cNvPr id="134" name="TextBox 133"/>
          <p:cNvSpPr txBox="1"/>
          <p:nvPr/>
        </p:nvSpPr>
        <p:spPr>
          <a:xfrm>
            <a:off x="6705600" y="5486400"/>
            <a:ext cx="27739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</a:t>
            </a:r>
          </a:p>
          <a:p>
            <a:r>
              <a:rPr lang="en-US" sz="2400" b="1" dirty="0" smtClean="0"/>
              <a:t>Screen </a:t>
            </a:r>
            <a:endParaRPr lang="en-US" sz="2400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5670778" y="2867740"/>
            <a:ext cx="199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6073011" y="3729196"/>
            <a:ext cx="421726" cy="26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7421886" y="5257800"/>
            <a:ext cx="670711" cy="6440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949331" y="1405564"/>
            <a:ext cx="1149395" cy="1256705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3624374" y="1426625"/>
            <a:ext cx="1120904" cy="1214581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00097" y="1826490"/>
            <a:ext cx="1257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834774" y="1626435"/>
            <a:ext cx="20853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Directional Lights </a:t>
            </a:r>
            <a:endParaRPr lang="en-US" sz="2000" b="1" dirty="0"/>
          </a:p>
        </p:txBody>
      </p:sp>
      <p:grpSp>
        <p:nvGrpSpPr>
          <p:cNvPr id="113" name="Group 112"/>
          <p:cNvGrpSpPr/>
          <p:nvPr/>
        </p:nvGrpSpPr>
        <p:grpSpPr>
          <a:xfrm rot="161712">
            <a:off x="2288903" y="3279459"/>
            <a:ext cx="3977066" cy="1097353"/>
            <a:chOff x="1354537" y="3531428"/>
            <a:chExt cx="5022930" cy="1774500"/>
          </a:xfrm>
        </p:grpSpPr>
        <p:grpSp>
          <p:nvGrpSpPr>
            <p:cNvPr id="114" name="Group 113"/>
            <p:cNvGrpSpPr/>
            <p:nvPr/>
          </p:nvGrpSpPr>
          <p:grpSpPr>
            <a:xfrm>
              <a:off x="2197142" y="4419600"/>
              <a:ext cx="2527258" cy="886328"/>
              <a:chOff x="2165837" y="2993834"/>
              <a:chExt cx="4648985" cy="1306419"/>
            </a:xfrm>
          </p:grpSpPr>
          <p:cxnSp>
            <p:nvCxnSpPr>
              <p:cNvPr id="183" name="Straight Connector 182"/>
              <p:cNvCxnSpPr/>
              <p:nvPr/>
            </p:nvCxnSpPr>
            <p:spPr>
              <a:xfrm flipV="1">
                <a:off x="2399155" y="3124201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2210095" y="3389064"/>
                <a:ext cx="1543299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 flipV="1">
                <a:off x="2637853" y="3277520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flipV="1">
                <a:off x="2912359" y="3428081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flipV="1">
                <a:off x="3175473" y="3581400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flipV="1">
                <a:off x="3456776" y="3744818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flipV="1">
                <a:off x="3771540" y="3919252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flipV="1">
                <a:off x="2165837" y="2993834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5220136" y="300485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2493294" y="3348885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2796789" y="33147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3079318" y="32766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3384118" y="323345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3690734" y="32004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3973500" y="3146235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4319633" y="312741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4615232" y="3080133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4939331" y="304708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" name="Group 114"/>
            <p:cNvGrpSpPr/>
            <p:nvPr/>
          </p:nvGrpSpPr>
          <p:grpSpPr>
            <a:xfrm>
              <a:off x="3850209" y="4161007"/>
              <a:ext cx="2527258" cy="886328"/>
              <a:chOff x="2165837" y="2993834"/>
              <a:chExt cx="4648985" cy="1306419"/>
            </a:xfrm>
          </p:grpSpPr>
          <p:cxnSp>
            <p:nvCxnSpPr>
              <p:cNvPr id="165" name="Straight Connector 164"/>
              <p:cNvCxnSpPr/>
              <p:nvPr/>
            </p:nvCxnSpPr>
            <p:spPr>
              <a:xfrm flipV="1">
                <a:off x="2399155" y="3124201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210095" y="3389064"/>
                <a:ext cx="1543299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flipV="1">
                <a:off x="2637853" y="3277520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flipV="1">
                <a:off x="2912359" y="3428081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flipV="1">
                <a:off x="3175473" y="3581400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flipV="1">
                <a:off x="3456776" y="3744818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flipV="1">
                <a:off x="3771540" y="3919252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flipV="1">
                <a:off x="2165837" y="2993834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5220136" y="300485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2493294" y="3348885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2796789" y="33147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>
                <a:off x="3079318" y="32766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>
                <a:off x="3384118" y="323345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>
                <a:off x="3690734" y="32004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>
                <a:off x="3973500" y="3146235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>
                <a:off x="4319633" y="312741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>
                <a:off x="4615232" y="3080133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4939331" y="304708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" name="Group 115"/>
            <p:cNvGrpSpPr/>
            <p:nvPr/>
          </p:nvGrpSpPr>
          <p:grpSpPr>
            <a:xfrm>
              <a:off x="2998134" y="3531428"/>
              <a:ext cx="2527258" cy="886328"/>
              <a:chOff x="2165837" y="2993834"/>
              <a:chExt cx="4648985" cy="1306419"/>
            </a:xfrm>
          </p:grpSpPr>
          <p:cxnSp>
            <p:nvCxnSpPr>
              <p:cNvPr id="147" name="Straight Connector 146"/>
              <p:cNvCxnSpPr/>
              <p:nvPr/>
            </p:nvCxnSpPr>
            <p:spPr>
              <a:xfrm flipV="1">
                <a:off x="2399155" y="3124201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>
                <a:off x="2210095" y="3389064"/>
                <a:ext cx="1543299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flipV="1">
                <a:off x="2637853" y="3277520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flipV="1">
                <a:off x="2912359" y="3428081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flipV="1">
                <a:off x="3175473" y="3581400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flipV="1">
                <a:off x="3456776" y="3744818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flipV="1">
                <a:off x="3771540" y="3919252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flipV="1">
                <a:off x="2165837" y="2993834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5220136" y="300485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>
                <a:off x="2493294" y="3348885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>
                <a:off x="2796789" y="33147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3079318" y="32766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3384118" y="323345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>
                <a:off x="3690734" y="32004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>
                <a:off x="3973500" y="3146235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>
                <a:off x="4319633" y="312741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4615232" y="3080133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4939331" y="304708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7" name="Group 116"/>
            <p:cNvGrpSpPr/>
            <p:nvPr/>
          </p:nvGrpSpPr>
          <p:grpSpPr>
            <a:xfrm>
              <a:off x="1354537" y="3789706"/>
              <a:ext cx="2527258" cy="886328"/>
              <a:chOff x="2165837" y="2993834"/>
              <a:chExt cx="4648985" cy="1306419"/>
            </a:xfrm>
          </p:grpSpPr>
          <p:cxnSp>
            <p:nvCxnSpPr>
              <p:cNvPr id="118" name="Straight Connector 117"/>
              <p:cNvCxnSpPr/>
              <p:nvPr/>
            </p:nvCxnSpPr>
            <p:spPr>
              <a:xfrm flipV="1">
                <a:off x="2399155" y="3124201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2210095" y="3389064"/>
                <a:ext cx="1543299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flipV="1">
                <a:off x="2637853" y="3277520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flipV="1">
                <a:off x="2912359" y="3428081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flipV="1">
                <a:off x="3175473" y="3581400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flipV="1">
                <a:off x="3456776" y="3744818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flipV="1">
                <a:off x="3771540" y="3919252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flipV="1">
                <a:off x="2165837" y="2993834"/>
                <a:ext cx="3043282" cy="3810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5220136" y="300485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2493294" y="3348885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2796789" y="33147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>
                <a:off x="3079318" y="32766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>
                <a:off x="3384118" y="323345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>
                <a:off x="3690734" y="3200401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>
                <a:off x="3973500" y="3146235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4319633" y="312741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>
                <a:off x="4615232" y="3080133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>
                <a:off x="4939331" y="3047082"/>
                <a:ext cx="1565333" cy="91118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30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Image </a:t>
            </a:r>
            <a:endParaRPr lang="en-US" dirty="0"/>
          </a:p>
        </p:txBody>
      </p:sp>
      <p:sp>
        <p:nvSpPr>
          <p:cNvPr id="124" name="Rectangle 123"/>
          <p:cNvSpPr/>
          <p:nvPr/>
        </p:nvSpPr>
        <p:spPr>
          <a:xfrm>
            <a:off x="1473679" y="3798576"/>
            <a:ext cx="7391400" cy="2449824"/>
          </a:xfrm>
          <a:prstGeom prst="rect">
            <a:avLst/>
          </a:prstGeom>
          <a:scene3d>
            <a:camera prst="orthographicFront">
              <a:rot lat="3000000" lon="3600000" rev="3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Smiley Face 125"/>
          <p:cNvSpPr/>
          <p:nvPr/>
        </p:nvSpPr>
        <p:spPr>
          <a:xfrm rot="1357203">
            <a:off x="685798" y="3046046"/>
            <a:ext cx="572202" cy="579799"/>
          </a:xfrm>
          <a:prstGeom prst="smileyFace">
            <a:avLst>
              <a:gd name="adj" fmla="val 4653"/>
            </a:avLst>
          </a:prstGeom>
          <a:scene3d>
            <a:camera prst="isometricOffAxis2Right"/>
            <a:lightRig rig="threePt" dir="t"/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 rot="17500339">
            <a:off x="1490815" y="3238265"/>
            <a:ext cx="786352" cy="842127"/>
          </a:xfrm>
          <a:prstGeom prst="rect">
            <a:avLst/>
          </a:prstGeom>
          <a:solidFill>
            <a:schemeClr val="bg1"/>
          </a:solidFill>
          <a:scene3d>
            <a:camera prst="orthographicFront">
              <a:rot lat="3000000" lon="3600000" rev="3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1161032" y="3406529"/>
            <a:ext cx="2904099" cy="1616959"/>
          </a:xfrm>
          <a:prstGeom prst="straightConnector1">
            <a:avLst/>
          </a:prstGeom>
          <a:ln w="19050">
            <a:solidFill>
              <a:schemeClr val="accent4">
                <a:lumMod val="60000"/>
                <a:lumOff val="40000"/>
              </a:schemeClr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4934821" y="4680027"/>
            <a:ext cx="757255" cy="553900"/>
          </a:xfrm>
          <a:prstGeom prst="straightConnector1">
            <a:avLst/>
          </a:prstGeom>
          <a:ln w="76200" cmpd="sng">
            <a:solidFill>
              <a:srgbClr val="FFFF00"/>
            </a:solidFill>
            <a:prstDash val="solid"/>
            <a:headEnd type="none"/>
            <a:tailEnd type="non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4767338" y="4697113"/>
            <a:ext cx="804082" cy="588072"/>
          </a:xfrm>
          <a:prstGeom prst="straightConnector1">
            <a:avLst/>
          </a:prstGeom>
          <a:ln w="76200" cmpd="sng">
            <a:solidFill>
              <a:srgbClr val="92D050"/>
            </a:solidFill>
            <a:prstDash val="solid"/>
            <a:headEnd type="none"/>
            <a:tailEnd type="non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4634673" y="4721752"/>
            <a:ext cx="760845" cy="566058"/>
          </a:xfrm>
          <a:prstGeom prst="straightConnector1">
            <a:avLst/>
          </a:prstGeom>
          <a:ln w="76200" cmpd="sng">
            <a:solidFill>
              <a:schemeClr val="accent1">
                <a:lumMod val="40000"/>
                <a:lumOff val="60000"/>
              </a:schemeClr>
            </a:solidFill>
            <a:prstDash val="solid"/>
            <a:headEnd type="none"/>
            <a:tailEnd type="non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5089513" y="4647311"/>
            <a:ext cx="774604" cy="566058"/>
          </a:xfrm>
          <a:prstGeom prst="straightConnector1">
            <a:avLst/>
          </a:prstGeom>
          <a:ln w="76200" cmpd="sng">
            <a:solidFill>
              <a:srgbClr val="FFC000"/>
            </a:solidFill>
            <a:prstDash val="solid"/>
            <a:headEnd type="none"/>
            <a:tailEnd type="non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4512404" y="4740459"/>
            <a:ext cx="760845" cy="566058"/>
          </a:xfrm>
          <a:prstGeom prst="straightConnector1">
            <a:avLst/>
          </a:prstGeom>
          <a:ln w="76200" cmpd="sng">
            <a:solidFill>
              <a:srgbClr val="7030A0"/>
            </a:solidFill>
            <a:prstDash val="solid"/>
            <a:headEnd type="none"/>
            <a:tailEnd type="non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>
            <a:off x="5208845" y="4595770"/>
            <a:ext cx="774604" cy="566058"/>
          </a:xfrm>
          <a:prstGeom prst="straightConnector1">
            <a:avLst/>
          </a:prstGeom>
          <a:ln w="76200" cmpd="sng">
            <a:solidFill>
              <a:srgbClr val="FF6600"/>
            </a:solidFill>
            <a:prstDash val="solid"/>
            <a:headEnd type="none"/>
            <a:tailEnd type="none"/>
          </a:ln>
          <a:effectLst>
            <a:softEdge rad="12700"/>
          </a:effectLst>
          <a:scene3d>
            <a:camera prst="orthographicFront"/>
            <a:lightRig rig="soft" dir="t"/>
          </a:scene3d>
          <a:sp3d prstMaterial="softEdge">
            <a:bevelT w="158750" h="254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2420490" y="3408960"/>
            <a:ext cx="4666991" cy="1049513"/>
          </a:xfrm>
          <a:prstGeom prst="rect">
            <a:avLst/>
          </a:prstGeom>
          <a:scene3d>
            <a:camera prst="orthographicFront">
              <a:rot lat="3000000" lon="3600000" rev="3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762000" y="2362200"/>
            <a:ext cx="0" cy="5961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6629400" y="2719347"/>
            <a:ext cx="304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620000" y="5306517"/>
            <a:ext cx="152400" cy="2560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" y="2025134"/>
            <a:ext cx="1186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View Point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2350015"/>
            <a:ext cx="1871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Refractive Surface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63378" y="5562600"/>
            <a:ext cx="818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9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146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RAY TRACING WITH DISPERSION</vt:lpstr>
      <vt:lpstr>Initialization Phase</vt:lpstr>
      <vt:lpstr>Initialization Phase</vt:lpstr>
      <vt:lpstr>Initialization Phase</vt:lpstr>
      <vt:lpstr>During Ray Tracing</vt:lpstr>
      <vt:lpstr>Final Image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tablet</dc:creator>
  <cp:lastModifiedBy>tablet</cp:lastModifiedBy>
  <cp:revision>8</cp:revision>
  <dcterms:created xsi:type="dcterms:W3CDTF">2011-03-14T01:54:42Z</dcterms:created>
  <dcterms:modified xsi:type="dcterms:W3CDTF">2011-03-15T00:29:42Z</dcterms:modified>
</cp:coreProperties>
</file>