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74" r:id="rId2"/>
    <p:sldId id="286" r:id="rId3"/>
    <p:sldId id="256" r:id="rId4"/>
    <p:sldId id="258" r:id="rId5"/>
    <p:sldId id="259" r:id="rId6"/>
    <p:sldId id="260" r:id="rId7"/>
    <p:sldId id="262" r:id="rId8"/>
    <p:sldId id="263" r:id="rId9"/>
    <p:sldId id="264" r:id="rId10"/>
    <p:sldId id="265" r:id="rId11"/>
    <p:sldId id="266" r:id="rId12"/>
    <p:sldId id="267" r:id="rId13"/>
    <p:sldId id="287" r:id="rId14"/>
    <p:sldId id="288" r:id="rId15"/>
    <p:sldId id="289" r:id="rId16"/>
    <p:sldId id="290" r:id="rId17"/>
    <p:sldId id="291" r:id="rId18"/>
    <p:sldId id="292" r:id="rId19"/>
    <p:sldId id="293" r:id="rId20"/>
    <p:sldId id="275" r:id="rId21"/>
    <p:sldId id="277"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snapToGrid="0" snapToObjects="1">
      <p:cViewPr>
        <p:scale>
          <a:sx n="76" d="100"/>
          <a:sy n="76" d="100"/>
        </p:scale>
        <p:origin x="-1206"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3/7/2011</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3/7/2011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3/7/2011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3/7/2011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3/7/2011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3/7/2011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3/7/2011</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t>3/7/2011</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t>3/7/2011</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3/7/2011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3/7/2011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3/7/2011</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graphics.ucsd.edu/~henrik/papers/photon_map/" TargetMode="External"/><Relationship Id="rId3" Type="http://schemas.openxmlformats.org/officeDocument/2006/relationships/hyperlink" Target="http://www.google.com/url?q=http://delivery.acm.org.offcampus.lib.washington.edu/10.1145/810000/801137/p91-kajiya.pdf?key1=801137&amp;key2=5926866921&amp;coll=DL&amp;dl=ACM&amp;CFID=8580776&amp;CFTOKEN=21577878&amp;sa=D&amp;sntz=1&amp;usg=AFQjCNF03iACGPbdtl5S6eWziCUnImA4Xg" TargetMode="External"/><Relationship Id="rId7" Type="http://schemas.openxmlformats.org/officeDocument/2006/relationships/hyperlink" Target="http://www.folds.net/diamond_design/" TargetMode="External"/><Relationship Id="rId2" Type="http://schemas.openxmlformats.org/officeDocument/2006/relationships/hyperlink" Target="http://www.cs.sfu.ca/~mark/ftp/Cgip00/dispersion_CGIP00.pdf" TargetMode="External"/><Relationship Id="rId1" Type="http://schemas.openxmlformats.org/officeDocument/2006/relationships/slideLayout" Target="../slideLayouts/slideLayout2.xml"/><Relationship Id="rId6" Type="http://schemas.openxmlformats.org/officeDocument/2006/relationships/hyperlink" Target="http://www.google.com/url?q=http://www.gia.edu/research-resources/cut-microsite-pdfs/diamond-appearance-computer-model.pdf&amp;sa=D&amp;sntz=1&amp;usg=AFQjCNFtV8cJYU8PnZvYNxMsnlW3qrDWig" TargetMode="External"/><Relationship Id="rId5" Type="http://schemas.openxmlformats.org/officeDocument/2006/relationships/hyperlink" Target="http://www.google.com/url?q=http://www.mentis.ca/design/graphics/dispersion/&amp;sa=D&amp;sntz=1&amp;usg=AFQjCNECSp5QYyfL5SCkA_X-m9ABzIkSgQ" TargetMode="External"/><Relationship Id="rId4" Type="http://schemas.openxmlformats.org/officeDocument/2006/relationships/hyperlink" Target="http://www.google.com/url?q=http://rmf.fciencias.unam.mx/pdf/rmf-s/52/5/52_5_041.pdf&amp;sa=D&amp;sntz=1&amp;usg=AFQjCNE-yz--sIKb1xrsMoXLeQLGDSFp8A" TargetMode="External"/><Relationship Id="rId9" Type="http://schemas.openxmlformats.org/officeDocument/2006/relationships/hyperlink" Target="http://graphics.ucsd.edu/~henrik/papers/photon_map/global_illumination_using_photon_maps_egwr96.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c2"/><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9036" y="538619"/>
            <a:ext cx="8154442" cy="1045140"/>
          </a:xfrm>
        </p:spPr>
        <p:txBody>
          <a:bodyPr>
            <a:normAutofit fontScale="90000"/>
          </a:bodyPr>
          <a:lstStyle/>
          <a:p>
            <a:pPr algn="ctr"/>
            <a:r>
              <a:rPr lang="en-US" dirty="0"/>
              <a:t>RAY TRACING </a:t>
            </a:r>
            <a:r>
              <a:rPr lang="en-US" dirty="0" smtClean="0"/>
              <a:t>WITH DISPERSION</a:t>
            </a:r>
            <a:endParaRPr lang="en-US" dirty="0"/>
          </a:p>
        </p:txBody>
      </p:sp>
      <p:sp>
        <p:nvSpPr>
          <p:cNvPr id="3" name="Subtitle 2"/>
          <p:cNvSpPr>
            <a:spLocks noGrp="1"/>
          </p:cNvSpPr>
          <p:nvPr>
            <p:ph type="subTitle" idx="1"/>
          </p:nvPr>
        </p:nvSpPr>
        <p:spPr>
          <a:xfrm>
            <a:off x="1565754" y="2329840"/>
            <a:ext cx="6964471" cy="1189974"/>
          </a:xfrm>
        </p:spPr>
        <p:txBody>
          <a:bodyPr>
            <a:noAutofit/>
          </a:bodyPr>
          <a:lstStyle/>
          <a:p>
            <a:pPr algn="ctr"/>
            <a:r>
              <a:rPr lang="en-US" sz="2600" b="1" dirty="0" smtClean="0"/>
              <a:t>CSS552 – Topics in Rendering</a:t>
            </a:r>
            <a:br>
              <a:rPr lang="en-US" sz="2600" b="1" dirty="0" smtClean="0"/>
            </a:br>
            <a:r>
              <a:rPr lang="en-US" sz="2600" b="1" dirty="0" smtClean="0"/>
              <a:t/>
            </a:r>
            <a:br>
              <a:rPr lang="en-US" sz="2600" b="1" dirty="0" smtClean="0"/>
            </a:br>
            <a:r>
              <a:rPr lang="en-US" sz="2600" b="1" dirty="0" smtClean="0"/>
              <a:t>Winter </a:t>
            </a:r>
            <a:r>
              <a:rPr lang="en-US" sz="2600" b="1" dirty="0" smtClean="0"/>
              <a:t>2011</a:t>
            </a:r>
            <a:endParaRPr lang="en-US" sz="2600" b="1" dirty="0" smtClean="0"/>
          </a:p>
          <a:p>
            <a:pPr algn="ctr"/>
            <a:r>
              <a:rPr lang="en-US" sz="2800" dirty="0" smtClean="0"/>
              <a:t/>
            </a:r>
            <a:br>
              <a:rPr lang="en-US" sz="2800" dirty="0" smtClean="0"/>
            </a:br>
            <a:r>
              <a:rPr lang="en-US" sz="2800" dirty="0" smtClean="0"/>
              <a:t/>
            </a:r>
            <a:br>
              <a:rPr lang="en-US" sz="2800" dirty="0" smtClean="0"/>
            </a:br>
            <a:endParaRPr lang="en-US" sz="2800" dirty="0"/>
          </a:p>
        </p:txBody>
      </p:sp>
      <p:sp>
        <p:nvSpPr>
          <p:cNvPr id="4" name="TextBox 3"/>
          <p:cNvSpPr txBox="1"/>
          <p:nvPr/>
        </p:nvSpPr>
        <p:spPr>
          <a:xfrm>
            <a:off x="2216532" y="4284985"/>
            <a:ext cx="6086923" cy="1692771"/>
          </a:xfrm>
          <a:prstGeom prst="rect">
            <a:avLst/>
          </a:prstGeom>
          <a:noFill/>
        </p:spPr>
        <p:txBody>
          <a:bodyPr wrap="none" rtlCol="0">
            <a:spAutoFit/>
          </a:bodyPr>
          <a:lstStyle/>
          <a:p>
            <a:pPr algn="ctr"/>
            <a:r>
              <a:rPr lang="en-US" sz="2600" b="1" dirty="0">
                <a:solidFill>
                  <a:schemeClr val="tx2"/>
                </a:solidFill>
              </a:rPr>
              <a:t>Final Project by:</a:t>
            </a:r>
            <a:br>
              <a:rPr lang="en-US" sz="2600" b="1" dirty="0">
                <a:solidFill>
                  <a:schemeClr val="tx2"/>
                </a:solidFill>
              </a:rPr>
            </a:br>
            <a:r>
              <a:rPr lang="en-US" sz="2600" b="1" dirty="0">
                <a:solidFill>
                  <a:schemeClr val="tx2"/>
                </a:solidFill>
              </a:rPr>
              <a:t>Kohei Ueda</a:t>
            </a:r>
            <a:br>
              <a:rPr lang="en-US" sz="2600" b="1" dirty="0">
                <a:solidFill>
                  <a:schemeClr val="tx2"/>
                </a:solidFill>
              </a:rPr>
            </a:br>
            <a:r>
              <a:rPr lang="en-US" sz="2600" b="1" dirty="0">
                <a:solidFill>
                  <a:schemeClr val="tx2"/>
                </a:solidFill>
              </a:rPr>
              <a:t>Shivani Srikanteshwara</a:t>
            </a:r>
            <a:br>
              <a:rPr lang="en-US" sz="2600" b="1" dirty="0">
                <a:solidFill>
                  <a:schemeClr val="tx2"/>
                </a:solidFill>
              </a:rPr>
            </a:br>
            <a:r>
              <a:rPr lang="en-US" sz="2600" b="1" dirty="0">
                <a:solidFill>
                  <a:schemeClr val="tx2"/>
                </a:solidFill>
              </a:rPr>
              <a:t>Mary Ann Chiramattel Kunjachan</a:t>
            </a:r>
          </a:p>
        </p:txBody>
      </p:sp>
    </p:spTree>
    <p:extLst>
      <p:ext uri="{BB962C8B-B14F-4D97-AF65-F5344CB8AC3E}">
        <p14:creationId xmlns:p14="http://schemas.microsoft.com/office/powerpoint/2010/main" val="4138594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718" y="533400"/>
            <a:ext cx="8229600" cy="914400"/>
          </a:xfrm>
        </p:spPr>
        <p:txBody>
          <a:bodyPr>
            <a:normAutofit fontScale="90000"/>
          </a:bodyPr>
          <a:lstStyle/>
          <a:p>
            <a:r>
              <a:rPr lang="en-US" dirty="0" smtClean="0"/>
              <a:t>Calculating the monochromatic ray direction from Snell’s law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14608" y="1584542"/>
                <a:ext cx="8041710" cy="5029200"/>
              </a:xfrm>
            </p:spPr>
            <p:txBody>
              <a:bodyPr anchor="ctr">
                <a:normAutofit fontScale="47500" lnSpcReduction="20000"/>
              </a:bodyPr>
              <a:lstStyle/>
              <a:p>
                <a:pPr marL="0" indent="0">
                  <a:buNone/>
                </a:pPr>
                <a:r>
                  <a:rPr lang="en-US" dirty="0" smtClean="0"/>
                  <a:t>From Snell's law, the refract vector Vr is </a:t>
                </a:r>
              </a:p>
              <a:p>
                <a:pPr marL="0" indent="0">
                  <a:buNone/>
                </a:pPr>
                <a:r>
                  <a:rPr lang="en-US" dirty="0"/>
                  <a:t>	</a:t>
                </a:r>
                <a14:m>
                  <m:oMath xmlns:m="http://schemas.openxmlformats.org/officeDocument/2006/math">
                    <m:r>
                      <a:rPr lang="en-US" i="1">
                        <a:latin typeface="Cambria Math"/>
                      </a:rPr>
                      <m:t>𝑉𝑟</m:t>
                    </m:r>
                    <m:r>
                      <a:rPr lang="en-US" i="1">
                        <a:latin typeface="Cambria Math"/>
                      </a:rPr>
                      <m:t> =</m:t>
                    </m:r>
                    <m:f>
                      <m:fPr>
                        <m:ctrlPr>
                          <a:rPr lang="en-US" i="1">
                            <a:latin typeface="Cambria Math"/>
                          </a:rPr>
                        </m:ctrlPr>
                      </m:fPr>
                      <m:num>
                        <m:r>
                          <a:rPr lang="en-US" i="1">
                            <a:latin typeface="Cambria Math"/>
                          </a:rPr>
                          <m:t>𝑛</m:t>
                        </m:r>
                        <m:r>
                          <a:rPr lang="en-US" i="1">
                            <a:latin typeface="Cambria Math"/>
                          </a:rPr>
                          <m:t>1</m:t>
                        </m:r>
                      </m:num>
                      <m:den>
                        <m:r>
                          <a:rPr lang="en-US" i="1">
                            <a:latin typeface="Cambria Math"/>
                          </a:rPr>
                          <m:t>𝑛</m:t>
                        </m:r>
                        <m:r>
                          <a:rPr lang="en-US" i="1">
                            <a:latin typeface="Cambria Math"/>
                          </a:rPr>
                          <m:t>2</m:t>
                        </m:r>
                      </m:den>
                    </m:f>
                  </m:oMath>
                </a14:m>
                <a:r>
                  <a:rPr lang="en-US" dirty="0"/>
                  <a:t> </a:t>
                </a:r>
                <a14:m>
                  <m:oMath xmlns:m="http://schemas.openxmlformats.org/officeDocument/2006/math">
                    <m:r>
                      <a:rPr lang="en-US" i="1">
                        <a:latin typeface="Cambria Math"/>
                      </a:rPr>
                      <m:t>∗ (−</m:t>
                    </m:r>
                    <m:r>
                      <a:rPr lang="en-US" i="1">
                        <a:latin typeface="Cambria Math"/>
                      </a:rPr>
                      <m:t>𝑉</m:t>
                    </m:r>
                    <m:r>
                      <a:rPr lang="en-US" i="1">
                        <a:latin typeface="Cambria Math"/>
                      </a:rPr>
                      <m:t>) + {(</m:t>
                    </m:r>
                    <m:f>
                      <m:fPr>
                        <m:ctrlPr>
                          <a:rPr lang="en-US" i="1">
                            <a:latin typeface="Cambria Math"/>
                          </a:rPr>
                        </m:ctrlPr>
                      </m:fPr>
                      <m:num>
                        <m:r>
                          <a:rPr lang="en-US" i="1">
                            <a:latin typeface="Cambria Math"/>
                          </a:rPr>
                          <m:t>𝑛</m:t>
                        </m:r>
                        <m:r>
                          <a:rPr lang="en-US" i="1">
                            <a:latin typeface="Cambria Math"/>
                          </a:rPr>
                          <m:t>1</m:t>
                        </m:r>
                      </m:num>
                      <m:den>
                        <m:r>
                          <a:rPr lang="en-US" i="1">
                            <a:latin typeface="Cambria Math"/>
                          </a:rPr>
                          <m:t>𝑛</m:t>
                        </m:r>
                        <m:r>
                          <a:rPr lang="en-US" i="1">
                            <a:latin typeface="Cambria Math"/>
                          </a:rPr>
                          <m:t>2</m:t>
                        </m:r>
                      </m:den>
                    </m:f>
                    <m:r>
                      <a:rPr lang="en-US" i="1">
                        <a:latin typeface="Cambria Math"/>
                      </a:rPr>
                      <m:t>)</m:t>
                    </m:r>
                  </m:oMath>
                </a14:m>
                <a:r>
                  <a:rPr lang="en-US" dirty="0"/>
                  <a:t> </a:t>
                </a:r>
                <a14:m>
                  <m:oMath xmlns:m="http://schemas.openxmlformats.org/officeDocument/2006/math">
                    <m:r>
                      <m:rPr>
                        <m:sty m:val="p"/>
                      </m:rPr>
                      <a:rPr lang="en-US">
                        <a:latin typeface="Cambria Math"/>
                      </a:rPr>
                      <m:t>cos</m:t>
                    </m:r>
                    <m:r>
                      <a:rPr lang="en-US" i="1">
                        <a:latin typeface="Cambria Math"/>
                      </a:rPr>
                      <m:t>(</m:t>
                    </m:r>
                    <m:r>
                      <a:rPr lang="en-US" i="1">
                        <a:latin typeface="Cambria Math"/>
                      </a:rPr>
                      <m:t>𝜃</m:t>
                    </m:r>
                    <m:r>
                      <a:rPr lang="en-US" i="1">
                        <a:latin typeface="Cambria Math"/>
                      </a:rPr>
                      <m:t>𝑖</m:t>
                    </m:r>
                    <m:r>
                      <a:rPr lang="en-US" i="1">
                        <a:latin typeface="Cambria Math"/>
                      </a:rPr>
                      <m:t>) − </m:t>
                    </m:r>
                    <m:r>
                      <a:rPr lang="en-US" i="1">
                        <a:latin typeface="Cambria Math"/>
                      </a:rPr>
                      <m:t>𝑐𝑜𝑠</m:t>
                    </m:r>
                    <m:r>
                      <a:rPr lang="en-US" i="1">
                        <a:latin typeface="Cambria Math"/>
                      </a:rPr>
                      <m:t>(</m:t>
                    </m:r>
                    <m:r>
                      <a:rPr lang="en-US" i="1">
                        <a:latin typeface="Cambria Math"/>
                      </a:rPr>
                      <m:t>𝜃</m:t>
                    </m:r>
                    <m:r>
                      <a:rPr lang="en-US" i="1">
                        <a:latin typeface="Cambria Math"/>
                      </a:rPr>
                      <m:t>𝑜</m:t>
                    </m:r>
                    <m:r>
                      <a:rPr lang="en-US" i="1">
                        <a:latin typeface="Cambria Math"/>
                      </a:rPr>
                      <m:t>)} ∗ </m:t>
                    </m:r>
                    <m:r>
                      <a:rPr lang="en-US" i="1">
                        <a:latin typeface="Cambria Math"/>
                      </a:rPr>
                      <m:t>𝑁</m:t>
                    </m:r>
                  </m:oMath>
                </a14:m>
                <a:endParaRPr lang="en-US" dirty="0"/>
              </a:p>
              <a:p>
                <a:pPr marL="0" indent="0">
                  <a:buNone/>
                </a:pPr>
                <a:r>
                  <a:rPr lang="en-US" dirty="0" smtClean="0"/>
                  <a:t>Where </a:t>
                </a:r>
                <a:endParaRPr lang="en-US" dirty="0"/>
              </a:p>
              <a:p>
                <a:pPr marL="0" indent="0">
                  <a:buNone/>
                </a:pPr>
                <a:r>
                  <a:rPr lang="en-US" dirty="0" smtClean="0"/>
                  <a:t>n1</a:t>
                </a:r>
                <a:r>
                  <a:rPr lang="en-US" dirty="0"/>
                  <a:t>: refraction index of material 1 (origin) – constant (air)</a:t>
                </a:r>
              </a:p>
              <a:p>
                <a:pPr marL="0" indent="0">
                  <a:buNone/>
                </a:pPr>
                <a:r>
                  <a:rPr lang="en-US" dirty="0" smtClean="0"/>
                  <a:t>n2</a:t>
                </a:r>
                <a:r>
                  <a:rPr lang="en-US" dirty="0"/>
                  <a:t>: refraction index of material 2 (target) – transparent </a:t>
                </a:r>
              </a:p>
              <a:p>
                <a:pPr marL="0" indent="0">
                  <a:buNone/>
                </a:pPr>
                <a14:m>
                  <m:oMath xmlns:m="http://schemas.openxmlformats.org/officeDocument/2006/math">
                    <m:r>
                      <a:rPr lang="en-US" i="1">
                        <a:latin typeface="Cambria Math"/>
                      </a:rPr>
                      <m:t>𝜃</m:t>
                    </m:r>
                    <m:r>
                      <a:rPr lang="en-US" i="1">
                        <a:latin typeface="Cambria Math"/>
                      </a:rPr>
                      <m:t>𝑖</m:t>
                    </m:r>
                  </m:oMath>
                </a14:m>
                <a:r>
                  <a:rPr lang="en-US" dirty="0"/>
                  <a:t>: insert angle (angle of incidence) </a:t>
                </a:r>
              </a:p>
              <a:p>
                <a:pPr marL="0" indent="0">
                  <a:buNone/>
                </a:pPr>
                <a14:m>
                  <m:oMath xmlns:m="http://schemas.openxmlformats.org/officeDocument/2006/math">
                    <m:r>
                      <a:rPr lang="en-US" i="1">
                        <a:latin typeface="Cambria Math"/>
                      </a:rPr>
                      <m:t>𝜃</m:t>
                    </m:r>
                    <m:r>
                      <a:rPr lang="en-US" i="1">
                        <a:latin typeface="Cambria Math"/>
                      </a:rPr>
                      <m:t>𝑜</m:t>
                    </m:r>
                  </m:oMath>
                </a14:m>
                <a:r>
                  <a:rPr lang="en-US" dirty="0"/>
                  <a:t>: refract angle</a:t>
                </a:r>
              </a:p>
              <a:p>
                <a:pPr marL="0" indent="0">
                  <a:buNone/>
                </a:pPr>
                <a:r>
                  <a:rPr lang="en-US" dirty="0" smtClean="0"/>
                  <a:t>V</a:t>
                </a:r>
                <a:r>
                  <a:rPr lang="en-US" dirty="0"/>
                  <a:t>: </a:t>
                </a:r>
                <a:r>
                  <a:rPr lang="en-US" dirty="0" smtClean="0"/>
                  <a:t>View </a:t>
                </a:r>
                <a:r>
                  <a:rPr lang="en-US" dirty="0"/>
                  <a:t>vector (Ray direction * -1)</a:t>
                </a:r>
              </a:p>
              <a:p>
                <a:pPr marL="0" indent="0">
                  <a:buNone/>
                </a:pPr>
                <a:r>
                  <a:rPr lang="en-US" dirty="0" smtClean="0"/>
                  <a:t>N</a:t>
                </a:r>
                <a:r>
                  <a:rPr lang="en-US" dirty="0"/>
                  <a:t>: </a:t>
                </a:r>
                <a:r>
                  <a:rPr lang="en-US" dirty="0" smtClean="0"/>
                  <a:t>Normal </a:t>
                </a:r>
                <a:r>
                  <a:rPr lang="en-US" dirty="0"/>
                  <a:t>vector at view point</a:t>
                </a:r>
              </a:p>
              <a:p>
                <a:pPr marL="0" indent="0">
                  <a:buNone/>
                </a:pPr>
                <a:r>
                  <a:rPr lang="en-US" dirty="0"/>
                  <a:t>In this case </a:t>
                </a:r>
              </a:p>
              <a:p>
                <a:pPr marL="0" indent="0">
                  <a:buNone/>
                </a:pPr>
                <a:r>
                  <a:rPr lang="en-US" dirty="0"/>
                  <a:t>Refractive index</a:t>
                </a:r>
                <a14:m>
                  <m:oMath xmlns:m="http://schemas.openxmlformats.org/officeDocument/2006/math">
                    <m:r>
                      <a:rPr lang="en-US" i="1">
                        <a:latin typeface="Cambria Math"/>
                      </a:rPr>
                      <m:t> </m:t>
                    </m:r>
                    <m:r>
                      <a:rPr lang="en-US" i="1">
                        <a:latin typeface="Cambria Math"/>
                      </a:rPr>
                      <m:t>𝑛</m:t>
                    </m:r>
                    <m:r>
                      <a:rPr lang="en-US" i="1">
                        <a:latin typeface="Cambria Math"/>
                      </a:rPr>
                      <m:t> =</m:t>
                    </m:r>
                    <m:f>
                      <m:fPr>
                        <m:ctrlPr>
                          <a:rPr lang="en-US" i="1">
                            <a:latin typeface="Cambria Math"/>
                          </a:rPr>
                        </m:ctrlPr>
                      </m:fPr>
                      <m:num>
                        <m:r>
                          <a:rPr lang="en-US" i="1">
                            <a:latin typeface="Cambria Math"/>
                          </a:rPr>
                          <m:t>𝑛</m:t>
                        </m:r>
                        <m:r>
                          <a:rPr lang="en-US" i="1">
                            <a:latin typeface="Cambria Math"/>
                          </a:rPr>
                          <m:t>2</m:t>
                        </m:r>
                      </m:num>
                      <m:den>
                        <m:r>
                          <a:rPr lang="en-US" i="1">
                            <a:latin typeface="Cambria Math"/>
                          </a:rPr>
                          <m:t>𝑛</m:t>
                        </m:r>
                        <m:r>
                          <a:rPr lang="en-US" i="1">
                            <a:latin typeface="Cambria Math"/>
                          </a:rPr>
                          <m:t>1</m:t>
                        </m:r>
                      </m:den>
                    </m:f>
                  </m:oMath>
                </a14:m>
                <a:r>
                  <a:rPr lang="en-US" dirty="0"/>
                  <a:t> </a:t>
                </a:r>
                <a14:m>
                  <m:oMath xmlns:m="http://schemas.openxmlformats.org/officeDocument/2006/math">
                    <m:r>
                      <a:rPr lang="en-US" i="1">
                        <a:latin typeface="Cambria Math"/>
                      </a:rPr>
                      <m:t> = </m:t>
                    </m:r>
                    <m:f>
                      <m:fPr>
                        <m:ctrlPr>
                          <a:rPr lang="en-US" i="1">
                            <a:latin typeface="Cambria Math"/>
                          </a:rPr>
                        </m:ctrlPr>
                      </m:fPr>
                      <m:num>
                        <m:func>
                          <m:funcPr>
                            <m:ctrlPr>
                              <a:rPr lang="en-US" i="1">
                                <a:latin typeface="Cambria Math"/>
                              </a:rPr>
                            </m:ctrlPr>
                          </m:funcPr>
                          <m:fName>
                            <m:r>
                              <m:rPr>
                                <m:sty m:val="p"/>
                              </m:rPr>
                              <a:rPr lang="en-US">
                                <a:latin typeface="Cambria Math"/>
                              </a:rPr>
                              <m:t>sin</m:t>
                            </m:r>
                          </m:fName>
                          <m:e>
                            <m:d>
                              <m:dPr>
                                <m:ctrlPr>
                                  <a:rPr lang="en-US" i="1">
                                    <a:latin typeface="Cambria Math"/>
                                  </a:rPr>
                                </m:ctrlPr>
                              </m:dPr>
                              <m:e>
                                <m:r>
                                  <a:rPr lang="en-US" i="1">
                                    <a:latin typeface="Cambria Math"/>
                                  </a:rPr>
                                  <m:t>𝜃</m:t>
                                </m:r>
                                <m:r>
                                  <a:rPr lang="en-US" i="1">
                                    <a:latin typeface="Cambria Math"/>
                                  </a:rPr>
                                  <m:t>𝑖</m:t>
                                </m:r>
                              </m:e>
                            </m:d>
                          </m:e>
                        </m:func>
                      </m:num>
                      <m:den>
                        <m:func>
                          <m:funcPr>
                            <m:ctrlPr>
                              <a:rPr lang="en-US" i="1">
                                <a:latin typeface="Cambria Math"/>
                              </a:rPr>
                            </m:ctrlPr>
                          </m:funcPr>
                          <m:fName>
                            <m:r>
                              <m:rPr>
                                <m:sty m:val="p"/>
                              </m:rPr>
                              <a:rPr lang="en-US">
                                <a:latin typeface="Cambria Math"/>
                              </a:rPr>
                              <m:t>sin</m:t>
                            </m:r>
                          </m:fName>
                          <m:e>
                            <m:d>
                              <m:dPr>
                                <m:ctrlPr>
                                  <a:rPr lang="en-US" i="1">
                                    <a:latin typeface="Cambria Math"/>
                                  </a:rPr>
                                </m:ctrlPr>
                              </m:dPr>
                              <m:e>
                                <m:r>
                                  <a:rPr lang="en-US" i="1">
                                    <a:latin typeface="Cambria Math"/>
                                  </a:rPr>
                                  <m:t>𝜃</m:t>
                                </m:r>
                                <m:r>
                                  <a:rPr lang="en-US" i="1">
                                    <a:latin typeface="Cambria Math"/>
                                  </a:rPr>
                                  <m:t>𝑜</m:t>
                                </m:r>
                              </m:e>
                            </m:d>
                          </m:e>
                        </m:func>
                      </m:den>
                    </m:f>
                  </m:oMath>
                </a14:m>
                <a:endParaRPr lang="en-US" dirty="0"/>
              </a:p>
              <a:p>
                <a:pPr marL="0" indent="0">
                  <a:buNone/>
                </a:pPr>
                <a:r>
                  <a:rPr lang="en-US" dirty="0"/>
                  <a:t> </a:t>
                </a:r>
              </a:p>
              <a:p>
                <a:pPr marL="0" indent="0">
                  <a:spcBef>
                    <a:spcPts val="0"/>
                  </a:spcBef>
                  <a:buNone/>
                </a:pPr>
                <a:r>
                  <a:rPr lang="en-US" dirty="0"/>
                  <a:t>                 </a:t>
                </a:r>
                <a14:m>
                  <m:oMath xmlns:m="http://schemas.openxmlformats.org/officeDocument/2006/math">
                    <m:func>
                      <m:funcPr>
                        <m:ctrlPr>
                          <a:rPr lang="en-US" i="1">
                            <a:latin typeface="Cambria Math"/>
                          </a:rPr>
                        </m:ctrlPr>
                      </m:funcPr>
                      <m:fName>
                        <m:r>
                          <m:rPr>
                            <m:sty m:val="p"/>
                          </m:rPr>
                          <a:rPr lang="en-US">
                            <a:latin typeface="Cambria Math"/>
                          </a:rPr>
                          <m:t>sin</m:t>
                        </m:r>
                      </m:fName>
                      <m:e>
                        <m:d>
                          <m:dPr>
                            <m:ctrlPr>
                              <a:rPr lang="en-US" i="1">
                                <a:latin typeface="Cambria Math"/>
                              </a:rPr>
                            </m:ctrlPr>
                          </m:dPr>
                          <m:e>
                            <m:r>
                              <a:rPr lang="en-US" i="1">
                                <a:latin typeface="Cambria Math"/>
                              </a:rPr>
                              <m:t>𝜃</m:t>
                            </m:r>
                            <m:r>
                              <a:rPr lang="en-US" i="1">
                                <a:latin typeface="Cambria Math"/>
                              </a:rPr>
                              <m:t>𝑜</m:t>
                            </m:r>
                          </m:e>
                        </m:d>
                      </m:e>
                    </m:func>
                    <m:r>
                      <a:rPr lang="en-US" i="1">
                        <a:latin typeface="Cambria Math"/>
                      </a:rPr>
                      <m:t>=</m:t>
                    </m:r>
                    <m:f>
                      <m:fPr>
                        <m:ctrlPr>
                          <a:rPr lang="en-US" i="1">
                            <a:latin typeface="Cambria Math"/>
                          </a:rPr>
                        </m:ctrlPr>
                      </m:fPr>
                      <m:num>
                        <m:r>
                          <a:rPr lang="en-US" i="1">
                            <a:latin typeface="Cambria Math"/>
                          </a:rPr>
                          <m:t>1</m:t>
                        </m:r>
                      </m:num>
                      <m:den>
                        <m:r>
                          <a:rPr lang="en-US" i="1">
                            <a:latin typeface="Cambria Math"/>
                          </a:rPr>
                          <m:t>𝑛</m:t>
                        </m:r>
                      </m:den>
                    </m:f>
                  </m:oMath>
                </a14:m>
                <a:r>
                  <a:rPr lang="en-US" dirty="0"/>
                  <a:t> </a:t>
                </a:r>
                <a14:m>
                  <m:oMath xmlns:m="http://schemas.openxmlformats.org/officeDocument/2006/math">
                    <m:r>
                      <a:rPr lang="en-US" i="1">
                        <a:latin typeface="Cambria Math"/>
                      </a:rPr>
                      <m:t>∗</m:t>
                    </m:r>
                    <m:func>
                      <m:funcPr>
                        <m:ctrlPr>
                          <a:rPr lang="en-US" i="1">
                            <a:latin typeface="Cambria Math"/>
                          </a:rPr>
                        </m:ctrlPr>
                      </m:funcPr>
                      <m:fName>
                        <m:r>
                          <m:rPr>
                            <m:sty m:val="p"/>
                          </m:rPr>
                          <a:rPr lang="en-US">
                            <a:latin typeface="Cambria Math"/>
                          </a:rPr>
                          <m:t>sin</m:t>
                        </m:r>
                      </m:fName>
                      <m:e>
                        <m:d>
                          <m:dPr>
                            <m:ctrlPr>
                              <a:rPr lang="en-US" i="1">
                                <a:latin typeface="Cambria Math"/>
                              </a:rPr>
                            </m:ctrlPr>
                          </m:dPr>
                          <m:e>
                            <m:r>
                              <a:rPr lang="en-US" i="1">
                                <a:latin typeface="Cambria Math"/>
                              </a:rPr>
                              <m:t>𝜃</m:t>
                            </m:r>
                            <m:r>
                              <a:rPr lang="en-US" i="1">
                                <a:latin typeface="Cambria Math"/>
                              </a:rPr>
                              <m:t>𝑖</m:t>
                            </m:r>
                          </m:e>
                        </m:d>
                      </m:e>
                    </m:func>
                  </m:oMath>
                </a14:m>
                <a:endParaRPr lang="en-US" i="1" dirty="0" smtClean="0"/>
              </a:p>
              <a:p>
                <a:pPr marL="0" indent="0">
                  <a:spcBef>
                    <a:spcPts val="0"/>
                  </a:spcBef>
                  <a:buNone/>
                </a:pPr>
                <a14:m>
                  <m:oMathPara xmlns:m="http://schemas.openxmlformats.org/officeDocument/2006/math">
                    <m:oMathParaPr>
                      <m:jc m:val="centerGroup"/>
                    </m:oMathParaPr>
                    <m:oMath xmlns:m="http://schemas.openxmlformats.org/officeDocument/2006/math">
                      <m:r>
                        <m:rPr>
                          <m:sty m:val="p"/>
                        </m:rPr>
                        <a:rPr lang="en-US">
                          <a:latin typeface="Cambria Math"/>
                        </a:rPr>
                        <m:t>cos</m:t>
                      </m:r>
                      <m:r>
                        <a:rPr lang="en-US">
                          <a:latin typeface="Cambria Math"/>
                        </a:rPr>
                        <m:t>(</m:t>
                      </m:r>
                      <m:r>
                        <m:rPr>
                          <m:sty m:val="p"/>
                        </m:rPr>
                        <a:rPr lang="en-US">
                          <a:latin typeface="Cambria Math"/>
                        </a:rPr>
                        <m:t>θi</m:t>
                      </m:r>
                      <m:r>
                        <a:rPr lang="en-US">
                          <a:latin typeface="Cambria Math"/>
                        </a:rPr>
                        <m:t>) = </m:t>
                      </m:r>
                      <m:r>
                        <m:rPr>
                          <m:sty m:val="p"/>
                        </m:rPr>
                        <a:rPr lang="en-US">
                          <a:latin typeface="Cambria Math"/>
                        </a:rPr>
                        <m:t>V</m:t>
                      </m:r>
                      <m:r>
                        <a:rPr lang="en-US">
                          <a:latin typeface="Cambria Math"/>
                        </a:rPr>
                        <m:t> </m:t>
                      </m:r>
                      <m:r>
                        <m:rPr>
                          <m:sty m:val="p"/>
                        </m:rPr>
                        <a:rPr lang="en-US">
                          <a:latin typeface="Cambria Math"/>
                        </a:rPr>
                        <m:t>dot</m:t>
                      </m:r>
                      <m:r>
                        <a:rPr lang="en-US">
                          <a:latin typeface="Cambria Math"/>
                        </a:rPr>
                        <m:t> </m:t>
                      </m:r>
                      <m:r>
                        <m:rPr>
                          <m:sty m:val="p"/>
                        </m:rPr>
                        <a:rPr lang="en-US">
                          <a:latin typeface="Cambria Math"/>
                        </a:rPr>
                        <m:t>N</m:t>
                      </m:r>
                      <m:r>
                        <a:rPr lang="en-US">
                          <a:latin typeface="Cambria Math"/>
                        </a:rPr>
                        <m:t> </m:t>
                      </m:r>
                    </m:oMath>
                  </m:oMathPara>
                </a14:m>
                <a:endParaRPr lang="en-US" dirty="0"/>
              </a:p>
              <a:p>
                <a:pPr marL="0" indent="0">
                  <a:spcBef>
                    <a:spcPts val="0"/>
                  </a:spcBef>
                  <a:buNone/>
                </a:pPr>
                <a:r>
                  <a:rPr lang="en-US" dirty="0"/>
                  <a:t> </a:t>
                </a:r>
              </a:p>
              <a:p>
                <a:pPr marL="0" indent="0">
                  <a:spcBef>
                    <a:spcPts val="0"/>
                  </a:spcBef>
                  <a:buNone/>
                </a:pPr>
                <a:r>
                  <a:rPr lang="en-US" dirty="0"/>
                  <a:t>                 </a:t>
                </a:r>
                <a14:m>
                  <m:oMath xmlns:m="http://schemas.openxmlformats.org/officeDocument/2006/math">
                    <m:r>
                      <a:rPr lang="en-US" i="1">
                        <a:latin typeface="Cambria Math"/>
                      </a:rPr>
                      <m:t>𝑐𝑜𝑠</m:t>
                    </m:r>
                    <m:d>
                      <m:dPr>
                        <m:ctrlPr>
                          <a:rPr lang="en-US" i="1">
                            <a:latin typeface="Cambria Math"/>
                          </a:rPr>
                        </m:ctrlPr>
                      </m:dPr>
                      <m:e>
                        <m:r>
                          <a:rPr lang="en-US" i="1">
                            <a:latin typeface="Cambria Math"/>
                          </a:rPr>
                          <m:t>𝜃</m:t>
                        </m:r>
                        <m:r>
                          <a:rPr lang="en-US" i="1">
                            <a:latin typeface="Cambria Math"/>
                          </a:rPr>
                          <m:t>𝑜</m:t>
                        </m:r>
                      </m:e>
                    </m:d>
                    <m:r>
                      <a:rPr lang="en-US" i="1">
                        <a:latin typeface="Cambria Math"/>
                      </a:rPr>
                      <m:t>+ </m:t>
                    </m:r>
                    <m:rad>
                      <m:radPr>
                        <m:degHide m:val="on"/>
                        <m:ctrlPr>
                          <a:rPr lang="en-US" i="1">
                            <a:latin typeface="Cambria Math"/>
                          </a:rPr>
                        </m:ctrlPr>
                      </m:radPr>
                      <m:deg/>
                      <m:e>
                        <m:r>
                          <a:rPr lang="en-US" i="1">
                            <a:latin typeface="Cambria Math"/>
                          </a:rPr>
                          <m:t>1 − </m:t>
                        </m:r>
                        <m:r>
                          <a:rPr lang="en-US" i="1">
                            <a:latin typeface="Cambria Math"/>
                          </a:rPr>
                          <m:t>𝑆𝑖</m:t>
                        </m:r>
                        <m:sSup>
                          <m:sSupPr>
                            <m:ctrlPr>
                              <a:rPr lang="en-US" i="1">
                                <a:latin typeface="Cambria Math"/>
                              </a:rPr>
                            </m:ctrlPr>
                          </m:sSupPr>
                          <m:e>
                            <m:r>
                              <a:rPr lang="en-US" i="1">
                                <a:latin typeface="Cambria Math"/>
                              </a:rPr>
                              <m:t>𝑛</m:t>
                            </m:r>
                          </m:e>
                          <m:sup>
                            <m:r>
                              <a:rPr lang="en-US" i="1">
                                <a:latin typeface="Cambria Math"/>
                              </a:rPr>
                              <m:t>2</m:t>
                            </m:r>
                          </m:sup>
                        </m:sSup>
                        <m:d>
                          <m:dPr>
                            <m:ctrlPr>
                              <a:rPr lang="en-US" i="1">
                                <a:latin typeface="Cambria Math"/>
                              </a:rPr>
                            </m:ctrlPr>
                          </m:dPr>
                          <m:e>
                            <m:r>
                              <a:rPr lang="en-US" i="1">
                                <a:latin typeface="Cambria Math"/>
                              </a:rPr>
                              <m:t>𝜃</m:t>
                            </m:r>
                            <m:r>
                              <a:rPr lang="en-US" i="1">
                                <a:latin typeface="Cambria Math"/>
                              </a:rPr>
                              <m:t>𝑜</m:t>
                            </m:r>
                          </m:e>
                        </m:d>
                      </m:e>
                    </m:rad>
                    <m:r>
                      <a:rPr lang="en-US" b="0" i="0" smtClean="0">
                        <a:latin typeface="Cambria Math"/>
                      </a:rPr>
                      <m:t>=</m:t>
                    </m:r>
                    <m:r>
                      <a:rPr lang="en-US" i="1">
                        <a:latin typeface="Cambria Math"/>
                      </a:rPr>
                      <m:t>√(1 − </m:t>
                    </m:r>
                    <m:r>
                      <a:rPr lang="en-US" i="1">
                        <a:latin typeface="Cambria Math"/>
                      </a:rPr>
                      <m:t>𝑛</m:t>
                    </m:r>
                    <m:r>
                      <a:rPr lang="en-US" i="1">
                        <a:latin typeface="Cambria Math"/>
                      </a:rPr>
                      <m:t>^−2(1 − </m:t>
                    </m:r>
                    <m:r>
                      <a:rPr lang="en-US" i="1">
                        <a:latin typeface="Cambria Math"/>
                      </a:rPr>
                      <m:t>𝑐𝑜𝑠</m:t>
                    </m:r>
                    <m:r>
                      <a:rPr lang="en-US" i="1">
                        <a:latin typeface="Cambria Math"/>
                      </a:rPr>
                      <m:t>^2(</m:t>
                    </m:r>
                    <m:r>
                      <a:rPr lang="en-US" i="1">
                        <a:latin typeface="Cambria Math"/>
                      </a:rPr>
                      <m:t>𝜃</m:t>
                    </m:r>
                    <m:r>
                      <a:rPr lang="en-US" i="1">
                        <a:latin typeface="Cambria Math"/>
                      </a:rPr>
                      <m:t>𝑖</m:t>
                    </m:r>
                    <m:r>
                      <a:rPr lang="en-US" i="1">
                        <a:latin typeface="Cambria Math"/>
                      </a:rPr>
                      <m:t>))) = √(1 − </m:t>
                    </m:r>
                    <m:r>
                      <a:rPr lang="en-US" i="1">
                        <a:latin typeface="Cambria Math"/>
                      </a:rPr>
                      <m:t>𝑛</m:t>
                    </m:r>
                    <m:r>
                      <a:rPr lang="en-US" i="1">
                        <a:latin typeface="Cambria Math"/>
                      </a:rPr>
                      <m:t>^−2(1 − (</m:t>
                    </m:r>
                    <m:r>
                      <a:rPr lang="en-US" i="1">
                        <a:latin typeface="Cambria Math"/>
                      </a:rPr>
                      <m:t>𝑉</m:t>
                    </m:r>
                    <m:r>
                      <a:rPr lang="en-US" i="1">
                        <a:latin typeface="Cambria Math"/>
                      </a:rPr>
                      <m:t> </m:t>
                    </m:r>
                    <m:r>
                      <a:rPr lang="en-US" i="1">
                        <a:latin typeface="Cambria Math"/>
                      </a:rPr>
                      <m:t>𝑑𝑜𝑡</m:t>
                    </m:r>
                    <m:r>
                      <a:rPr lang="en-US" i="1">
                        <a:latin typeface="Cambria Math"/>
                      </a:rPr>
                      <m:t> </m:t>
                    </m:r>
                    <m:r>
                      <a:rPr lang="en-US" i="1">
                        <a:latin typeface="Cambria Math"/>
                      </a:rPr>
                      <m:t>𝑁</m:t>
                    </m:r>
                    <m:r>
                      <a:rPr lang="en-US" i="1">
                        <a:latin typeface="Cambria Math"/>
                      </a:rPr>
                      <m:t>)^2))</m:t>
                    </m:r>
                  </m:oMath>
                </a14:m>
                <a:endParaRPr lang="en-US" dirty="0"/>
              </a:p>
              <a:p>
                <a:pPr marL="0" indent="0">
                  <a:spcBef>
                    <a:spcPts val="0"/>
                  </a:spcBef>
                  <a:buNone/>
                </a:pPr>
                <a:r>
                  <a:rPr lang="en-US" dirty="0"/>
                  <a:t>                 </a:t>
                </a:r>
                <a:endParaRPr lang="en-US" dirty="0" smtClean="0"/>
              </a:p>
              <a:p>
                <a:pPr marL="0" indent="0">
                  <a:spcBef>
                    <a:spcPts val="0"/>
                  </a:spcBef>
                  <a:buNone/>
                </a:pPr>
                <a:r>
                  <a:rPr lang="en-US" dirty="0" smtClean="0"/>
                  <a:t>Therefore</a:t>
                </a:r>
                <a:endParaRPr lang="en-US" dirty="0"/>
              </a:p>
              <a:p>
                <a:pPr marL="0" indent="0">
                  <a:spcBef>
                    <a:spcPts val="0"/>
                  </a:spcBef>
                  <a:buNone/>
                </a:pPr>
                <a:r>
                  <a:rPr lang="en-US" dirty="0"/>
                  <a:t>                 </a:t>
                </a:r>
                <a14:m>
                  <m:oMath xmlns:m="http://schemas.openxmlformats.org/officeDocument/2006/math">
                    <m:r>
                      <a:rPr lang="en-US" i="1">
                        <a:latin typeface="Cambria Math"/>
                      </a:rPr>
                      <m:t>𝑉𝑟</m:t>
                    </m:r>
                    <m:r>
                      <a:rPr lang="en-US" i="1">
                        <a:latin typeface="Cambria Math"/>
                      </a:rPr>
                      <m:t> =</m:t>
                    </m:r>
                    <m:f>
                      <m:fPr>
                        <m:ctrlPr>
                          <a:rPr lang="en-US" i="1">
                            <a:latin typeface="Cambria Math"/>
                          </a:rPr>
                        </m:ctrlPr>
                      </m:fPr>
                      <m:num>
                        <m:r>
                          <a:rPr lang="en-US" i="1">
                            <a:latin typeface="Cambria Math"/>
                          </a:rPr>
                          <m:t>1</m:t>
                        </m:r>
                      </m:num>
                      <m:den>
                        <m:r>
                          <a:rPr lang="en-US" i="1">
                            <a:latin typeface="Cambria Math"/>
                          </a:rPr>
                          <m:t>𝑛</m:t>
                        </m:r>
                      </m:den>
                    </m:f>
                  </m:oMath>
                </a14:m>
                <a:r>
                  <a:rPr lang="en-US" dirty="0"/>
                  <a:t> </a:t>
                </a:r>
                <a14:m>
                  <m:oMath xmlns:m="http://schemas.openxmlformats.org/officeDocument/2006/math">
                    <m:r>
                      <a:rPr lang="en-US" i="1">
                        <a:latin typeface="Cambria Math"/>
                      </a:rPr>
                      <m:t>∗ (−</m:t>
                    </m:r>
                    <m:r>
                      <a:rPr lang="en-US" i="1">
                        <a:latin typeface="Cambria Math"/>
                      </a:rPr>
                      <m:t>𝑉</m:t>
                    </m:r>
                    <m:r>
                      <a:rPr lang="en-US" i="1">
                        <a:latin typeface="Cambria Math"/>
                      </a:rPr>
                      <m:t>) + {</m:t>
                    </m:r>
                    <m:f>
                      <m:fPr>
                        <m:ctrlPr>
                          <a:rPr lang="en-US" i="1">
                            <a:latin typeface="Cambria Math"/>
                          </a:rPr>
                        </m:ctrlPr>
                      </m:fPr>
                      <m:num>
                        <m:r>
                          <a:rPr lang="en-US" i="1">
                            <a:latin typeface="Cambria Math"/>
                          </a:rPr>
                          <m:t>1</m:t>
                        </m:r>
                      </m:num>
                      <m:den>
                        <m:r>
                          <a:rPr lang="en-US" i="1">
                            <a:latin typeface="Cambria Math"/>
                          </a:rPr>
                          <m:t>𝑛</m:t>
                        </m:r>
                      </m:den>
                    </m:f>
                    <m:r>
                      <a:rPr lang="en-US" i="1">
                        <a:latin typeface="Cambria Math"/>
                      </a:rPr>
                      <m:t>∗ </m:t>
                    </m:r>
                    <m:r>
                      <a:rPr lang="en-US" i="1">
                        <a:latin typeface="Cambria Math"/>
                      </a:rPr>
                      <m:t>𝑉</m:t>
                    </m:r>
                    <m:r>
                      <a:rPr lang="en-US" i="1">
                        <a:latin typeface="Cambria Math"/>
                      </a:rPr>
                      <m:t> </m:t>
                    </m:r>
                    <m:r>
                      <a:rPr lang="en-US" i="1">
                        <a:latin typeface="Cambria Math"/>
                      </a:rPr>
                      <m:t>𝑑𝑜𝑡</m:t>
                    </m:r>
                    <m:r>
                      <a:rPr lang="en-US" i="1">
                        <a:latin typeface="Cambria Math"/>
                      </a:rPr>
                      <m:t> </m:t>
                    </m:r>
                    <m:r>
                      <a:rPr lang="en-US" i="1">
                        <a:latin typeface="Cambria Math"/>
                      </a:rPr>
                      <m:t>𝑁</m:t>
                    </m:r>
                    <m:r>
                      <a:rPr lang="en-US" i="1">
                        <a:latin typeface="Cambria Math"/>
                      </a:rPr>
                      <m:t> − √(1 − </m:t>
                    </m:r>
                    <m:r>
                      <a:rPr lang="en-US" i="1">
                        <a:latin typeface="Cambria Math"/>
                      </a:rPr>
                      <m:t>𝑛</m:t>
                    </m:r>
                    <m:r>
                      <a:rPr lang="en-US" i="1">
                        <a:latin typeface="Cambria Math"/>
                      </a:rPr>
                      <m:t>^−2(1 − (</m:t>
                    </m:r>
                    <m:r>
                      <a:rPr lang="en-US" i="1">
                        <a:latin typeface="Cambria Math"/>
                      </a:rPr>
                      <m:t>𝑉</m:t>
                    </m:r>
                    <m:r>
                      <a:rPr lang="en-US" i="1">
                        <a:latin typeface="Cambria Math"/>
                      </a:rPr>
                      <m:t> </m:t>
                    </m:r>
                    <m:r>
                      <a:rPr lang="en-US" i="1">
                        <a:latin typeface="Cambria Math"/>
                      </a:rPr>
                      <m:t>𝑑𝑜𝑡</m:t>
                    </m:r>
                    <m:r>
                      <a:rPr lang="en-US" i="1">
                        <a:latin typeface="Cambria Math"/>
                      </a:rPr>
                      <m:t> </m:t>
                    </m:r>
                    <m:r>
                      <a:rPr lang="en-US" i="1">
                        <a:latin typeface="Cambria Math"/>
                      </a:rPr>
                      <m:t>𝑁</m:t>
                    </m:r>
                    <m:r>
                      <a:rPr lang="en-US" i="1">
                        <a:latin typeface="Cambria Math"/>
                      </a:rPr>
                      <m:t>)^2))}</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14608" y="1584542"/>
                <a:ext cx="8041710" cy="5029200"/>
              </a:xfrm>
              <a:blipFill rotWithShape="1">
                <a:blip r:embed="rId2"/>
                <a:stretch>
                  <a:fillRect l="-227" t="-848"/>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52600"/>
            <a:ext cx="29241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91200" y="2954179"/>
            <a:ext cx="457200" cy="246221"/>
          </a:xfrm>
          <a:prstGeom prst="rect">
            <a:avLst/>
          </a:prstGeom>
          <a:noFill/>
        </p:spPr>
        <p:txBody>
          <a:bodyPr wrap="square" rtlCol="0">
            <a:spAutoFit/>
          </a:bodyPr>
          <a:lstStyle/>
          <a:p>
            <a:r>
              <a:rPr lang="en-US" sz="1000" dirty="0" smtClean="0"/>
              <a:t>n1</a:t>
            </a:r>
            <a:endParaRPr lang="en-US" sz="1000" dirty="0"/>
          </a:p>
        </p:txBody>
      </p:sp>
      <p:sp>
        <p:nvSpPr>
          <p:cNvPr id="6" name="TextBox 5"/>
          <p:cNvSpPr txBox="1"/>
          <p:nvPr/>
        </p:nvSpPr>
        <p:spPr>
          <a:xfrm>
            <a:off x="5791200" y="3321132"/>
            <a:ext cx="457200" cy="246221"/>
          </a:xfrm>
          <a:prstGeom prst="rect">
            <a:avLst/>
          </a:prstGeom>
          <a:noFill/>
        </p:spPr>
        <p:txBody>
          <a:bodyPr wrap="square" rtlCol="0">
            <a:spAutoFit/>
          </a:bodyPr>
          <a:lstStyle/>
          <a:p>
            <a:r>
              <a:rPr lang="en-US" sz="1000" dirty="0" smtClean="0"/>
              <a:t>n2</a:t>
            </a:r>
            <a:endParaRPr lang="en-US" sz="1000" dirty="0"/>
          </a:p>
        </p:txBody>
      </p:sp>
    </p:spTree>
    <p:extLst>
      <p:ext uri="{BB962C8B-B14F-4D97-AF65-F5344CB8AC3E}">
        <p14:creationId xmlns:p14="http://schemas.microsoft.com/office/powerpoint/2010/main" val="390551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608" y="533400"/>
            <a:ext cx="8229600" cy="609600"/>
          </a:xfrm>
        </p:spPr>
        <p:txBody>
          <a:bodyPr>
            <a:normAutofit fontScale="90000"/>
          </a:bodyPr>
          <a:lstStyle/>
          <a:p>
            <a:r>
              <a:rPr lang="en-US" dirty="0" smtClean="0"/>
              <a:t>Photon Mapping</a:t>
            </a:r>
            <a:endParaRPr lang="en-US" dirty="0"/>
          </a:p>
        </p:txBody>
      </p:sp>
      <p:sp>
        <p:nvSpPr>
          <p:cNvPr id="4" name="Content Placeholder 3"/>
          <p:cNvSpPr>
            <a:spLocks noGrp="1"/>
          </p:cNvSpPr>
          <p:nvPr>
            <p:ph idx="1"/>
          </p:nvPr>
        </p:nvSpPr>
        <p:spPr>
          <a:xfrm>
            <a:off x="914400" y="1443624"/>
            <a:ext cx="8066762" cy="4876800"/>
          </a:xfrm>
        </p:spPr>
        <p:txBody>
          <a:bodyPr>
            <a:normAutofit fontScale="92500" lnSpcReduction="10000"/>
          </a:bodyPr>
          <a:lstStyle/>
          <a:p>
            <a:pPr algn="just"/>
            <a:r>
              <a:rPr lang="en-US" dirty="0" smtClean="0"/>
              <a:t>Two-pass algorithm developed by Henrik Wann Jensen to solve rendering equations.</a:t>
            </a:r>
          </a:p>
          <a:p>
            <a:pPr algn="just"/>
            <a:r>
              <a:rPr lang="en-US" dirty="0" smtClean="0"/>
              <a:t>Used to simulate interaction of light with different objects – refraction of light through water, glass, etc. and can be extended to study spectral rendering.</a:t>
            </a:r>
          </a:p>
          <a:p>
            <a:pPr algn="just"/>
            <a:r>
              <a:rPr lang="en-US" dirty="0" smtClean="0"/>
              <a:t>Rays from </a:t>
            </a:r>
            <a:r>
              <a:rPr lang="en-US" dirty="0"/>
              <a:t>the light source and rays from the camera are traced independently until some termination criterion is met, then they are connected in a second step to produce a </a:t>
            </a:r>
            <a:r>
              <a:rPr lang="en-US" dirty="0" smtClean="0"/>
              <a:t>radiance value.</a:t>
            </a:r>
          </a:p>
          <a:p>
            <a:endParaRPr lang="en-US" dirty="0" smtClean="0"/>
          </a:p>
          <a:p>
            <a:endParaRPr lang="en-US" dirty="0"/>
          </a:p>
        </p:txBody>
      </p:sp>
    </p:spTree>
    <p:extLst>
      <p:ext uri="{BB962C8B-B14F-4D97-AF65-F5344CB8AC3E}">
        <p14:creationId xmlns:p14="http://schemas.microsoft.com/office/powerpoint/2010/main" val="2784791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449" y="515655"/>
            <a:ext cx="8229600" cy="838200"/>
          </a:xfrm>
        </p:spPr>
        <p:txBody>
          <a:bodyPr/>
          <a:lstStyle/>
          <a:p>
            <a:r>
              <a:rPr lang="en-US" dirty="0" smtClean="0"/>
              <a:t>Photon Mapping effects</a:t>
            </a:r>
            <a:endParaRPr lang="en-US" dirty="0"/>
          </a:p>
        </p:txBody>
      </p:sp>
      <p:sp>
        <p:nvSpPr>
          <p:cNvPr id="3" name="Content Placeholder 2"/>
          <p:cNvSpPr>
            <a:spLocks noGrp="1"/>
          </p:cNvSpPr>
          <p:nvPr>
            <p:ph idx="1"/>
          </p:nvPr>
        </p:nvSpPr>
        <p:spPr>
          <a:xfrm>
            <a:off x="995492" y="1353855"/>
            <a:ext cx="8229600" cy="4876800"/>
          </a:xfrm>
        </p:spPr>
        <p:txBody>
          <a:bodyPr/>
          <a:lstStyle/>
          <a:p>
            <a:r>
              <a:rPr lang="en-US" b="1" dirty="0"/>
              <a:t>Spectral rendering</a:t>
            </a:r>
            <a:r>
              <a:rPr lang="en-US" dirty="0"/>
              <a:t> is where a scene's light transport is modeled with real wavelengths to model the RGB components.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895600"/>
            <a:ext cx="36671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9200" y="2895600"/>
            <a:ext cx="18573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10400" y="6501038"/>
            <a:ext cx="1676400" cy="261610"/>
          </a:xfrm>
          <a:prstGeom prst="rect">
            <a:avLst/>
          </a:prstGeom>
          <a:noFill/>
        </p:spPr>
        <p:txBody>
          <a:bodyPr wrap="square" rtlCol="0">
            <a:spAutoFit/>
          </a:bodyPr>
          <a:lstStyle/>
          <a:p>
            <a:r>
              <a:rPr lang="en-US" sz="1100" dirty="0" smtClean="0"/>
              <a:t>Reference:  ompf.org</a:t>
            </a:r>
            <a:endParaRPr lang="en-US" sz="1100" dirty="0"/>
          </a:p>
        </p:txBody>
      </p:sp>
    </p:spTree>
    <p:extLst>
      <p:ext uri="{BB962C8B-B14F-4D97-AF65-F5344CB8AC3E}">
        <p14:creationId xmlns:p14="http://schemas.microsoft.com/office/powerpoint/2010/main" val="3075554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a:t>
            </a:r>
            <a:endParaRPr lang="en-US" dirty="0"/>
          </a:p>
        </p:txBody>
      </p:sp>
      <p:sp>
        <p:nvSpPr>
          <p:cNvPr id="3" name="Content Placeholder 2"/>
          <p:cNvSpPr>
            <a:spLocks noGrp="1"/>
          </p:cNvSpPr>
          <p:nvPr>
            <p:ph idx="1"/>
          </p:nvPr>
        </p:nvSpPr>
        <p:spPr/>
        <p:txBody>
          <a:bodyPr/>
          <a:lstStyle/>
          <a:p>
            <a:pPr marL="0" indent="0">
              <a:buNone/>
            </a:pPr>
            <a:r>
              <a:rPr lang="en-US" dirty="0" smtClean="0"/>
              <a:t>Two phase tracing</a:t>
            </a:r>
          </a:p>
          <a:p>
            <a:pPr marL="971550" lvl="1" indent="-514350">
              <a:buFont typeface="+mj-lt"/>
              <a:buAutoNum type="arabicPeriod"/>
            </a:pPr>
            <a:r>
              <a:rPr lang="en-US" dirty="0" smtClean="0"/>
              <a:t>Light Ray-tracing</a:t>
            </a:r>
          </a:p>
          <a:p>
            <a:pPr lvl="2"/>
            <a:r>
              <a:rPr lang="en-US" dirty="0" smtClean="0"/>
              <a:t>Photon Map Buffer</a:t>
            </a:r>
          </a:p>
          <a:p>
            <a:pPr lvl="3"/>
            <a:r>
              <a:rPr lang="en-US" dirty="0" smtClean="0"/>
              <a:t>For each object, aggregating color from all the light source</a:t>
            </a:r>
          </a:p>
          <a:p>
            <a:pPr marL="971550" lvl="1" indent="-514350">
              <a:buFont typeface="+mj-lt"/>
              <a:buAutoNum type="arabicPeriod"/>
            </a:pPr>
            <a:r>
              <a:rPr lang="en-US" dirty="0" smtClean="0"/>
              <a:t>Regular Ray-tracing without Phong illumination</a:t>
            </a:r>
          </a:p>
          <a:p>
            <a:pPr lvl="2"/>
            <a:r>
              <a:rPr lang="en-US" dirty="0" smtClean="0"/>
              <a:t>The color will be obtained by the Photon map buffer</a:t>
            </a:r>
            <a:endParaRPr lang="en-US" dirty="0"/>
          </a:p>
        </p:txBody>
      </p:sp>
    </p:spTree>
    <p:extLst>
      <p:ext uri="{BB962C8B-B14F-4D97-AF65-F5344CB8AC3E}">
        <p14:creationId xmlns:p14="http://schemas.microsoft.com/office/powerpoint/2010/main" val="50089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Photon Map Buffer</a:t>
            </a:r>
            <a:endParaRPr lang="en-US" dirty="0"/>
          </a:p>
        </p:txBody>
      </p:sp>
      <p:sp>
        <p:nvSpPr>
          <p:cNvPr id="4" name="Rectangle 3"/>
          <p:cNvSpPr/>
          <p:nvPr/>
        </p:nvSpPr>
        <p:spPr>
          <a:xfrm>
            <a:off x="2309927" y="2971801"/>
            <a:ext cx="4395923" cy="1637697"/>
          </a:xfrm>
          <a:prstGeom prst="rect">
            <a:avLst/>
          </a:prstGeom>
          <a:scene3d>
            <a:camera prst="orthographicFront">
              <a:rot lat="3000000" lon="360000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n 6"/>
          <p:cNvSpPr/>
          <p:nvPr/>
        </p:nvSpPr>
        <p:spPr>
          <a:xfrm rot="19891773">
            <a:off x="6293279" y="1670412"/>
            <a:ext cx="387078" cy="364638"/>
          </a:xfrm>
          <a:prstGeom prst="sun">
            <a:avLst>
              <a:gd name="adj" fmla="val 20252"/>
            </a:avLst>
          </a:prstGeom>
          <a:solidFill>
            <a:srgbClr val="FFFF00"/>
          </a:solidFill>
          <a:ln>
            <a:solidFill>
              <a:schemeClr val="accent6">
                <a:lumMod val="75000"/>
              </a:schemeClr>
            </a:solidFill>
          </a:ln>
          <a:scene3d>
            <a:camera prst="isometricOffAxis1Left"/>
            <a:lightRig rig="threePt" dir="t"/>
          </a:scene3d>
          <a:sp3d>
            <a:bevelT w="133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Smiley Face 8"/>
          <p:cNvSpPr/>
          <p:nvPr/>
        </p:nvSpPr>
        <p:spPr>
          <a:xfrm rot="1357203">
            <a:off x="622893" y="1940472"/>
            <a:ext cx="572202" cy="579799"/>
          </a:xfrm>
          <a:prstGeom prst="smileyFace">
            <a:avLst>
              <a:gd name="adj" fmla="val 4653"/>
            </a:avLst>
          </a:prstGeom>
          <a:scene3d>
            <a:camera prst="isometricOffAxis2Right"/>
            <a:lightRig rig="threePt"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Sun 15"/>
          <p:cNvSpPr/>
          <p:nvPr/>
        </p:nvSpPr>
        <p:spPr>
          <a:xfrm rot="21192697">
            <a:off x="3486590" y="1621799"/>
            <a:ext cx="387078" cy="364638"/>
          </a:xfrm>
          <a:prstGeom prst="sun">
            <a:avLst>
              <a:gd name="adj" fmla="val 20252"/>
            </a:avLst>
          </a:prstGeom>
          <a:solidFill>
            <a:srgbClr val="FFFF00"/>
          </a:solidFill>
          <a:ln>
            <a:solidFill>
              <a:schemeClr val="accent6">
                <a:lumMod val="75000"/>
              </a:schemeClr>
            </a:solidFill>
          </a:ln>
          <a:scene3d>
            <a:camera prst="isometricOffAxis1Left">
              <a:rot lat="21594000" lon="17400000" rev="17400000"/>
            </a:camera>
            <a:lightRig rig="threePt" dir="t"/>
          </a:scene3d>
          <a:sp3d>
            <a:bevelT w="133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0" name="Straight Connector 19"/>
          <p:cNvCxnSpPr/>
          <p:nvPr/>
        </p:nvCxnSpPr>
        <p:spPr>
          <a:xfrm flipV="1">
            <a:off x="2399155" y="3124201"/>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10095" y="3389064"/>
            <a:ext cx="1543299"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637853" y="3277520"/>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912359" y="3428081"/>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175473" y="3581400"/>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456776" y="3744818"/>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771540" y="3919252"/>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165837" y="2993834"/>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220136" y="3004851"/>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493294" y="3348885"/>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799287" y="3311944"/>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79318" y="3276601"/>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384118" y="3233452"/>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690734" y="3200401"/>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973500" y="3146235"/>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319633" y="3127412"/>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615232" y="3080133"/>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939331" y="3047082"/>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978417" y="1905001"/>
            <a:ext cx="1441302" cy="1372519"/>
          </a:xfrm>
          <a:prstGeom prst="straightConnector1">
            <a:avLst/>
          </a:prstGeom>
          <a:ln w="76200" cmpd="sng">
            <a:solidFill>
              <a:schemeClr val="accent3">
                <a:lumMod val="60000"/>
                <a:lumOff val="40000"/>
              </a:schemeClr>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21771" y="1852732"/>
            <a:ext cx="781701" cy="1536332"/>
          </a:xfrm>
          <a:prstGeom prst="straightConnector1">
            <a:avLst/>
          </a:prstGeom>
          <a:ln w="76200" cmpd="sng">
            <a:solidFill>
              <a:schemeClr val="accent3">
                <a:lumMod val="60000"/>
                <a:lumOff val="40000"/>
              </a:schemeClr>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2165837" y="3374835"/>
            <a:ext cx="55275" cy="35828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187846" y="4300253"/>
            <a:ext cx="56554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8" name="Right Brace 57"/>
          <p:cNvSpPr/>
          <p:nvPr/>
        </p:nvSpPr>
        <p:spPr>
          <a:xfrm rot="18185005">
            <a:off x="6140997" y="2404072"/>
            <a:ext cx="395849" cy="1728614"/>
          </a:xfrm>
          <a:prstGeom prst="rightBrace">
            <a:avLst>
              <a:gd name="adj1" fmla="val 14812"/>
              <a:gd name="adj2" fmla="val 4813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p:cNvSpPr txBox="1"/>
          <p:nvPr/>
        </p:nvSpPr>
        <p:spPr>
          <a:xfrm>
            <a:off x="6485900" y="2513772"/>
            <a:ext cx="2151324" cy="830997"/>
          </a:xfrm>
          <a:prstGeom prst="rect">
            <a:avLst/>
          </a:prstGeom>
          <a:noFill/>
        </p:spPr>
        <p:txBody>
          <a:bodyPr wrap="square" rtlCol="0">
            <a:spAutoFit/>
          </a:bodyPr>
          <a:lstStyle/>
          <a:p>
            <a:r>
              <a:rPr lang="en-US" sz="2400" b="1" dirty="0" smtClean="0"/>
              <a:t>Photon Map Buffer</a:t>
            </a:r>
            <a:endParaRPr lang="en-US" sz="2400" b="1" dirty="0"/>
          </a:p>
        </p:txBody>
      </p:sp>
      <p:cxnSp>
        <p:nvCxnSpPr>
          <p:cNvPr id="60" name="Straight Arrow Connector 59"/>
          <p:cNvCxnSpPr/>
          <p:nvPr/>
        </p:nvCxnSpPr>
        <p:spPr>
          <a:xfrm>
            <a:off x="1913613" y="2591260"/>
            <a:ext cx="2520387" cy="913942"/>
          </a:xfrm>
          <a:prstGeom prst="straightConnector1">
            <a:avLst/>
          </a:prstGeom>
          <a:ln w="19050">
            <a:solidFill>
              <a:schemeClr val="accent4">
                <a:lumMod val="60000"/>
                <a:lumOff val="40000"/>
              </a:schemeClr>
            </a:solidFill>
            <a:prstDash val="sysDash"/>
            <a:tailEnd type="triangle" w="med" len="lg"/>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073482" y="4609498"/>
            <a:ext cx="6868812" cy="1938992"/>
          </a:xfrm>
          <a:prstGeom prst="rect">
            <a:avLst/>
          </a:prstGeom>
          <a:noFill/>
        </p:spPr>
        <p:txBody>
          <a:bodyPr wrap="square" rtlCol="0">
            <a:spAutoFit/>
          </a:bodyPr>
          <a:lstStyle/>
          <a:p>
            <a:pPr marL="285750" indent="-285750">
              <a:buFont typeface="Arial" pitchFamily="34" charset="0"/>
              <a:buChar char="•"/>
            </a:pPr>
            <a:r>
              <a:rPr lang="en-US" sz="2400" dirty="0" smtClean="0"/>
              <a:t>Light-ray intersection with objects</a:t>
            </a:r>
          </a:p>
          <a:p>
            <a:pPr marL="285750" indent="-285750">
              <a:buFont typeface="Arial" pitchFamily="34" charset="0"/>
              <a:buChar char="•"/>
            </a:pPr>
            <a:r>
              <a:rPr lang="en-US" sz="2400" dirty="0" smtClean="0"/>
              <a:t>Accumulate into buffer 2-D array</a:t>
            </a:r>
          </a:p>
          <a:p>
            <a:pPr marL="285750" indent="-285750">
              <a:buFont typeface="Arial" pitchFamily="34" charset="0"/>
              <a:buChar char="•"/>
            </a:pPr>
            <a:r>
              <a:rPr lang="en-US" sz="2400" dirty="0" smtClean="0"/>
              <a:t>The color will be calculated from all the light sources</a:t>
            </a:r>
          </a:p>
          <a:p>
            <a:pPr marL="285750" indent="-285750">
              <a:buFont typeface="Arial" pitchFamily="34" charset="0"/>
              <a:buChar char="•"/>
            </a:pPr>
            <a:r>
              <a:rPr lang="en-US" sz="2400" dirty="0" smtClean="0"/>
              <a:t>The final image will be created on the view plane</a:t>
            </a:r>
            <a:endParaRPr lang="en-US" sz="2400" dirty="0"/>
          </a:p>
        </p:txBody>
      </p:sp>
      <p:sp>
        <p:nvSpPr>
          <p:cNvPr id="35" name="Rectangle 34"/>
          <p:cNvSpPr/>
          <p:nvPr/>
        </p:nvSpPr>
        <p:spPr>
          <a:xfrm rot="14721410">
            <a:off x="1358929" y="2017047"/>
            <a:ext cx="844100" cy="1021256"/>
          </a:xfrm>
          <a:prstGeom prst="rect">
            <a:avLst/>
          </a:prstGeom>
          <a:solidFill>
            <a:schemeClr val="bg1"/>
          </a:solidFill>
          <a:scene3d>
            <a:camera prst="orthographicFront">
              <a:rot lat="3000000" lon="360000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1088531" y="2230371"/>
            <a:ext cx="679195" cy="283401"/>
          </a:xfrm>
          <a:prstGeom prst="straightConnector1">
            <a:avLst/>
          </a:prstGeom>
          <a:ln w="19050">
            <a:solidFill>
              <a:schemeClr val="accent4">
                <a:lumMod val="60000"/>
                <a:lumOff val="40000"/>
              </a:schemeClr>
            </a:solidFill>
            <a:prstDash val="sysDash"/>
            <a:tailEnd type="non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140877" y="2372071"/>
            <a:ext cx="2243241" cy="2237427"/>
          </a:xfrm>
          <a:prstGeom prst="straightConnector1">
            <a:avLst/>
          </a:prstGeom>
          <a:ln w="19050">
            <a:solidFill>
              <a:schemeClr val="accent4">
                <a:lumMod val="60000"/>
                <a:lumOff val="40000"/>
              </a:schemeClr>
            </a:solidFill>
            <a:prstDash val="sysDash"/>
            <a:tailEnd type="none" w="med"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140877" y="2105262"/>
            <a:ext cx="3615289" cy="266809"/>
          </a:xfrm>
          <a:prstGeom prst="straightConnector1">
            <a:avLst/>
          </a:prstGeom>
          <a:ln w="19050">
            <a:solidFill>
              <a:schemeClr val="accent4">
                <a:lumMod val="60000"/>
                <a:lumOff val="40000"/>
              </a:schemeClr>
            </a:solidFill>
            <a:prstDash val="sysDash"/>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447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885500" y="1905000"/>
            <a:ext cx="0" cy="346211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Dispersion on Photon Map</a:t>
            </a:r>
            <a:endParaRPr lang="en-US" dirty="0"/>
          </a:p>
        </p:txBody>
      </p:sp>
      <p:cxnSp>
        <p:nvCxnSpPr>
          <p:cNvPr id="4" name="Straight Arrow Connector 3"/>
          <p:cNvCxnSpPr/>
          <p:nvPr/>
        </p:nvCxnSpPr>
        <p:spPr>
          <a:xfrm>
            <a:off x="1143000" y="2743200"/>
            <a:ext cx="1704861" cy="952226"/>
          </a:xfrm>
          <a:prstGeom prst="straightConnector1">
            <a:avLst/>
          </a:prstGeom>
          <a:ln w="76200" cmpd="sng">
            <a:solidFill>
              <a:schemeClr val="accent3">
                <a:lumMod val="40000"/>
                <a:lumOff val="60000"/>
              </a:schemeClr>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81200" y="3695426"/>
            <a:ext cx="32766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2905699" y="3741145"/>
            <a:ext cx="1132901" cy="1295400"/>
          </a:xfrm>
          <a:prstGeom prst="straightConnector1">
            <a:avLst/>
          </a:prstGeom>
          <a:ln w="76200" cmpd="sng">
            <a:solidFill>
              <a:srgbClr val="FFC000"/>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47861" y="3733800"/>
            <a:ext cx="391098" cy="1676400"/>
          </a:xfrm>
          <a:prstGeom prst="straightConnector1">
            <a:avLst/>
          </a:prstGeom>
          <a:ln w="76200" cmpd="sng">
            <a:solidFill>
              <a:schemeClr val="accent1">
                <a:lumMod val="60000"/>
                <a:lumOff val="40000"/>
              </a:schemeClr>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828580" y="3673207"/>
            <a:ext cx="113841" cy="11384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2913502" y="3785212"/>
            <a:ext cx="896498" cy="1402081"/>
          </a:xfrm>
          <a:prstGeom prst="straightConnector1">
            <a:avLst/>
          </a:prstGeom>
          <a:ln w="76200" cmpd="sng">
            <a:solidFill>
              <a:srgbClr val="FFFF99"/>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928651" y="3801279"/>
            <a:ext cx="543498" cy="1494347"/>
          </a:xfrm>
          <a:prstGeom prst="straightConnector1">
            <a:avLst/>
          </a:prstGeom>
          <a:ln w="76200" cmpd="sng">
            <a:solidFill>
              <a:srgbClr val="92D050"/>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sp>
        <p:nvSpPr>
          <p:cNvPr id="31" name="Left Brace 30"/>
          <p:cNvSpPr/>
          <p:nvPr/>
        </p:nvSpPr>
        <p:spPr>
          <a:xfrm>
            <a:off x="4213951" y="3914523"/>
            <a:ext cx="152400" cy="112202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4495800" y="3914523"/>
            <a:ext cx="2971800" cy="1938992"/>
          </a:xfrm>
          <a:prstGeom prst="rect">
            <a:avLst/>
          </a:prstGeom>
          <a:noFill/>
        </p:spPr>
        <p:txBody>
          <a:bodyPr wrap="square" rtlCol="0">
            <a:spAutoFit/>
          </a:bodyPr>
          <a:lstStyle/>
          <a:p>
            <a:r>
              <a:rPr lang="en-US" sz="2400" dirty="0" smtClean="0"/>
              <a:t>New Light Source</a:t>
            </a:r>
          </a:p>
          <a:p>
            <a:pPr marL="285750" indent="-285750">
              <a:buFont typeface="Arial" pitchFamily="34" charset="0"/>
              <a:buChar char="•"/>
            </a:pPr>
            <a:r>
              <a:rPr lang="en-US" sz="2400" dirty="0" smtClean="0"/>
              <a:t>Origin (position)</a:t>
            </a:r>
          </a:p>
          <a:p>
            <a:pPr marL="285750" indent="-285750">
              <a:buFont typeface="Arial" pitchFamily="34" charset="0"/>
              <a:buChar char="•"/>
            </a:pPr>
            <a:r>
              <a:rPr lang="en-US" sz="2400" dirty="0" smtClean="0"/>
              <a:t>Direction</a:t>
            </a:r>
          </a:p>
          <a:p>
            <a:pPr marL="285750" indent="-285750">
              <a:buFont typeface="Arial" pitchFamily="34" charset="0"/>
              <a:buChar char="•"/>
            </a:pPr>
            <a:r>
              <a:rPr lang="en-US" sz="2400" dirty="0" smtClean="0"/>
              <a:t>Color</a:t>
            </a:r>
          </a:p>
          <a:p>
            <a:endParaRPr lang="en-US" sz="2400" dirty="0"/>
          </a:p>
        </p:txBody>
      </p:sp>
      <p:cxnSp>
        <p:nvCxnSpPr>
          <p:cNvPr id="33" name="Straight Connector 32"/>
          <p:cNvCxnSpPr>
            <a:endCxn id="34" idx="1"/>
          </p:cNvCxnSpPr>
          <p:nvPr/>
        </p:nvCxnSpPr>
        <p:spPr>
          <a:xfrm flipV="1">
            <a:off x="3200400" y="2391398"/>
            <a:ext cx="773933" cy="128181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Left Brace 33"/>
          <p:cNvSpPr/>
          <p:nvPr/>
        </p:nvSpPr>
        <p:spPr>
          <a:xfrm>
            <a:off x="3974333" y="1887196"/>
            <a:ext cx="239617" cy="1008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4290150" y="1672782"/>
            <a:ext cx="4549050" cy="1569660"/>
          </a:xfrm>
          <a:prstGeom prst="rect">
            <a:avLst/>
          </a:prstGeom>
          <a:noFill/>
        </p:spPr>
        <p:txBody>
          <a:bodyPr wrap="square" rtlCol="0">
            <a:spAutoFit/>
          </a:bodyPr>
          <a:lstStyle/>
          <a:p>
            <a:r>
              <a:rPr lang="en-US" sz="2400" dirty="0" smtClean="0"/>
              <a:t>Material</a:t>
            </a:r>
          </a:p>
          <a:p>
            <a:pPr marL="285750" indent="-285750">
              <a:buFont typeface="Arial" pitchFamily="34" charset="0"/>
              <a:buChar char="•"/>
            </a:pPr>
            <a:r>
              <a:rPr lang="en-US" sz="2400" dirty="0" smtClean="0"/>
              <a:t>Index of Refraction</a:t>
            </a:r>
          </a:p>
          <a:p>
            <a:pPr marL="742950" lvl="1" indent="-285750">
              <a:buFont typeface="Wingdings" pitchFamily="2" charset="2"/>
              <a:buChar char="Ø"/>
            </a:pPr>
            <a:r>
              <a:rPr lang="en-US" sz="2400" dirty="0" smtClean="0"/>
              <a:t>For each wavelength (color)</a:t>
            </a:r>
          </a:p>
          <a:p>
            <a:endParaRPr lang="en-US" sz="2400" dirty="0"/>
          </a:p>
        </p:txBody>
      </p:sp>
      <p:sp>
        <p:nvSpPr>
          <p:cNvPr id="41" name="TextBox 40"/>
          <p:cNvSpPr txBox="1"/>
          <p:nvPr/>
        </p:nvSpPr>
        <p:spPr>
          <a:xfrm>
            <a:off x="457200" y="2068232"/>
            <a:ext cx="1676400" cy="646331"/>
          </a:xfrm>
          <a:prstGeom prst="rect">
            <a:avLst/>
          </a:prstGeom>
          <a:noFill/>
        </p:spPr>
        <p:txBody>
          <a:bodyPr wrap="square" rtlCol="0">
            <a:spAutoFit/>
          </a:bodyPr>
          <a:lstStyle/>
          <a:p>
            <a:r>
              <a:rPr lang="en-US" dirty="0" smtClean="0"/>
              <a:t>Original Light</a:t>
            </a:r>
          </a:p>
          <a:p>
            <a:r>
              <a:rPr lang="en-US" dirty="0" smtClean="0"/>
              <a:t>(White)</a:t>
            </a:r>
            <a:endParaRPr lang="en-US" dirty="0"/>
          </a:p>
        </p:txBody>
      </p:sp>
      <p:cxnSp>
        <p:nvCxnSpPr>
          <p:cNvPr id="20" name="Straight Arrow Connector 19"/>
          <p:cNvCxnSpPr/>
          <p:nvPr/>
        </p:nvCxnSpPr>
        <p:spPr>
          <a:xfrm>
            <a:off x="2961114" y="3754995"/>
            <a:ext cx="1252837" cy="990474"/>
          </a:xfrm>
          <a:prstGeom prst="straightConnector1">
            <a:avLst/>
          </a:prstGeom>
          <a:ln w="76200" cmpd="sng">
            <a:solidFill>
              <a:schemeClr val="accent2"/>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31" idx="1"/>
          </p:cNvCxnSpPr>
          <p:nvPr/>
        </p:nvCxnSpPr>
        <p:spPr>
          <a:xfrm>
            <a:off x="3472149" y="4388846"/>
            <a:ext cx="741802" cy="866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Arc 20"/>
          <p:cNvSpPr/>
          <p:nvPr/>
        </p:nvSpPr>
        <p:spPr>
          <a:xfrm rot="18042518">
            <a:off x="2310547" y="3011175"/>
            <a:ext cx="960120" cy="958050"/>
          </a:xfrm>
          <a:prstGeom prst="arc">
            <a:avLst>
              <a:gd name="adj1" fmla="val 14914852"/>
              <a:gd name="adj2" fmla="val 2052515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2" name="Arc 21"/>
          <p:cNvSpPr/>
          <p:nvPr/>
        </p:nvSpPr>
        <p:spPr>
          <a:xfrm rot="7329465">
            <a:off x="2547584" y="3599294"/>
            <a:ext cx="960120" cy="958050"/>
          </a:xfrm>
          <a:prstGeom prst="arc">
            <a:avLst>
              <a:gd name="adj1" fmla="val 16507755"/>
              <a:gd name="adj2" fmla="val 20525975"/>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7" name="TextBox 6"/>
          <p:cNvSpPr txBox="1"/>
          <p:nvPr/>
        </p:nvSpPr>
        <p:spPr>
          <a:xfrm>
            <a:off x="2176095" y="2741144"/>
            <a:ext cx="381000" cy="369332"/>
          </a:xfrm>
          <a:prstGeom prst="rect">
            <a:avLst/>
          </a:prstGeom>
          <a:noFill/>
        </p:spPr>
        <p:txBody>
          <a:bodyPr wrap="square" rtlCol="0">
            <a:spAutoFit/>
          </a:bodyPr>
          <a:lstStyle/>
          <a:p>
            <a:r>
              <a:rPr lang="el-GR" dirty="0" smtClean="0"/>
              <a:t>θ</a:t>
            </a:r>
            <a:r>
              <a:rPr lang="en-US" dirty="0" smtClean="0"/>
              <a:t>i</a:t>
            </a:r>
            <a:endParaRPr lang="en-US" dirty="0"/>
          </a:p>
        </p:txBody>
      </p:sp>
      <p:sp>
        <p:nvSpPr>
          <p:cNvPr id="23" name="TextBox 22"/>
          <p:cNvSpPr txBox="1"/>
          <p:nvPr/>
        </p:nvSpPr>
        <p:spPr>
          <a:xfrm>
            <a:off x="2471742" y="4376137"/>
            <a:ext cx="500058" cy="369332"/>
          </a:xfrm>
          <a:prstGeom prst="rect">
            <a:avLst/>
          </a:prstGeom>
          <a:noFill/>
        </p:spPr>
        <p:txBody>
          <a:bodyPr wrap="square" rtlCol="0">
            <a:spAutoFit/>
          </a:bodyPr>
          <a:lstStyle/>
          <a:p>
            <a:r>
              <a:rPr lang="el-GR" dirty="0" smtClean="0"/>
              <a:t>θ</a:t>
            </a:r>
            <a:r>
              <a:rPr lang="en-US" dirty="0" smtClean="0"/>
              <a:t>o</a:t>
            </a:r>
            <a:endParaRPr lang="en-US" dirty="0"/>
          </a:p>
        </p:txBody>
      </p:sp>
    </p:spTree>
    <p:extLst>
      <p:ext uri="{BB962C8B-B14F-4D97-AF65-F5344CB8AC3E}">
        <p14:creationId xmlns:p14="http://schemas.microsoft.com/office/powerpoint/2010/main" val="410577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get refractive lights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t>From Snell’s law</a:t>
                </a:r>
              </a:p>
              <a:p>
                <a:pPr lvl="1">
                  <a:buFont typeface="Wingdings" pitchFamily="2" charset="2"/>
                  <a:buChar char="§"/>
                </a:pPr>
                <a14:m>
                  <m:oMath xmlns:m="http://schemas.openxmlformats.org/officeDocument/2006/math">
                    <m:r>
                      <a:rPr lang="en-US" sz="2000" i="1">
                        <a:latin typeface="Cambria Math"/>
                      </a:rPr>
                      <m:t> </m:t>
                    </m:r>
                    <m:r>
                      <a:rPr lang="en-US" sz="2000" i="1">
                        <a:latin typeface="Cambria Math"/>
                      </a:rPr>
                      <m:t>𝑛</m:t>
                    </m:r>
                    <m:r>
                      <a:rPr lang="en-US" sz="2000">
                        <a:latin typeface="Cambria Math"/>
                      </a:rPr>
                      <m:t>=</m:t>
                    </m:r>
                    <m:f>
                      <m:fPr>
                        <m:ctrlPr>
                          <a:rPr lang="en-US" sz="2000" i="1">
                            <a:latin typeface="Cambria Math"/>
                          </a:rPr>
                        </m:ctrlPr>
                      </m:fPr>
                      <m:num>
                        <m:r>
                          <a:rPr lang="en-US" sz="2000" i="1">
                            <a:latin typeface="Cambria Math"/>
                          </a:rPr>
                          <m:t>𝑛</m:t>
                        </m:r>
                        <m:r>
                          <a:rPr lang="en-US" sz="2000" i="1">
                            <a:latin typeface="Cambria Math"/>
                          </a:rPr>
                          <m:t>2</m:t>
                        </m:r>
                      </m:num>
                      <m:den>
                        <m:r>
                          <a:rPr lang="en-US" sz="2000" i="1">
                            <a:latin typeface="Cambria Math"/>
                          </a:rPr>
                          <m:t>𝑛</m:t>
                        </m:r>
                        <m:r>
                          <a:rPr lang="en-US" sz="2000" i="1">
                            <a:latin typeface="Cambria Math"/>
                          </a:rPr>
                          <m:t>1</m:t>
                        </m:r>
                      </m:den>
                    </m:f>
                    <m:r>
                      <a:rPr lang="en-US" sz="2000">
                        <a:latin typeface="Cambria Math"/>
                      </a:rPr>
                      <m:t>=</m:t>
                    </m:r>
                    <m:f>
                      <m:fPr>
                        <m:ctrlPr>
                          <a:rPr lang="en-US" sz="2000" i="1">
                            <a:latin typeface="Cambria Math"/>
                          </a:rPr>
                        </m:ctrlPr>
                      </m:fPr>
                      <m:num>
                        <m:func>
                          <m:funcPr>
                            <m:ctrlPr>
                              <a:rPr lang="en-US" sz="2000" i="1">
                                <a:latin typeface="Cambria Math"/>
                              </a:rPr>
                            </m:ctrlPr>
                          </m:funcPr>
                          <m:fName>
                            <m:r>
                              <m:rPr>
                                <m:sty m:val="p"/>
                              </m:rPr>
                              <a:rPr lang="en-US" sz="2000">
                                <a:latin typeface="Cambria Math"/>
                              </a:rPr>
                              <m:t>sin</m:t>
                            </m:r>
                          </m:fName>
                          <m:e>
                            <m:r>
                              <a:rPr lang="en-US" sz="2000" i="1">
                                <a:latin typeface="Cambria Math"/>
                              </a:rPr>
                              <m:t>𝜃</m:t>
                            </m:r>
                            <m:r>
                              <a:rPr lang="en-US" sz="2000" i="1">
                                <a:latin typeface="Cambria Math"/>
                              </a:rPr>
                              <m:t>𝑜</m:t>
                            </m:r>
                          </m:e>
                        </m:func>
                      </m:num>
                      <m:den>
                        <m:func>
                          <m:funcPr>
                            <m:ctrlPr>
                              <a:rPr lang="en-US" sz="2000" i="1">
                                <a:latin typeface="Cambria Math"/>
                              </a:rPr>
                            </m:ctrlPr>
                          </m:funcPr>
                          <m:fName>
                            <m:r>
                              <m:rPr>
                                <m:sty m:val="p"/>
                              </m:rPr>
                              <a:rPr lang="en-US" sz="2000">
                                <a:latin typeface="Cambria Math"/>
                              </a:rPr>
                              <m:t>sin</m:t>
                            </m:r>
                          </m:fName>
                          <m:e>
                            <m:r>
                              <a:rPr lang="en-US" sz="2000" i="1">
                                <a:latin typeface="Cambria Math"/>
                              </a:rPr>
                              <m:t>𝜃</m:t>
                            </m:r>
                            <m:r>
                              <a:rPr lang="en-US" sz="2000" i="1">
                                <a:latin typeface="Cambria Math"/>
                              </a:rPr>
                              <m:t>𝑖</m:t>
                            </m:r>
                          </m:e>
                        </m:func>
                      </m:den>
                    </m:f>
                    <m:r>
                      <a:rPr lang="en-US" sz="2000">
                        <a:latin typeface="Cambria Math"/>
                      </a:rPr>
                      <m:t> </m:t>
                    </m:r>
                  </m:oMath>
                </a14:m>
                <a:endParaRPr lang="en-US" dirty="0" smtClean="0"/>
              </a:p>
              <a:p>
                <a:pPr lvl="1">
                  <a:buFont typeface="Wingdings" pitchFamily="2" charset="2"/>
                  <a:buChar char="Ø"/>
                </a:pPr>
                <a14:m>
                  <m:oMath xmlns:m="http://schemas.openxmlformats.org/officeDocument/2006/math">
                    <m:r>
                      <a:rPr lang="en-US" sz="2000" i="1">
                        <a:latin typeface="Cambria Math"/>
                      </a:rPr>
                      <m:t>𝜃</m:t>
                    </m:r>
                    <m:r>
                      <a:rPr lang="en-US" sz="2000" i="1">
                        <a:latin typeface="Cambria Math"/>
                      </a:rPr>
                      <m:t>𝑜</m:t>
                    </m:r>
                    <m:r>
                      <a:rPr lang="en-US" sz="2000" i="1">
                        <a:latin typeface="Cambria Math"/>
                      </a:rPr>
                      <m:t>=</m:t>
                    </m:r>
                    <m:func>
                      <m:funcPr>
                        <m:ctrlPr>
                          <a:rPr lang="en-US" sz="2000" i="1">
                            <a:latin typeface="Cambria Math"/>
                          </a:rPr>
                        </m:ctrlPr>
                      </m:funcPr>
                      <m:fName>
                        <m:sSup>
                          <m:sSupPr>
                            <m:ctrlPr>
                              <a:rPr lang="en-US" sz="2000" i="1">
                                <a:latin typeface="Cambria Math"/>
                              </a:rPr>
                            </m:ctrlPr>
                          </m:sSupPr>
                          <m:e>
                            <m:r>
                              <m:rPr>
                                <m:sty m:val="p"/>
                              </m:rPr>
                              <a:rPr lang="en-US" sz="2000">
                                <a:latin typeface="Cambria Math"/>
                              </a:rPr>
                              <m:t>sin</m:t>
                            </m:r>
                          </m:e>
                          <m:sup>
                            <m:r>
                              <a:rPr lang="en-US" sz="2000" i="1">
                                <a:latin typeface="Cambria Math"/>
                              </a:rPr>
                              <m:t>−1</m:t>
                            </m:r>
                          </m:sup>
                        </m:sSup>
                      </m:fName>
                      <m:e>
                        <m:r>
                          <a:rPr lang="en-US" sz="2000" i="1">
                            <a:latin typeface="Cambria Math"/>
                          </a:rPr>
                          <m:t>(</m:t>
                        </m:r>
                        <m:f>
                          <m:fPr>
                            <m:ctrlPr>
                              <a:rPr lang="en-US" sz="2000" i="1">
                                <a:latin typeface="Cambria Math"/>
                              </a:rPr>
                            </m:ctrlPr>
                          </m:fPr>
                          <m:num>
                            <m:r>
                              <a:rPr lang="en-US" sz="2000" i="1">
                                <a:latin typeface="Cambria Math"/>
                              </a:rPr>
                              <m:t>1</m:t>
                            </m:r>
                          </m:num>
                          <m:den>
                            <m:r>
                              <a:rPr lang="en-US" sz="2000" i="1">
                                <a:latin typeface="Cambria Math"/>
                              </a:rPr>
                              <m:t>𝑛</m:t>
                            </m:r>
                          </m:den>
                        </m:f>
                        <m:func>
                          <m:funcPr>
                            <m:ctrlPr>
                              <a:rPr lang="en-US" sz="2000" i="1">
                                <a:latin typeface="Cambria Math"/>
                              </a:rPr>
                            </m:ctrlPr>
                          </m:funcPr>
                          <m:fName>
                            <m:r>
                              <m:rPr>
                                <m:sty m:val="p"/>
                              </m:rPr>
                              <a:rPr lang="en-US" sz="2000">
                                <a:latin typeface="Cambria Math"/>
                              </a:rPr>
                              <m:t>sin</m:t>
                            </m:r>
                          </m:fName>
                          <m:e>
                            <m:r>
                              <a:rPr lang="en-US" sz="2000" i="1">
                                <a:latin typeface="Cambria Math"/>
                              </a:rPr>
                              <m:t>𝜃</m:t>
                            </m:r>
                            <m:r>
                              <a:rPr lang="en-US" sz="2000" i="1">
                                <a:latin typeface="Cambria Math"/>
                              </a:rPr>
                              <m:t>𝑖</m:t>
                            </m:r>
                            <m:r>
                              <a:rPr lang="en-US" sz="2000" i="1">
                                <a:latin typeface="Cambria Math"/>
                              </a:rPr>
                              <m:t>)</m:t>
                            </m:r>
                          </m:e>
                        </m:func>
                      </m:e>
                    </m:func>
                    <m:r>
                      <a:rPr lang="en-US" sz="2000">
                        <a:latin typeface="Cambria Math"/>
                      </a:rPr>
                      <m:t> </m:t>
                    </m:r>
                  </m:oMath>
                </a14:m>
                <a:endParaRPr lang="en-US" sz="2000" dirty="0" smtClean="0"/>
              </a:p>
              <a:p>
                <a:r>
                  <a:rPr lang="en-US" sz="2800" dirty="0" smtClean="0"/>
                  <a:t>10 refractive lights</a:t>
                </a:r>
              </a:p>
              <a:p>
                <a:pPr lvl="1"/>
                <a:r>
                  <a:rPr lang="en-US" sz="2400" dirty="0" smtClean="0"/>
                  <a:t>Light tracing</a:t>
                </a:r>
              </a:p>
              <a:p>
                <a:pPr marL="0" indent="0">
                  <a:buNone/>
                </a:pPr>
                <a:endParaRPr lang="en-US" sz="1800" dirty="0" smtClean="0"/>
              </a:p>
              <a:p>
                <a:pPr marL="0" indent="0">
                  <a:buNone/>
                </a:pPr>
                <a14:m>
                  <m:oMathPara xmlns:m="http://schemas.openxmlformats.org/officeDocument/2006/math">
                    <m:oMathParaPr>
                      <m:jc m:val="left"/>
                    </m:oMathParaPr>
                    <m:oMath xmlns:m="http://schemas.openxmlformats.org/officeDocument/2006/math">
                      <m:r>
                        <a:rPr lang="en-US" sz="1800" b="0" i="1" smtClean="0">
                          <a:latin typeface="Cambria Math"/>
                        </a:rPr>
                        <m:t>           </m:t>
                      </m:r>
                    </m:oMath>
                  </m:oMathPara>
                </a14:m>
                <a:endParaRPr lang="en-US" sz="1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12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345455749"/>
                  </p:ext>
                </p:extLst>
              </p:nvPr>
            </p:nvGraphicFramePr>
            <p:xfrm>
              <a:off x="4719181" y="1417638"/>
              <a:ext cx="4114800" cy="4390810"/>
            </p:xfrm>
            <a:graphic>
              <a:graphicData uri="http://schemas.openxmlformats.org/drawingml/2006/table">
                <a:tbl>
                  <a:tblPr firstRow="1" bandRow="1">
                    <a:tableStyleId>{5C22544A-7EE6-4342-B048-85BDC9FD1C3A}</a:tableStyleId>
                  </a:tblPr>
                  <a:tblGrid>
                    <a:gridCol w="1371600"/>
                    <a:gridCol w="1371600"/>
                    <a:gridCol w="1371600"/>
                  </a:tblGrid>
                  <a:tr h="375073">
                    <a:tc>
                      <a:txBody>
                        <a:bodyPr/>
                        <a:lstStyle/>
                        <a:p>
                          <a:r>
                            <a:rPr lang="en-US" dirty="0" smtClean="0"/>
                            <a:t>Color</a:t>
                          </a:r>
                          <a:endParaRPr lang="en-US" dirty="0"/>
                        </a:p>
                      </a:txBody>
                      <a:tcPr/>
                    </a:tc>
                    <a:tc>
                      <a:txBody>
                        <a:bodyPr/>
                        <a:lstStyle/>
                        <a:p>
                          <a:r>
                            <a:rPr lang="en-US" dirty="0" smtClean="0"/>
                            <a:t>IOR (n)</a:t>
                          </a:r>
                          <a:endParaRPr lang="en-US" dirty="0"/>
                        </a:p>
                      </a:txBody>
                      <a:tcPr/>
                    </a:tc>
                    <a:tc>
                      <a:txBody>
                        <a:bodyPr/>
                        <a:lstStyle/>
                        <a:p>
                          <a:r>
                            <a:rPr lang="en-US" dirty="0" smtClean="0"/>
                            <a:t>Direction (</a:t>
                          </a:r>
                          <a14:m>
                            <m:oMath xmlns:m="http://schemas.openxmlformats.org/officeDocument/2006/math">
                              <m:r>
                                <a:rPr lang="en-US" sz="1800" i="1" smtClean="0">
                                  <a:latin typeface="Cambria Math"/>
                                </a:rPr>
                                <m:t>𝜃</m:t>
                              </m:r>
                            </m:oMath>
                          </a14:m>
                          <a:r>
                            <a:rPr lang="en-US" i="1" dirty="0" smtClean="0"/>
                            <a:t>o</a:t>
                          </a:r>
                          <a:r>
                            <a:rPr lang="en-US" dirty="0" smtClean="0"/>
                            <a:t>)</a:t>
                          </a:r>
                          <a:endParaRPr lang="en-US" dirty="0"/>
                        </a:p>
                      </a:txBody>
                      <a:tcPr/>
                    </a:tc>
                  </a:tr>
                  <a:tr h="375073">
                    <a:tc>
                      <a:txBody>
                        <a:bodyPr/>
                        <a:lstStyle/>
                        <a:p>
                          <a:r>
                            <a:rPr lang="en-US" dirty="0" smtClean="0"/>
                            <a:t>DarkRed</a:t>
                          </a:r>
                          <a:endParaRPr lang="en-US" dirty="0"/>
                        </a:p>
                      </a:txBody>
                      <a:tcPr/>
                    </a:tc>
                    <a:tc>
                      <a:txBody>
                        <a:bodyPr/>
                        <a:lstStyle/>
                        <a:p>
                          <a:r>
                            <a:rPr lang="en-US" dirty="0" smtClean="0"/>
                            <a:t>1.33141</a:t>
                          </a:r>
                          <a:endParaRPr lang="en-US" dirty="0"/>
                        </a:p>
                      </a:txBody>
                      <a:tcPr/>
                    </a:tc>
                    <a:tc>
                      <a:txBody>
                        <a:bodyPr/>
                        <a:lstStyle/>
                        <a:p>
                          <a:pPr algn="r" fontAlgn="b"/>
                          <a:r>
                            <a:rPr lang="en-US" sz="1800" b="0" i="0" u="none" strike="noStrike" dirty="0">
                              <a:solidFill>
                                <a:srgbClr val="000000"/>
                              </a:solidFill>
                              <a:effectLst/>
                              <a:latin typeface="Calibri"/>
                            </a:rPr>
                            <a:t>40.57609</a:t>
                          </a:r>
                        </a:p>
                      </a:txBody>
                      <a:tcPr marL="9525" marR="9525" marT="9525" marB="0" anchor="b"/>
                    </a:tc>
                  </a:tr>
                  <a:tr h="375073">
                    <a:tc>
                      <a:txBody>
                        <a:bodyPr/>
                        <a:lstStyle/>
                        <a:p>
                          <a:r>
                            <a:rPr lang="en-US" dirty="0" smtClean="0"/>
                            <a:t>Red</a:t>
                          </a:r>
                          <a:endParaRPr lang="en-US" dirty="0"/>
                        </a:p>
                      </a:txBody>
                      <a:tcPr/>
                    </a:tc>
                    <a:tc>
                      <a:txBody>
                        <a:bodyPr/>
                        <a:lstStyle/>
                        <a:p>
                          <a:r>
                            <a:rPr lang="en-US" dirty="0" smtClean="0"/>
                            <a:t>1.33197</a:t>
                          </a:r>
                          <a:endParaRPr lang="en-US" dirty="0"/>
                        </a:p>
                      </a:txBody>
                      <a:tcPr/>
                    </a:tc>
                    <a:tc>
                      <a:txBody>
                        <a:bodyPr/>
                        <a:lstStyle/>
                        <a:p>
                          <a:pPr algn="r" fontAlgn="b"/>
                          <a:r>
                            <a:rPr lang="en-US" sz="1800" b="0" i="0" u="none" strike="noStrike" dirty="0">
                              <a:solidFill>
                                <a:srgbClr val="000000"/>
                              </a:solidFill>
                              <a:effectLst/>
                              <a:latin typeface="Calibri"/>
                            </a:rPr>
                            <a:t>40.55547</a:t>
                          </a:r>
                        </a:p>
                      </a:txBody>
                      <a:tcPr marL="9525" marR="9525" marT="9525" marB="0" anchor="b"/>
                    </a:tc>
                  </a:tr>
                  <a:tr h="375073">
                    <a:tc>
                      <a:txBody>
                        <a:bodyPr/>
                        <a:lstStyle/>
                        <a:p>
                          <a:r>
                            <a:rPr lang="en-US" dirty="0" smtClean="0"/>
                            <a:t>OrangeRed</a:t>
                          </a:r>
                          <a:endParaRPr lang="en-US" dirty="0"/>
                        </a:p>
                      </a:txBody>
                      <a:tcPr/>
                    </a:tc>
                    <a:tc>
                      <a:txBody>
                        <a:bodyPr/>
                        <a:lstStyle/>
                        <a:p>
                          <a:r>
                            <a:rPr lang="en-US" dirty="0" smtClean="0"/>
                            <a:t>1.33257</a:t>
                          </a:r>
                          <a:endParaRPr lang="en-US" dirty="0"/>
                        </a:p>
                      </a:txBody>
                      <a:tcPr/>
                    </a:tc>
                    <a:tc>
                      <a:txBody>
                        <a:bodyPr/>
                        <a:lstStyle/>
                        <a:p>
                          <a:pPr algn="r" fontAlgn="b"/>
                          <a:r>
                            <a:rPr lang="en-US" sz="1800" b="0" i="0" u="none" strike="noStrike" dirty="0">
                              <a:solidFill>
                                <a:srgbClr val="000000"/>
                              </a:solidFill>
                              <a:effectLst/>
                              <a:latin typeface="Calibri"/>
                            </a:rPr>
                            <a:t>40.53339</a:t>
                          </a:r>
                        </a:p>
                      </a:txBody>
                      <a:tcPr marL="9525" marR="9525" marT="9525" marB="0" anchor="b"/>
                    </a:tc>
                  </a:tr>
                  <a:tr h="375073">
                    <a:tc>
                      <a:txBody>
                        <a:bodyPr/>
                        <a:lstStyle/>
                        <a:p>
                          <a:r>
                            <a:rPr lang="en-US" dirty="0" smtClean="0"/>
                            <a:t>Orange</a:t>
                          </a:r>
                          <a:endParaRPr lang="en-US" dirty="0"/>
                        </a:p>
                      </a:txBody>
                      <a:tcPr/>
                    </a:tc>
                    <a:tc>
                      <a:txBody>
                        <a:bodyPr/>
                        <a:lstStyle/>
                        <a:p>
                          <a:r>
                            <a:rPr lang="en-US" dirty="0" smtClean="0"/>
                            <a:t>1.33322</a:t>
                          </a:r>
                          <a:endParaRPr lang="en-US" dirty="0"/>
                        </a:p>
                      </a:txBody>
                      <a:tcPr/>
                    </a:tc>
                    <a:tc>
                      <a:txBody>
                        <a:bodyPr/>
                        <a:lstStyle/>
                        <a:p>
                          <a:pPr algn="r" fontAlgn="b"/>
                          <a:r>
                            <a:rPr lang="en-US" sz="1800" b="0" i="0" u="none" strike="noStrike" dirty="0">
                              <a:solidFill>
                                <a:srgbClr val="000000"/>
                              </a:solidFill>
                              <a:effectLst/>
                              <a:latin typeface="Calibri"/>
                            </a:rPr>
                            <a:t>40.50951</a:t>
                          </a:r>
                        </a:p>
                      </a:txBody>
                      <a:tcPr marL="9525" marR="9525" marT="9525" marB="0" anchor="b"/>
                    </a:tc>
                  </a:tr>
                  <a:tr h="375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Yellow</a:t>
                          </a:r>
                        </a:p>
                      </a:txBody>
                      <a:tcPr/>
                    </a:tc>
                    <a:tc>
                      <a:txBody>
                        <a:bodyPr/>
                        <a:lstStyle/>
                        <a:p>
                          <a:r>
                            <a:rPr lang="en-US" dirty="0" smtClean="0"/>
                            <a:t>1.33472</a:t>
                          </a:r>
                          <a:endParaRPr lang="en-US" dirty="0"/>
                        </a:p>
                      </a:txBody>
                      <a:tcPr/>
                    </a:tc>
                    <a:tc>
                      <a:txBody>
                        <a:bodyPr/>
                        <a:lstStyle/>
                        <a:p>
                          <a:pPr algn="r" fontAlgn="b"/>
                          <a:r>
                            <a:rPr lang="en-US" sz="1800" b="0" i="0" u="none" strike="noStrike" dirty="0">
                              <a:solidFill>
                                <a:srgbClr val="000000"/>
                              </a:solidFill>
                              <a:effectLst/>
                              <a:latin typeface="Calibri"/>
                            </a:rPr>
                            <a:t>40.45452</a:t>
                          </a:r>
                        </a:p>
                      </a:txBody>
                      <a:tcPr marL="9525" marR="9525" marT="9525" marB="0" anchor="b"/>
                    </a:tc>
                  </a:tr>
                  <a:tr h="375073">
                    <a:tc>
                      <a:txBody>
                        <a:bodyPr/>
                        <a:lstStyle/>
                        <a:p>
                          <a:r>
                            <a:rPr lang="en-US" sz="1800" dirty="0" smtClean="0"/>
                            <a:t>Chartreuse</a:t>
                          </a:r>
                          <a:endParaRPr lang="en-US" dirty="0"/>
                        </a:p>
                      </a:txBody>
                      <a:tcPr/>
                    </a:tc>
                    <a:tc>
                      <a:txBody>
                        <a:bodyPr/>
                        <a:lstStyle/>
                        <a:p>
                          <a:r>
                            <a:rPr lang="en-US" dirty="0" smtClean="0"/>
                            <a:t>1.33659</a:t>
                          </a:r>
                          <a:endParaRPr lang="en-US" dirty="0"/>
                        </a:p>
                      </a:txBody>
                      <a:tcPr/>
                    </a:tc>
                    <a:tc>
                      <a:txBody>
                        <a:bodyPr/>
                        <a:lstStyle/>
                        <a:p>
                          <a:pPr algn="r" fontAlgn="b"/>
                          <a:r>
                            <a:rPr lang="en-US" sz="1800" b="0" i="0" u="none" strike="noStrike" dirty="0">
                              <a:solidFill>
                                <a:srgbClr val="000000"/>
                              </a:solidFill>
                              <a:effectLst/>
                              <a:latin typeface="Calibri"/>
                            </a:rPr>
                            <a:t>40.3862</a:t>
                          </a:r>
                        </a:p>
                      </a:txBody>
                      <a:tcPr marL="9525" marR="9525" marT="9525" marB="0" anchor="b"/>
                    </a:tc>
                  </a:tr>
                  <a:tr h="375073">
                    <a:tc>
                      <a:txBody>
                        <a:bodyPr/>
                        <a:lstStyle/>
                        <a:p>
                          <a:r>
                            <a:rPr lang="en-US" dirty="0" smtClean="0"/>
                            <a:t>SkyBlue</a:t>
                          </a:r>
                          <a:endParaRPr lang="en-US" dirty="0"/>
                        </a:p>
                      </a:txBody>
                      <a:tcPr/>
                    </a:tc>
                    <a:tc>
                      <a:txBody>
                        <a:bodyPr/>
                        <a:lstStyle/>
                        <a:p>
                          <a:r>
                            <a:rPr lang="en-US" dirty="0" smtClean="0"/>
                            <a:t>1.33903</a:t>
                          </a:r>
                          <a:endParaRPr lang="en-US" dirty="0"/>
                        </a:p>
                      </a:txBody>
                      <a:tcPr/>
                    </a:tc>
                    <a:tc>
                      <a:txBody>
                        <a:bodyPr/>
                        <a:lstStyle/>
                        <a:p>
                          <a:pPr algn="r" fontAlgn="b"/>
                          <a:r>
                            <a:rPr lang="en-US" sz="1800" b="0" i="0" u="none" strike="noStrike" dirty="0">
                              <a:solidFill>
                                <a:srgbClr val="000000"/>
                              </a:solidFill>
                              <a:effectLst/>
                              <a:latin typeface="Calibri"/>
                            </a:rPr>
                            <a:t>40.29745</a:t>
                          </a:r>
                        </a:p>
                      </a:txBody>
                      <a:tcPr marL="9525" marR="9525" marT="9525" marB="0" anchor="b"/>
                    </a:tc>
                  </a:tr>
                  <a:tr h="375073">
                    <a:tc>
                      <a:txBody>
                        <a:bodyPr/>
                        <a:lstStyle/>
                        <a:p>
                          <a:r>
                            <a:rPr lang="en-US" dirty="0" smtClean="0"/>
                            <a:t>Blue</a:t>
                          </a:r>
                          <a:endParaRPr lang="en-US" dirty="0"/>
                        </a:p>
                      </a:txBody>
                      <a:tcPr/>
                    </a:tc>
                    <a:tc>
                      <a:txBody>
                        <a:bodyPr/>
                        <a:lstStyle/>
                        <a:p>
                          <a:r>
                            <a:rPr lang="en-US" dirty="0" smtClean="0"/>
                            <a:t>1.34055</a:t>
                          </a:r>
                          <a:endParaRPr lang="en-US" dirty="0"/>
                        </a:p>
                      </a:txBody>
                      <a:tcPr/>
                    </a:tc>
                    <a:tc>
                      <a:txBody>
                        <a:bodyPr/>
                        <a:lstStyle/>
                        <a:p>
                          <a:pPr algn="r" fontAlgn="b"/>
                          <a:r>
                            <a:rPr lang="en-US" sz="1800" b="0" i="0" u="none" strike="noStrike" dirty="0">
                              <a:solidFill>
                                <a:srgbClr val="000000"/>
                              </a:solidFill>
                              <a:effectLst/>
                              <a:latin typeface="Calibri"/>
                            </a:rPr>
                            <a:t>40.24238</a:t>
                          </a:r>
                        </a:p>
                      </a:txBody>
                      <a:tcPr marL="9525" marR="9525" marT="9525" marB="0" anchor="b"/>
                    </a:tc>
                  </a:tr>
                  <a:tr h="375073">
                    <a:tc>
                      <a:txBody>
                        <a:bodyPr/>
                        <a:lstStyle/>
                        <a:p>
                          <a:r>
                            <a:rPr lang="en-US" dirty="0" smtClean="0"/>
                            <a:t>BlueViolet</a:t>
                          </a:r>
                          <a:endParaRPr lang="en-US" dirty="0"/>
                        </a:p>
                      </a:txBody>
                      <a:tcPr/>
                    </a:tc>
                    <a:tc>
                      <a:txBody>
                        <a:bodyPr/>
                        <a:lstStyle/>
                        <a:p>
                          <a:r>
                            <a:rPr lang="en-US" dirty="0" smtClean="0"/>
                            <a:t>1.34235</a:t>
                          </a:r>
                          <a:endParaRPr lang="en-US" dirty="0"/>
                        </a:p>
                      </a:txBody>
                      <a:tcPr/>
                    </a:tc>
                    <a:tc>
                      <a:txBody>
                        <a:bodyPr/>
                        <a:lstStyle/>
                        <a:p>
                          <a:pPr algn="r" fontAlgn="b"/>
                          <a:r>
                            <a:rPr lang="en-US" sz="1800" b="0" i="0" u="none" strike="noStrike" dirty="0">
                              <a:solidFill>
                                <a:srgbClr val="000000"/>
                              </a:solidFill>
                              <a:effectLst/>
                              <a:latin typeface="Calibri"/>
                            </a:rPr>
                            <a:t>40.17739</a:t>
                          </a:r>
                        </a:p>
                      </a:txBody>
                      <a:tcPr marL="9525" marR="9525" marT="9525" marB="0" anchor="b"/>
                    </a:tc>
                  </a:tr>
                  <a:tr h="375073">
                    <a:tc>
                      <a:txBody>
                        <a:bodyPr/>
                        <a:lstStyle/>
                        <a:p>
                          <a:r>
                            <a:rPr lang="en-US" dirty="0" smtClean="0"/>
                            <a:t>Purple</a:t>
                          </a:r>
                          <a:endParaRPr lang="en-US" dirty="0"/>
                        </a:p>
                      </a:txBody>
                      <a:tcPr/>
                    </a:tc>
                    <a:tc>
                      <a:txBody>
                        <a:bodyPr/>
                        <a:lstStyle/>
                        <a:p>
                          <a:r>
                            <a:rPr lang="en-US" dirty="0" smtClean="0"/>
                            <a:t>1.34451</a:t>
                          </a:r>
                          <a:endParaRPr lang="en-US" dirty="0"/>
                        </a:p>
                      </a:txBody>
                      <a:tcPr/>
                    </a:tc>
                    <a:tc>
                      <a:txBody>
                        <a:bodyPr/>
                        <a:lstStyle/>
                        <a:p>
                          <a:pPr algn="r" fontAlgn="b"/>
                          <a:r>
                            <a:rPr lang="en-US" sz="1800" b="0" i="0" u="none" strike="noStrike" dirty="0">
                              <a:solidFill>
                                <a:srgbClr val="000000"/>
                              </a:solidFill>
                              <a:effectLst/>
                              <a:latin typeface="Calibri"/>
                            </a:rPr>
                            <a:t>40.09971</a:t>
                          </a:r>
                        </a:p>
                      </a:txBody>
                      <a:tcPr marL="9525" marR="9525" marT="9525" marB="0" anchor="b"/>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345455749"/>
                  </p:ext>
                </p:extLst>
              </p:nvPr>
            </p:nvGraphicFramePr>
            <p:xfrm>
              <a:off x="4719181" y="1417638"/>
              <a:ext cx="4114800" cy="4390810"/>
            </p:xfrm>
            <a:graphic>
              <a:graphicData uri="http://schemas.openxmlformats.org/drawingml/2006/table">
                <a:tbl>
                  <a:tblPr firstRow="1" bandRow="1">
                    <a:tableStyleId>{5C22544A-7EE6-4342-B048-85BDC9FD1C3A}</a:tableStyleId>
                  </a:tblPr>
                  <a:tblGrid>
                    <a:gridCol w="1371600"/>
                    <a:gridCol w="1371600"/>
                    <a:gridCol w="1371600"/>
                  </a:tblGrid>
                  <a:tr h="640080">
                    <a:tc>
                      <a:txBody>
                        <a:bodyPr/>
                        <a:lstStyle/>
                        <a:p>
                          <a:r>
                            <a:rPr lang="en-US" dirty="0" smtClean="0"/>
                            <a:t>Color</a:t>
                          </a:r>
                          <a:endParaRPr lang="en-US" dirty="0"/>
                        </a:p>
                      </a:txBody>
                      <a:tcPr/>
                    </a:tc>
                    <a:tc>
                      <a:txBody>
                        <a:bodyPr/>
                        <a:lstStyle/>
                        <a:p>
                          <a:r>
                            <a:rPr lang="en-US" dirty="0" smtClean="0"/>
                            <a:t>IOR </a:t>
                          </a:r>
                          <a:r>
                            <a:rPr lang="en-US" dirty="0" smtClean="0"/>
                            <a:t>(n)</a:t>
                          </a:r>
                          <a:endParaRPr lang="en-US" dirty="0"/>
                        </a:p>
                      </a:txBody>
                      <a:tcPr/>
                    </a:tc>
                    <a:tc>
                      <a:txBody>
                        <a:bodyPr/>
                        <a:lstStyle/>
                        <a:p>
                          <a:endParaRPr lang="en-US"/>
                        </a:p>
                      </a:txBody>
                      <a:tcPr>
                        <a:blipFill rotWithShape="1">
                          <a:blip r:embed="rId3"/>
                          <a:stretch>
                            <a:fillRect l="-200000" t="-4762" r="-444" b="-607619"/>
                          </a:stretch>
                        </a:blipFill>
                      </a:tcPr>
                    </a:tc>
                  </a:tr>
                  <a:tr h="375073">
                    <a:tc>
                      <a:txBody>
                        <a:bodyPr/>
                        <a:lstStyle/>
                        <a:p>
                          <a:r>
                            <a:rPr lang="en-US" dirty="0" smtClean="0"/>
                            <a:t>DarkRed</a:t>
                          </a:r>
                          <a:endParaRPr lang="en-US" dirty="0"/>
                        </a:p>
                      </a:txBody>
                      <a:tcPr/>
                    </a:tc>
                    <a:tc>
                      <a:txBody>
                        <a:bodyPr/>
                        <a:lstStyle/>
                        <a:p>
                          <a:r>
                            <a:rPr lang="en-US" dirty="0" smtClean="0"/>
                            <a:t>1.33141</a:t>
                          </a:r>
                          <a:endParaRPr lang="en-US" dirty="0"/>
                        </a:p>
                      </a:txBody>
                      <a:tcPr/>
                    </a:tc>
                    <a:tc>
                      <a:txBody>
                        <a:bodyPr/>
                        <a:lstStyle/>
                        <a:p>
                          <a:pPr algn="r" fontAlgn="b"/>
                          <a:r>
                            <a:rPr lang="en-US" sz="1800" b="0" i="0" u="none" strike="noStrike" dirty="0">
                              <a:solidFill>
                                <a:srgbClr val="000000"/>
                              </a:solidFill>
                              <a:effectLst/>
                              <a:latin typeface="Calibri"/>
                            </a:rPr>
                            <a:t>40.57609</a:t>
                          </a:r>
                        </a:p>
                      </a:txBody>
                      <a:tcPr marL="9525" marR="9525" marT="9525" marB="0" anchor="b"/>
                    </a:tc>
                  </a:tr>
                  <a:tr h="375073">
                    <a:tc>
                      <a:txBody>
                        <a:bodyPr/>
                        <a:lstStyle/>
                        <a:p>
                          <a:r>
                            <a:rPr lang="en-US" dirty="0" smtClean="0"/>
                            <a:t>Red</a:t>
                          </a:r>
                          <a:endParaRPr lang="en-US" dirty="0"/>
                        </a:p>
                      </a:txBody>
                      <a:tcPr/>
                    </a:tc>
                    <a:tc>
                      <a:txBody>
                        <a:bodyPr/>
                        <a:lstStyle/>
                        <a:p>
                          <a:r>
                            <a:rPr lang="en-US" dirty="0" smtClean="0"/>
                            <a:t>1.33197</a:t>
                          </a:r>
                          <a:endParaRPr lang="en-US" dirty="0"/>
                        </a:p>
                      </a:txBody>
                      <a:tcPr/>
                    </a:tc>
                    <a:tc>
                      <a:txBody>
                        <a:bodyPr/>
                        <a:lstStyle/>
                        <a:p>
                          <a:pPr algn="r" fontAlgn="b"/>
                          <a:r>
                            <a:rPr lang="en-US" sz="1800" b="0" i="0" u="none" strike="noStrike" dirty="0">
                              <a:solidFill>
                                <a:srgbClr val="000000"/>
                              </a:solidFill>
                              <a:effectLst/>
                              <a:latin typeface="Calibri"/>
                            </a:rPr>
                            <a:t>40.55547</a:t>
                          </a:r>
                        </a:p>
                      </a:txBody>
                      <a:tcPr marL="9525" marR="9525" marT="9525" marB="0" anchor="b"/>
                    </a:tc>
                  </a:tr>
                  <a:tr h="375073">
                    <a:tc>
                      <a:txBody>
                        <a:bodyPr/>
                        <a:lstStyle/>
                        <a:p>
                          <a:r>
                            <a:rPr lang="en-US" dirty="0" smtClean="0"/>
                            <a:t>OrangeRed</a:t>
                          </a:r>
                          <a:endParaRPr lang="en-US" dirty="0"/>
                        </a:p>
                      </a:txBody>
                      <a:tcPr/>
                    </a:tc>
                    <a:tc>
                      <a:txBody>
                        <a:bodyPr/>
                        <a:lstStyle/>
                        <a:p>
                          <a:r>
                            <a:rPr lang="en-US" dirty="0" smtClean="0"/>
                            <a:t>1.33257</a:t>
                          </a:r>
                          <a:endParaRPr lang="en-US" dirty="0"/>
                        </a:p>
                      </a:txBody>
                      <a:tcPr/>
                    </a:tc>
                    <a:tc>
                      <a:txBody>
                        <a:bodyPr/>
                        <a:lstStyle/>
                        <a:p>
                          <a:pPr algn="r" fontAlgn="b"/>
                          <a:r>
                            <a:rPr lang="en-US" sz="1800" b="0" i="0" u="none" strike="noStrike" dirty="0">
                              <a:solidFill>
                                <a:srgbClr val="000000"/>
                              </a:solidFill>
                              <a:effectLst/>
                              <a:latin typeface="Calibri"/>
                            </a:rPr>
                            <a:t>40.53339</a:t>
                          </a:r>
                        </a:p>
                      </a:txBody>
                      <a:tcPr marL="9525" marR="9525" marT="9525" marB="0" anchor="b"/>
                    </a:tc>
                  </a:tr>
                  <a:tr h="375073">
                    <a:tc>
                      <a:txBody>
                        <a:bodyPr/>
                        <a:lstStyle/>
                        <a:p>
                          <a:r>
                            <a:rPr lang="en-US" dirty="0" smtClean="0"/>
                            <a:t>Orange</a:t>
                          </a:r>
                          <a:endParaRPr lang="en-US" dirty="0"/>
                        </a:p>
                      </a:txBody>
                      <a:tcPr/>
                    </a:tc>
                    <a:tc>
                      <a:txBody>
                        <a:bodyPr/>
                        <a:lstStyle/>
                        <a:p>
                          <a:r>
                            <a:rPr lang="en-US" dirty="0" smtClean="0"/>
                            <a:t>1.33322</a:t>
                          </a:r>
                          <a:endParaRPr lang="en-US" dirty="0"/>
                        </a:p>
                      </a:txBody>
                      <a:tcPr/>
                    </a:tc>
                    <a:tc>
                      <a:txBody>
                        <a:bodyPr/>
                        <a:lstStyle/>
                        <a:p>
                          <a:pPr algn="r" fontAlgn="b"/>
                          <a:r>
                            <a:rPr lang="en-US" sz="1800" b="0" i="0" u="none" strike="noStrike" dirty="0">
                              <a:solidFill>
                                <a:srgbClr val="000000"/>
                              </a:solidFill>
                              <a:effectLst/>
                              <a:latin typeface="Calibri"/>
                            </a:rPr>
                            <a:t>40.50951</a:t>
                          </a:r>
                        </a:p>
                      </a:txBody>
                      <a:tcPr marL="9525" marR="9525" marT="9525" marB="0" anchor="b"/>
                    </a:tc>
                  </a:tr>
                  <a:tr h="375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Yellow</a:t>
                          </a:r>
                        </a:p>
                      </a:txBody>
                      <a:tcPr/>
                    </a:tc>
                    <a:tc>
                      <a:txBody>
                        <a:bodyPr/>
                        <a:lstStyle/>
                        <a:p>
                          <a:r>
                            <a:rPr lang="en-US" dirty="0" smtClean="0"/>
                            <a:t>1.33472</a:t>
                          </a:r>
                          <a:endParaRPr lang="en-US" dirty="0"/>
                        </a:p>
                      </a:txBody>
                      <a:tcPr/>
                    </a:tc>
                    <a:tc>
                      <a:txBody>
                        <a:bodyPr/>
                        <a:lstStyle/>
                        <a:p>
                          <a:pPr algn="r" fontAlgn="b"/>
                          <a:r>
                            <a:rPr lang="en-US" sz="1800" b="0" i="0" u="none" strike="noStrike" dirty="0">
                              <a:solidFill>
                                <a:srgbClr val="000000"/>
                              </a:solidFill>
                              <a:effectLst/>
                              <a:latin typeface="Calibri"/>
                            </a:rPr>
                            <a:t>40.45452</a:t>
                          </a:r>
                        </a:p>
                      </a:txBody>
                      <a:tcPr marL="9525" marR="9525" marT="9525" marB="0" anchor="b"/>
                    </a:tc>
                  </a:tr>
                  <a:tr h="375073">
                    <a:tc>
                      <a:txBody>
                        <a:bodyPr/>
                        <a:lstStyle/>
                        <a:p>
                          <a:r>
                            <a:rPr lang="en-US" sz="1800" dirty="0" smtClean="0"/>
                            <a:t>Chartreuse</a:t>
                          </a:r>
                          <a:endParaRPr lang="en-US" dirty="0"/>
                        </a:p>
                      </a:txBody>
                      <a:tcPr/>
                    </a:tc>
                    <a:tc>
                      <a:txBody>
                        <a:bodyPr/>
                        <a:lstStyle/>
                        <a:p>
                          <a:r>
                            <a:rPr lang="en-US" dirty="0" smtClean="0"/>
                            <a:t>1.33659</a:t>
                          </a:r>
                          <a:endParaRPr lang="en-US" dirty="0"/>
                        </a:p>
                      </a:txBody>
                      <a:tcPr/>
                    </a:tc>
                    <a:tc>
                      <a:txBody>
                        <a:bodyPr/>
                        <a:lstStyle/>
                        <a:p>
                          <a:pPr algn="r" fontAlgn="b"/>
                          <a:r>
                            <a:rPr lang="en-US" sz="1800" b="0" i="0" u="none" strike="noStrike" dirty="0">
                              <a:solidFill>
                                <a:srgbClr val="000000"/>
                              </a:solidFill>
                              <a:effectLst/>
                              <a:latin typeface="Calibri"/>
                            </a:rPr>
                            <a:t>40.3862</a:t>
                          </a:r>
                        </a:p>
                      </a:txBody>
                      <a:tcPr marL="9525" marR="9525" marT="9525" marB="0" anchor="b"/>
                    </a:tc>
                  </a:tr>
                  <a:tr h="375073">
                    <a:tc>
                      <a:txBody>
                        <a:bodyPr/>
                        <a:lstStyle/>
                        <a:p>
                          <a:r>
                            <a:rPr lang="en-US" dirty="0" smtClean="0"/>
                            <a:t>SkyBlue</a:t>
                          </a:r>
                          <a:endParaRPr lang="en-US" dirty="0"/>
                        </a:p>
                      </a:txBody>
                      <a:tcPr/>
                    </a:tc>
                    <a:tc>
                      <a:txBody>
                        <a:bodyPr/>
                        <a:lstStyle/>
                        <a:p>
                          <a:r>
                            <a:rPr lang="en-US" dirty="0" smtClean="0"/>
                            <a:t>1.33903</a:t>
                          </a:r>
                          <a:endParaRPr lang="en-US" dirty="0"/>
                        </a:p>
                      </a:txBody>
                      <a:tcPr/>
                    </a:tc>
                    <a:tc>
                      <a:txBody>
                        <a:bodyPr/>
                        <a:lstStyle/>
                        <a:p>
                          <a:pPr algn="r" fontAlgn="b"/>
                          <a:r>
                            <a:rPr lang="en-US" sz="1800" b="0" i="0" u="none" strike="noStrike" dirty="0">
                              <a:solidFill>
                                <a:srgbClr val="000000"/>
                              </a:solidFill>
                              <a:effectLst/>
                              <a:latin typeface="Calibri"/>
                            </a:rPr>
                            <a:t>40.29745</a:t>
                          </a:r>
                        </a:p>
                      </a:txBody>
                      <a:tcPr marL="9525" marR="9525" marT="9525" marB="0" anchor="b"/>
                    </a:tc>
                  </a:tr>
                  <a:tr h="375073">
                    <a:tc>
                      <a:txBody>
                        <a:bodyPr/>
                        <a:lstStyle/>
                        <a:p>
                          <a:r>
                            <a:rPr lang="en-US" dirty="0" smtClean="0"/>
                            <a:t>Blue</a:t>
                          </a:r>
                          <a:endParaRPr lang="en-US" dirty="0"/>
                        </a:p>
                      </a:txBody>
                      <a:tcPr/>
                    </a:tc>
                    <a:tc>
                      <a:txBody>
                        <a:bodyPr/>
                        <a:lstStyle/>
                        <a:p>
                          <a:r>
                            <a:rPr lang="en-US" dirty="0" smtClean="0"/>
                            <a:t>1.34055</a:t>
                          </a:r>
                          <a:endParaRPr lang="en-US" dirty="0"/>
                        </a:p>
                      </a:txBody>
                      <a:tcPr/>
                    </a:tc>
                    <a:tc>
                      <a:txBody>
                        <a:bodyPr/>
                        <a:lstStyle/>
                        <a:p>
                          <a:pPr algn="r" fontAlgn="b"/>
                          <a:r>
                            <a:rPr lang="en-US" sz="1800" b="0" i="0" u="none" strike="noStrike" dirty="0">
                              <a:solidFill>
                                <a:srgbClr val="000000"/>
                              </a:solidFill>
                              <a:effectLst/>
                              <a:latin typeface="Calibri"/>
                            </a:rPr>
                            <a:t>40.24238</a:t>
                          </a:r>
                        </a:p>
                      </a:txBody>
                      <a:tcPr marL="9525" marR="9525" marT="9525" marB="0" anchor="b"/>
                    </a:tc>
                  </a:tr>
                  <a:tr h="375073">
                    <a:tc>
                      <a:txBody>
                        <a:bodyPr/>
                        <a:lstStyle/>
                        <a:p>
                          <a:r>
                            <a:rPr lang="en-US" dirty="0" smtClean="0"/>
                            <a:t>BlueViolet</a:t>
                          </a:r>
                          <a:endParaRPr lang="en-US" dirty="0"/>
                        </a:p>
                      </a:txBody>
                      <a:tcPr/>
                    </a:tc>
                    <a:tc>
                      <a:txBody>
                        <a:bodyPr/>
                        <a:lstStyle/>
                        <a:p>
                          <a:r>
                            <a:rPr lang="en-US" dirty="0" smtClean="0"/>
                            <a:t>1.34235</a:t>
                          </a:r>
                          <a:endParaRPr lang="en-US" dirty="0"/>
                        </a:p>
                      </a:txBody>
                      <a:tcPr/>
                    </a:tc>
                    <a:tc>
                      <a:txBody>
                        <a:bodyPr/>
                        <a:lstStyle/>
                        <a:p>
                          <a:pPr algn="r" fontAlgn="b"/>
                          <a:r>
                            <a:rPr lang="en-US" sz="1800" b="0" i="0" u="none" strike="noStrike" dirty="0">
                              <a:solidFill>
                                <a:srgbClr val="000000"/>
                              </a:solidFill>
                              <a:effectLst/>
                              <a:latin typeface="Calibri"/>
                            </a:rPr>
                            <a:t>40.17739</a:t>
                          </a:r>
                        </a:p>
                      </a:txBody>
                      <a:tcPr marL="9525" marR="9525" marT="9525" marB="0" anchor="b"/>
                    </a:tc>
                  </a:tr>
                  <a:tr h="375073">
                    <a:tc>
                      <a:txBody>
                        <a:bodyPr/>
                        <a:lstStyle/>
                        <a:p>
                          <a:r>
                            <a:rPr lang="en-US" dirty="0" smtClean="0"/>
                            <a:t>Purple</a:t>
                          </a:r>
                          <a:endParaRPr lang="en-US" dirty="0"/>
                        </a:p>
                      </a:txBody>
                      <a:tcPr/>
                    </a:tc>
                    <a:tc>
                      <a:txBody>
                        <a:bodyPr/>
                        <a:lstStyle/>
                        <a:p>
                          <a:r>
                            <a:rPr lang="en-US" dirty="0" smtClean="0"/>
                            <a:t>1.34451</a:t>
                          </a:r>
                          <a:endParaRPr lang="en-US" dirty="0"/>
                        </a:p>
                      </a:txBody>
                      <a:tcPr/>
                    </a:tc>
                    <a:tc>
                      <a:txBody>
                        <a:bodyPr/>
                        <a:lstStyle/>
                        <a:p>
                          <a:pPr algn="r" fontAlgn="b"/>
                          <a:r>
                            <a:rPr lang="en-US" sz="1800" b="0" i="0" u="none" strike="noStrike" dirty="0">
                              <a:solidFill>
                                <a:srgbClr val="000000"/>
                              </a:solidFill>
                              <a:effectLst/>
                              <a:latin typeface="Calibri"/>
                            </a:rPr>
                            <a:t>40.09971</a:t>
                          </a:r>
                        </a:p>
                      </a:txBody>
                      <a:tcPr marL="9525" marR="9525" marT="9525" marB="0" anchor="b"/>
                    </a:tc>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5077216" y="6113838"/>
                <a:ext cx="3200400" cy="369332"/>
              </a:xfrm>
              <a:prstGeom prst="rect">
                <a:avLst/>
              </a:prstGeom>
              <a:noFill/>
            </p:spPr>
            <p:txBody>
              <a:bodyPr wrap="square" rtlCol="0">
                <a:spAutoFit/>
              </a:bodyPr>
              <a:lstStyle/>
              <a:p>
                <a:r>
                  <a:rPr lang="en-US" dirty="0" smtClean="0"/>
                  <a:t>Insertion angle </a:t>
                </a:r>
                <a14:m>
                  <m:oMath xmlns:m="http://schemas.openxmlformats.org/officeDocument/2006/math">
                    <m:r>
                      <a:rPr lang="en-US" i="1">
                        <a:latin typeface="Cambria Math"/>
                      </a:rPr>
                      <m:t>𝜃</m:t>
                    </m:r>
                  </m:oMath>
                </a14:m>
                <a:r>
                  <a:rPr lang="en-US" i="1" dirty="0" smtClean="0"/>
                  <a:t>i</a:t>
                </a:r>
                <a:r>
                  <a:rPr lang="en-US" dirty="0" smtClean="0"/>
                  <a:t> = 60 degree</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077216" y="6113838"/>
                <a:ext cx="3200400" cy="369332"/>
              </a:xfrm>
              <a:prstGeom prst="rect">
                <a:avLst/>
              </a:prstGeom>
              <a:blipFill rotWithShape="1">
                <a:blip r:embed="rId4"/>
                <a:stretch>
                  <a:fillRect l="-1714"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125946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26"/>
          <p:cNvGrpSpPr/>
          <p:nvPr/>
        </p:nvGrpSpPr>
        <p:grpSpPr>
          <a:xfrm>
            <a:off x="1634652" y="4076151"/>
            <a:ext cx="5985348" cy="2553249"/>
            <a:chOff x="1354537" y="3531428"/>
            <a:chExt cx="5022930" cy="1774500"/>
          </a:xfrm>
        </p:grpSpPr>
        <p:grpSp>
          <p:nvGrpSpPr>
            <p:cNvPr id="89" name="Group 88"/>
            <p:cNvGrpSpPr/>
            <p:nvPr/>
          </p:nvGrpSpPr>
          <p:grpSpPr>
            <a:xfrm>
              <a:off x="2197142" y="4419600"/>
              <a:ext cx="2527258" cy="886328"/>
              <a:chOff x="2165837" y="2993834"/>
              <a:chExt cx="4648985" cy="1306419"/>
            </a:xfrm>
          </p:grpSpPr>
          <p:cxnSp>
            <p:nvCxnSpPr>
              <p:cNvPr id="90" name="Straight Connector 89"/>
              <p:cNvCxnSpPr/>
              <p:nvPr/>
            </p:nvCxnSpPr>
            <p:spPr>
              <a:xfrm flipV="1">
                <a:off x="2399155" y="3124201"/>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210095" y="3389064"/>
                <a:ext cx="1543299"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2637853" y="3277520"/>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2912359" y="3428081"/>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3175473" y="3581400"/>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3456776" y="3744818"/>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3771540" y="3919252"/>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2165837" y="2993834"/>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220136" y="3004851"/>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493294" y="3348885"/>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796789" y="3314701"/>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079318" y="3276601"/>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384118" y="3233452"/>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690734" y="3200401"/>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973500" y="3146235"/>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319633" y="3127412"/>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615232" y="3080133"/>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939331" y="3047082"/>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3850209" y="4161007"/>
              <a:ext cx="2527258" cy="886328"/>
              <a:chOff x="2165837" y="2993834"/>
              <a:chExt cx="4648985" cy="1306419"/>
            </a:xfrm>
          </p:grpSpPr>
          <p:cxnSp>
            <p:nvCxnSpPr>
              <p:cNvPr id="71" name="Straight Connector 70"/>
              <p:cNvCxnSpPr/>
              <p:nvPr/>
            </p:nvCxnSpPr>
            <p:spPr>
              <a:xfrm flipV="1">
                <a:off x="2399155" y="3124201"/>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10095" y="3389064"/>
                <a:ext cx="1543299"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2637853" y="3277520"/>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2912359" y="3428081"/>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3175473" y="3581400"/>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3456776" y="3744818"/>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3771540" y="3919252"/>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2165837" y="2993834"/>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220136" y="3004851"/>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493294" y="3348885"/>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796789" y="3314701"/>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079318" y="3276601"/>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384118" y="3233452"/>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690734" y="3200401"/>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973500" y="3146235"/>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319633" y="3127412"/>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15232" y="3080133"/>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939331" y="3047082"/>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2998134" y="3531428"/>
              <a:ext cx="2527258" cy="886328"/>
              <a:chOff x="2165837" y="2993834"/>
              <a:chExt cx="4648985" cy="1306419"/>
            </a:xfrm>
          </p:grpSpPr>
          <p:cxnSp>
            <p:nvCxnSpPr>
              <p:cNvPr id="52" name="Straight Connector 51"/>
              <p:cNvCxnSpPr/>
              <p:nvPr/>
            </p:nvCxnSpPr>
            <p:spPr>
              <a:xfrm flipV="1">
                <a:off x="2399155" y="3124201"/>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10095" y="3389064"/>
                <a:ext cx="1543299"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637853" y="3277520"/>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912359" y="3428081"/>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3175473" y="3581400"/>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3456776" y="3744818"/>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3771540" y="3919252"/>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2165837" y="2993834"/>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220136" y="3004851"/>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493294" y="3348885"/>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796789" y="3314701"/>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079318" y="3276601"/>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384118" y="3233452"/>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690734" y="3200401"/>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973500" y="3146235"/>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19633" y="3127412"/>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615232" y="3080133"/>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39331" y="3047082"/>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1354537" y="3789706"/>
              <a:ext cx="2527258" cy="886328"/>
              <a:chOff x="2165837" y="2993834"/>
              <a:chExt cx="4648985" cy="1306419"/>
            </a:xfrm>
          </p:grpSpPr>
          <p:cxnSp>
            <p:nvCxnSpPr>
              <p:cNvPr id="109" name="Straight Connector 108"/>
              <p:cNvCxnSpPr/>
              <p:nvPr/>
            </p:nvCxnSpPr>
            <p:spPr>
              <a:xfrm flipV="1">
                <a:off x="2399155" y="3124201"/>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210095" y="3389064"/>
                <a:ext cx="1543299"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2637853" y="3277520"/>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2912359" y="3428081"/>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3175473" y="3581400"/>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3456776" y="3744818"/>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3771540" y="3919252"/>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2165837" y="2993834"/>
                <a:ext cx="3043282" cy="38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5220136" y="3004851"/>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493294" y="3348885"/>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796789" y="3314701"/>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079318" y="3276601"/>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384118" y="3233452"/>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690734" y="3200401"/>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973500" y="3146235"/>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319633" y="3127412"/>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615232" y="3080133"/>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939331" y="3047082"/>
                <a:ext cx="1565333" cy="91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901874" y="274638"/>
            <a:ext cx="8031814" cy="1143000"/>
          </a:xfrm>
        </p:spPr>
        <p:txBody>
          <a:bodyPr>
            <a:normAutofit/>
          </a:bodyPr>
          <a:lstStyle/>
          <a:p>
            <a:r>
              <a:rPr lang="en-US" dirty="0" smtClean="0"/>
              <a:t>How we illuminate the dispersion</a:t>
            </a:r>
            <a:endParaRPr lang="en-US" dirty="0"/>
          </a:p>
        </p:txBody>
      </p:sp>
      <p:grpSp>
        <p:nvGrpSpPr>
          <p:cNvPr id="129" name="Group 128"/>
          <p:cNvGrpSpPr/>
          <p:nvPr/>
        </p:nvGrpSpPr>
        <p:grpSpPr>
          <a:xfrm>
            <a:off x="3763707" y="2771879"/>
            <a:ext cx="2657460" cy="2963526"/>
            <a:chOff x="2222126" y="1905000"/>
            <a:chExt cx="2657460" cy="2963526"/>
          </a:xfrm>
        </p:grpSpPr>
        <p:cxnSp>
          <p:nvCxnSpPr>
            <p:cNvPr id="4" name="Straight Arrow Connector 3"/>
            <p:cNvCxnSpPr/>
            <p:nvPr/>
          </p:nvCxnSpPr>
          <p:spPr>
            <a:xfrm>
              <a:off x="3450700" y="3068477"/>
              <a:ext cx="1132901" cy="1295400"/>
            </a:xfrm>
            <a:prstGeom prst="straightConnector1">
              <a:avLst/>
            </a:prstGeom>
            <a:ln w="76200" cmpd="sng">
              <a:solidFill>
                <a:srgbClr val="FFC000"/>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392862" y="3061132"/>
              <a:ext cx="391098" cy="1676400"/>
            </a:xfrm>
            <a:prstGeom prst="straightConnector1">
              <a:avLst/>
            </a:prstGeom>
            <a:ln w="76200" cmpd="sng">
              <a:solidFill>
                <a:schemeClr val="accent1">
                  <a:lumMod val="60000"/>
                  <a:lumOff val="40000"/>
                </a:schemeClr>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458503" y="3112544"/>
              <a:ext cx="896498" cy="1402081"/>
            </a:xfrm>
            <a:prstGeom prst="straightConnector1">
              <a:avLst/>
            </a:prstGeom>
            <a:ln w="76200" cmpd="sng">
              <a:solidFill>
                <a:srgbClr val="FFFF99"/>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473652" y="3128611"/>
              <a:ext cx="543498" cy="1494347"/>
            </a:xfrm>
            <a:prstGeom prst="straightConnector1">
              <a:avLst/>
            </a:prstGeom>
            <a:ln w="76200" cmpd="sng">
              <a:solidFill>
                <a:srgbClr val="92D050"/>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506115" y="3082327"/>
              <a:ext cx="1373471" cy="1100399"/>
            </a:xfrm>
            <a:prstGeom prst="straightConnector1">
              <a:avLst/>
            </a:prstGeom>
            <a:ln w="76200" cmpd="sng">
              <a:solidFill>
                <a:schemeClr val="accent2"/>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67518" y="3082327"/>
              <a:ext cx="83182" cy="1786199"/>
            </a:xfrm>
            <a:prstGeom prst="straightConnector1">
              <a:avLst/>
            </a:prstGeom>
            <a:ln w="76200" cmpd="sng">
              <a:solidFill>
                <a:srgbClr val="7030A0"/>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222126" y="2400902"/>
              <a:ext cx="2273674" cy="1180498"/>
            </a:xfrm>
            <a:prstGeom prst="rect">
              <a:avLst/>
            </a:prstGeom>
            <a:scene3d>
              <a:camera prst="orthographicFront">
                <a:rot lat="3000000" lon="360000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p:nvPr/>
          </p:nvCxnSpPr>
          <p:spPr>
            <a:xfrm>
              <a:off x="2387323" y="1905000"/>
              <a:ext cx="1029988" cy="1071512"/>
            </a:xfrm>
            <a:prstGeom prst="straightConnector1">
              <a:avLst/>
            </a:prstGeom>
            <a:ln w="101600" cmpd="sng">
              <a:solidFill>
                <a:schemeClr val="accent3">
                  <a:lumMod val="60000"/>
                  <a:lumOff val="40000"/>
                </a:schemeClr>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2104155" y="2974937"/>
            <a:ext cx="2657460" cy="2963526"/>
            <a:chOff x="2222126" y="1905000"/>
            <a:chExt cx="2657460" cy="2963526"/>
          </a:xfrm>
        </p:grpSpPr>
        <p:cxnSp>
          <p:nvCxnSpPr>
            <p:cNvPr id="131" name="Straight Arrow Connector 130"/>
            <p:cNvCxnSpPr/>
            <p:nvPr/>
          </p:nvCxnSpPr>
          <p:spPr>
            <a:xfrm>
              <a:off x="3450700" y="3068477"/>
              <a:ext cx="1132901" cy="1295400"/>
            </a:xfrm>
            <a:prstGeom prst="straightConnector1">
              <a:avLst/>
            </a:prstGeom>
            <a:ln w="76200" cmpd="sng">
              <a:solidFill>
                <a:srgbClr val="FFC000"/>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3392862" y="3061132"/>
              <a:ext cx="391098" cy="1676400"/>
            </a:xfrm>
            <a:prstGeom prst="straightConnector1">
              <a:avLst/>
            </a:prstGeom>
            <a:ln w="76200" cmpd="sng">
              <a:solidFill>
                <a:schemeClr val="accent1">
                  <a:lumMod val="60000"/>
                  <a:lumOff val="40000"/>
                </a:schemeClr>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3458503" y="3112544"/>
              <a:ext cx="896498" cy="1402081"/>
            </a:xfrm>
            <a:prstGeom prst="straightConnector1">
              <a:avLst/>
            </a:prstGeom>
            <a:ln w="76200" cmpd="sng">
              <a:solidFill>
                <a:srgbClr val="FFFF99"/>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3473652" y="3128611"/>
              <a:ext cx="543498" cy="1494347"/>
            </a:xfrm>
            <a:prstGeom prst="straightConnector1">
              <a:avLst/>
            </a:prstGeom>
            <a:ln w="76200" cmpd="sng">
              <a:solidFill>
                <a:srgbClr val="92D050"/>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3506115" y="3082327"/>
              <a:ext cx="1373471" cy="1100399"/>
            </a:xfrm>
            <a:prstGeom prst="straightConnector1">
              <a:avLst/>
            </a:prstGeom>
            <a:ln w="76200" cmpd="sng">
              <a:solidFill>
                <a:schemeClr val="accent2"/>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3367518" y="3082327"/>
              <a:ext cx="83182" cy="1786199"/>
            </a:xfrm>
            <a:prstGeom prst="straightConnector1">
              <a:avLst/>
            </a:prstGeom>
            <a:ln w="76200" cmpd="sng">
              <a:solidFill>
                <a:srgbClr val="7030A0"/>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2222126" y="2400902"/>
              <a:ext cx="2273674" cy="1180498"/>
            </a:xfrm>
            <a:prstGeom prst="rect">
              <a:avLst/>
            </a:prstGeom>
            <a:scene3d>
              <a:camera prst="orthographicFront">
                <a:rot lat="3000000" lon="360000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Arrow Connector 137"/>
            <p:cNvCxnSpPr/>
            <p:nvPr/>
          </p:nvCxnSpPr>
          <p:spPr>
            <a:xfrm>
              <a:off x="2387323" y="1905000"/>
              <a:ext cx="1029988" cy="1071512"/>
            </a:xfrm>
            <a:prstGeom prst="straightConnector1">
              <a:avLst/>
            </a:prstGeom>
            <a:ln w="101600" cmpd="sng">
              <a:solidFill>
                <a:schemeClr val="accent3">
                  <a:lumMod val="60000"/>
                  <a:lumOff val="40000"/>
                </a:schemeClr>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grpSp>
      <p:sp>
        <p:nvSpPr>
          <p:cNvPr id="139" name="Content Placeholder 2"/>
          <p:cNvSpPr>
            <a:spLocks noGrp="1"/>
          </p:cNvSpPr>
          <p:nvPr>
            <p:ph idx="1"/>
          </p:nvPr>
        </p:nvSpPr>
        <p:spPr>
          <a:xfrm>
            <a:off x="914400" y="1451708"/>
            <a:ext cx="8229600" cy="4525963"/>
          </a:xfrm>
        </p:spPr>
        <p:txBody>
          <a:bodyPr/>
          <a:lstStyle/>
          <a:p>
            <a:pPr marL="0" indent="0">
              <a:buNone/>
            </a:pPr>
            <a:r>
              <a:rPr lang="en-US" dirty="0" smtClean="0"/>
              <a:t>Calculate all the intersection for the light and objects which emits indirect lights</a:t>
            </a:r>
          </a:p>
        </p:txBody>
      </p:sp>
    </p:spTree>
    <p:extLst>
      <p:ext uri="{BB962C8B-B14F-4D97-AF65-F5344CB8AC3E}">
        <p14:creationId xmlns:p14="http://schemas.microsoft.com/office/powerpoint/2010/main" val="2652626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Scene and what we’ll see</a:t>
            </a:r>
            <a:endParaRPr lang="en-US" dirty="0"/>
          </a:p>
        </p:txBody>
      </p:sp>
      <p:sp>
        <p:nvSpPr>
          <p:cNvPr id="4" name="Rectangle 3"/>
          <p:cNvSpPr/>
          <p:nvPr/>
        </p:nvSpPr>
        <p:spPr>
          <a:xfrm>
            <a:off x="4335091" y="3610646"/>
            <a:ext cx="3433097" cy="1637697"/>
          </a:xfrm>
          <a:prstGeom prst="rect">
            <a:avLst/>
          </a:prstGeom>
          <a:solidFill>
            <a:schemeClr val="bg1">
              <a:lumMod val="85000"/>
            </a:schemeClr>
          </a:solidFill>
          <a:scene3d>
            <a:camera prst="orthographicFront">
              <a:rot lat="3000000" lon="360000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p:cNvSpPr/>
          <p:nvPr/>
        </p:nvSpPr>
        <p:spPr>
          <a:xfrm rot="1357203">
            <a:off x="1910201" y="2962964"/>
            <a:ext cx="572202" cy="579799"/>
          </a:xfrm>
          <a:prstGeom prst="smileyFace">
            <a:avLst>
              <a:gd name="adj" fmla="val 4653"/>
            </a:avLst>
          </a:prstGeom>
          <a:scene3d>
            <a:camera prst="isometricOffAxis2Right"/>
            <a:lightRig rig="threePt"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8" name="Straight Arrow Connector 7"/>
          <p:cNvCxnSpPr/>
          <p:nvPr/>
        </p:nvCxnSpPr>
        <p:spPr>
          <a:xfrm>
            <a:off x="6096464" y="4074971"/>
            <a:ext cx="757255" cy="553900"/>
          </a:xfrm>
          <a:prstGeom prst="straightConnector1">
            <a:avLst/>
          </a:prstGeom>
          <a:ln w="76200" cmpd="sng">
            <a:solidFill>
              <a:srgbClr val="FFFF00"/>
            </a:solidFill>
            <a:prstDash val="solid"/>
            <a:headEnd type="none"/>
            <a:tailEnd type="non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897823" y="4088826"/>
            <a:ext cx="804082" cy="588072"/>
          </a:xfrm>
          <a:prstGeom prst="straightConnector1">
            <a:avLst/>
          </a:prstGeom>
          <a:ln w="76200" cmpd="sng">
            <a:solidFill>
              <a:srgbClr val="92D050"/>
            </a:solidFill>
            <a:prstDash val="solid"/>
            <a:headEnd type="none"/>
            <a:tailEnd type="non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698088" y="4130386"/>
            <a:ext cx="760845" cy="566058"/>
          </a:xfrm>
          <a:prstGeom prst="straightConnector1">
            <a:avLst/>
          </a:prstGeom>
          <a:ln w="76200" cmpd="sng">
            <a:solidFill>
              <a:schemeClr val="accent1">
                <a:lumMod val="40000"/>
                <a:lumOff val="60000"/>
              </a:schemeClr>
            </a:solidFill>
            <a:prstDash val="solid"/>
            <a:headEnd type="none"/>
            <a:tailEnd type="non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304284" y="4048495"/>
            <a:ext cx="774604" cy="566058"/>
          </a:xfrm>
          <a:prstGeom prst="straightConnector1">
            <a:avLst/>
          </a:prstGeom>
          <a:ln w="76200" cmpd="sng">
            <a:solidFill>
              <a:srgbClr val="FFC000"/>
            </a:solidFill>
            <a:prstDash val="solid"/>
            <a:headEnd type="none"/>
            <a:tailEnd type="non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476418" y="4154964"/>
            <a:ext cx="760845" cy="566058"/>
          </a:xfrm>
          <a:prstGeom prst="straightConnector1">
            <a:avLst/>
          </a:prstGeom>
          <a:ln w="76200" cmpd="sng">
            <a:solidFill>
              <a:srgbClr val="7030A0"/>
            </a:solidFill>
            <a:prstDash val="solid"/>
            <a:headEnd type="none"/>
            <a:tailEnd type="non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796388" y="2792727"/>
            <a:ext cx="1717286" cy="1393079"/>
          </a:xfrm>
          <a:prstGeom prst="rect">
            <a:avLst/>
          </a:prstGeom>
          <a:solidFill>
            <a:schemeClr val="accent1">
              <a:lumMod val="40000"/>
              <a:lumOff val="60000"/>
            </a:schemeClr>
          </a:solidFill>
          <a:scene3d>
            <a:camera prst="orthographicFront">
              <a:rot lat="3000000" lon="360000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un 58"/>
          <p:cNvSpPr/>
          <p:nvPr/>
        </p:nvSpPr>
        <p:spPr>
          <a:xfrm rot="21192697">
            <a:off x="3823080" y="1755845"/>
            <a:ext cx="662293" cy="331876"/>
          </a:xfrm>
          <a:prstGeom prst="sun">
            <a:avLst>
              <a:gd name="adj" fmla="val 20252"/>
            </a:avLst>
          </a:prstGeom>
          <a:solidFill>
            <a:srgbClr val="FFFF00"/>
          </a:solidFill>
          <a:ln>
            <a:solidFill>
              <a:schemeClr val="accent6">
                <a:lumMod val="75000"/>
              </a:schemeClr>
            </a:solidFill>
          </a:ln>
          <a:scene3d>
            <a:camera prst="isometricOffAxis1Left">
              <a:rot lat="21594000" lon="17400000" rev="17400000"/>
            </a:camera>
            <a:lightRig rig="threePt" dir="t"/>
          </a:scene3d>
          <a:sp3d>
            <a:bevelT w="133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TextBox 59"/>
          <p:cNvSpPr txBox="1"/>
          <p:nvPr/>
        </p:nvSpPr>
        <p:spPr>
          <a:xfrm>
            <a:off x="4599504" y="1823274"/>
            <a:ext cx="988375" cy="369332"/>
          </a:xfrm>
          <a:prstGeom prst="rect">
            <a:avLst/>
          </a:prstGeom>
          <a:noFill/>
        </p:spPr>
        <p:txBody>
          <a:bodyPr wrap="square" rtlCol="0">
            <a:spAutoFit/>
          </a:bodyPr>
          <a:lstStyle/>
          <a:p>
            <a:r>
              <a:rPr lang="en-US" dirty="0" smtClean="0"/>
              <a:t>Light </a:t>
            </a:r>
            <a:endParaRPr lang="en-US" dirty="0"/>
          </a:p>
        </p:txBody>
      </p:sp>
      <p:sp>
        <p:nvSpPr>
          <p:cNvPr id="61" name="TextBox 60"/>
          <p:cNvSpPr txBox="1"/>
          <p:nvPr/>
        </p:nvSpPr>
        <p:spPr>
          <a:xfrm>
            <a:off x="5737309" y="3111497"/>
            <a:ext cx="2232820" cy="369332"/>
          </a:xfrm>
          <a:prstGeom prst="rect">
            <a:avLst/>
          </a:prstGeom>
          <a:noFill/>
        </p:spPr>
        <p:txBody>
          <a:bodyPr wrap="square" rtlCol="0">
            <a:spAutoFit/>
          </a:bodyPr>
          <a:lstStyle/>
          <a:p>
            <a:r>
              <a:rPr lang="en-US" dirty="0" smtClean="0"/>
              <a:t>Refractive object</a:t>
            </a:r>
            <a:endParaRPr lang="en-US" dirty="0"/>
          </a:p>
        </p:txBody>
      </p:sp>
      <p:sp>
        <p:nvSpPr>
          <p:cNvPr id="62" name="TextBox 61"/>
          <p:cNvSpPr txBox="1"/>
          <p:nvPr/>
        </p:nvSpPr>
        <p:spPr>
          <a:xfrm>
            <a:off x="5865030" y="4656581"/>
            <a:ext cx="2411210" cy="646331"/>
          </a:xfrm>
          <a:prstGeom prst="rect">
            <a:avLst/>
          </a:prstGeom>
          <a:noFill/>
        </p:spPr>
        <p:txBody>
          <a:bodyPr wrap="square" rtlCol="0">
            <a:spAutoFit/>
          </a:bodyPr>
          <a:lstStyle/>
          <a:p>
            <a:r>
              <a:rPr lang="en-US" dirty="0" smtClean="0"/>
              <a:t>Rectangle </a:t>
            </a:r>
          </a:p>
          <a:p>
            <a:r>
              <a:rPr lang="en-US" dirty="0" smtClean="0"/>
              <a:t>(screen for rainbow)</a:t>
            </a:r>
            <a:endParaRPr lang="en-US" dirty="0"/>
          </a:p>
        </p:txBody>
      </p:sp>
      <p:cxnSp>
        <p:nvCxnSpPr>
          <p:cNvPr id="63" name="Straight Arrow Connector 62"/>
          <p:cNvCxnSpPr/>
          <p:nvPr/>
        </p:nvCxnSpPr>
        <p:spPr>
          <a:xfrm>
            <a:off x="3190585" y="3489266"/>
            <a:ext cx="3113699" cy="842258"/>
          </a:xfrm>
          <a:prstGeom prst="straightConnector1">
            <a:avLst/>
          </a:prstGeom>
          <a:ln w="19050">
            <a:solidFill>
              <a:schemeClr val="accent4">
                <a:lumMod val="60000"/>
                <a:lumOff val="40000"/>
              </a:schemeClr>
            </a:solidFill>
            <a:prstDash val="sysDash"/>
            <a:tailEnd type="triangle" w="med" len="lg"/>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76684" y="3541063"/>
            <a:ext cx="1039236" cy="369332"/>
          </a:xfrm>
          <a:prstGeom prst="rect">
            <a:avLst/>
          </a:prstGeom>
          <a:noFill/>
        </p:spPr>
        <p:txBody>
          <a:bodyPr wrap="square" rtlCol="0">
            <a:spAutoFit/>
          </a:bodyPr>
          <a:lstStyle/>
          <a:p>
            <a:r>
              <a:rPr lang="en-US" dirty="0" smtClean="0"/>
              <a:t>Eye</a:t>
            </a:r>
            <a:endParaRPr lang="en-US" dirty="0"/>
          </a:p>
        </p:txBody>
      </p:sp>
      <p:cxnSp>
        <p:nvCxnSpPr>
          <p:cNvPr id="85" name="Straight Arrow Connector 84"/>
          <p:cNvCxnSpPr/>
          <p:nvPr/>
        </p:nvCxnSpPr>
        <p:spPr>
          <a:xfrm>
            <a:off x="6521278" y="4020785"/>
            <a:ext cx="774604" cy="566058"/>
          </a:xfrm>
          <a:prstGeom prst="straightConnector1">
            <a:avLst/>
          </a:prstGeom>
          <a:ln w="76200" cmpd="sng">
            <a:solidFill>
              <a:srgbClr val="FF6600"/>
            </a:solidFill>
            <a:prstDash val="solid"/>
            <a:headEnd type="none"/>
            <a:tailEnd type="non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4335091" y="2074314"/>
            <a:ext cx="1319940" cy="1221862"/>
          </a:xfrm>
          <a:prstGeom prst="straightConnector1">
            <a:avLst/>
          </a:prstGeom>
          <a:ln w="76200" cmpd="sng">
            <a:solidFill>
              <a:srgbClr val="FFC000"/>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rot="15089753">
            <a:off x="2743337" y="3003657"/>
            <a:ext cx="786352" cy="842127"/>
          </a:xfrm>
          <a:prstGeom prst="rect">
            <a:avLst/>
          </a:prstGeom>
          <a:solidFill>
            <a:schemeClr val="bg1"/>
          </a:solidFill>
          <a:scene3d>
            <a:camera prst="orthographicFront">
              <a:rot lat="3000000" lon="360000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2457318" y="3275031"/>
            <a:ext cx="679195" cy="183723"/>
          </a:xfrm>
          <a:prstGeom prst="straightConnector1">
            <a:avLst/>
          </a:prstGeom>
          <a:ln w="19050">
            <a:solidFill>
              <a:schemeClr val="accent4">
                <a:lumMod val="60000"/>
                <a:lumOff val="40000"/>
              </a:schemeClr>
            </a:solidFill>
            <a:prstDash val="sysDash"/>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200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What we do in this project</a:t>
            </a:r>
          </a:p>
          <a:p>
            <a:pPr lvl="1"/>
            <a:r>
              <a:rPr lang="en-US" dirty="0" smtClean="0"/>
              <a:t>Ray-trace for dispersion</a:t>
            </a:r>
          </a:p>
          <a:p>
            <a:pPr lvl="2"/>
            <a:r>
              <a:rPr lang="en-US" dirty="0" smtClean="0"/>
              <a:t>Light ray-tracing (photon mapping)</a:t>
            </a:r>
          </a:p>
          <a:p>
            <a:r>
              <a:rPr lang="en-US" dirty="0" smtClean="0"/>
              <a:t>Future goal</a:t>
            </a:r>
          </a:p>
          <a:p>
            <a:pPr lvl="1"/>
            <a:r>
              <a:rPr lang="en-US" dirty="0" smtClean="0"/>
              <a:t>Application to Diamond simulation </a:t>
            </a:r>
            <a:r>
              <a:rPr lang="en-US" dirty="0">
                <a:sym typeface="Wingdings" pitchFamily="2" charset="2"/>
              </a:rPr>
              <a:t></a:t>
            </a:r>
            <a:endParaRPr lang="en-US" dirty="0" smtClean="0"/>
          </a:p>
          <a:p>
            <a:pPr lvl="2"/>
            <a:r>
              <a:rPr lang="en-US" dirty="0" smtClean="0"/>
              <a:t>Diamond cut and illumination </a:t>
            </a:r>
          </a:p>
          <a:p>
            <a:pPr marL="914400" lvl="2"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308764"/>
            <a:ext cx="2514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97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present today …</a:t>
            </a:r>
            <a:endParaRPr lang="en-US" dirty="0"/>
          </a:p>
        </p:txBody>
      </p:sp>
      <p:sp>
        <p:nvSpPr>
          <p:cNvPr id="3" name="Content Placeholder 2"/>
          <p:cNvSpPr>
            <a:spLocks noGrp="1"/>
          </p:cNvSpPr>
          <p:nvPr>
            <p:ph idx="1"/>
          </p:nvPr>
        </p:nvSpPr>
        <p:spPr/>
        <p:txBody>
          <a:bodyPr/>
          <a:lstStyle/>
          <a:p>
            <a:r>
              <a:rPr lang="en-US" dirty="0" smtClean="0"/>
              <a:t>Introduction to dispersion</a:t>
            </a:r>
          </a:p>
          <a:p>
            <a:r>
              <a:rPr lang="en-US" dirty="0" smtClean="0"/>
              <a:t>Applications of dispersion</a:t>
            </a:r>
          </a:p>
          <a:p>
            <a:r>
              <a:rPr lang="en-US" dirty="0" smtClean="0"/>
              <a:t>Our objective</a:t>
            </a:r>
          </a:p>
          <a:p>
            <a:r>
              <a:rPr lang="en-US" dirty="0" smtClean="0"/>
              <a:t>IOR – Snell’s law</a:t>
            </a:r>
          </a:p>
          <a:p>
            <a:r>
              <a:rPr lang="en-US" dirty="0" smtClean="0"/>
              <a:t>Photon Mapping</a:t>
            </a:r>
          </a:p>
          <a:p>
            <a:r>
              <a:rPr lang="en-US" dirty="0" smtClean="0"/>
              <a:t>Illustrate our solution using dispersion on photon map buffer</a:t>
            </a:r>
          </a:p>
          <a:p>
            <a:r>
              <a:rPr lang="en-US" dirty="0" smtClean="0"/>
              <a:t>Conclusion and future work </a:t>
            </a:r>
          </a:p>
          <a:p>
            <a:endParaRPr lang="en-US" dirty="0" smtClean="0"/>
          </a:p>
          <a:p>
            <a:endParaRPr lang="en-US" dirty="0" smtClean="0"/>
          </a:p>
          <a:p>
            <a:endParaRPr lang="en-US" dirty="0"/>
          </a:p>
        </p:txBody>
      </p:sp>
    </p:spTree>
    <p:extLst>
      <p:ext uri="{BB962C8B-B14F-4D97-AF65-F5344CB8AC3E}">
        <p14:creationId xmlns:p14="http://schemas.microsoft.com/office/powerpoint/2010/main" val="969077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a:xfrm>
            <a:off x="1045924" y="1299575"/>
            <a:ext cx="8229600" cy="5276589"/>
          </a:xfrm>
        </p:spPr>
        <p:txBody>
          <a:bodyPr>
            <a:normAutofit fontScale="47500" lnSpcReduction="20000"/>
          </a:bodyPr>
          <a:lstStyle/>
          <a:p>
            <a:r>
              <a:rPr lang="en-US" dirty="0"/>
              <a:t>[1]  Rendering Light Dispersion with composite spectral model - </a:t>
            </a:r>
          </a:p>
          <a:p>
            <a:pPr marL="400050" lvl="1" indent="0">
              <a:buNone/>
            </a:pPr>
            <a:r>
              <a:rPr lang="en-US" u="sng" dirty="0">
                <a:hlinkClick r:id="rId2"/>
              </a:rPr>
              <a:t>http://www.cs.sfu.ca/~mark/ftp/Cgip00/dispersion_CGIP00.pdf</a:t>
            </a:r>
            <a:endParaRPr lang="en-US" dirty="0"/>
          </a:p>
          <a:p>
            <a:pPr marL="0" indent="0">
              <a:buNone/>
            </a:pPr>
            <a:r>
              <a:rPr lang="en-US" dirty="0"/>
              <a:t> </a:t>
            </a:r>
          </a:p>
          <a:p>
            <a:r>
              <a:rPr lang="en-US" dirty="0"/>
              <a:t>[2] New Techniques for Ray Tracing procedurally defined objects </a:t>
            </a:r>
            <a:r>
              <a:rPr lang="en-US" u="sng" dirty="0">
                <a:hlinkClick r:id="rId3"/>
              </a:rPr>
              <a:t>http://delivery.acm.org.offcampus.lib.washington.edu/10.1145/810000/801137/</a:t>
            </a:r>
            <a:r>
              <a:rPr lang="en-US" u="sng" dirty="0"/>
              <a:t>p91-</a:t>
            </a:r>
            <a:r>
              <a:rPr lang="en-US" u="sng" dirty="0">
                <a:hlinkClick r:id="rId3"/>
              </a:rPr>
              <a:t>kajiya.pdf?key1=801137&amp;key2=5926866921&amp;coll=DL&amp;dl=ACM&amp;CFID=8580776&amp;CFTOKEN=21577878</a:t>
            </a:r>
            <a:endParaRPr lang="en-US" dirty="0"/>
          </a:p>
          <a:p>
            <a:pPr marL="0" indent="0">
              <a:buNone/>
            </a:pPr>
            <a:r>
              <a:rPr lang="en-US" dirty="0"/>
              <a:t> </a:t>
            </a:r>
          </a:p>
          <a:p>
            <a:r>
              <a:rPr lang="en-US" dirty="0"/>
              <a:t>[3] Dispersion effects on the ray tracing and reflectivity in a hybrid nematic cell under an electric field </a:t>
            </a:r>
            <a:r>
              <a:rPr lang="en-US" u="sng" dirty="0">
                <a:hlinkClick r:id="rId4"/>
              </a:rPr>
              <a:t>http://rmf.fciencias.unam.mx/pdf/rmf-s/52/5/52_5_041.pdf</a:t>
            </a:r>
            <a:endParaRPr lang="en-US" dirty="0"/>
          </a:p>
          <a:p>
            <a:pPr marL="0" indent="0">
              <a:buNone/>
            </a:pPr>
            <a:r>
              <a:rPr lang="en-US" dirty="0"/>
              <a:t> </a:t>
            </a:r>
          </a:p>
          <a:p>
            <a:r>
              <a:rPr lang="en-US" dirty="0"/>
              <a:t>[4] An Experiment in Simulating Dispersive Refraction in Computer Graphics </a:t>
            </a:r>
            <a:r>
              <a:rPr lang="en-US" u="sng" dirty="0">
                <a:hlinkClick r:id="rId5"/>
              </a:rPr>
              <a:t>http://www.mentis.ca/design/graphics/dispersion/</a:t>
            </a:r>
            <a:endParaRPr lang="en-US" dirty="0"/>
          </a:p>
          <a:p>
            <a:pPr marL="0" indent="0">
              <a:buNone/>
            </a:pPr>
            <a:r>
              <a:rPr lang="en-US" dirty="0"/>
              <a:t> </a:t>
            </a:r>
          </a:p>
          <a:p>
            <a:r>
              <a:rPr lang="en-US" dirty="0"/>
              <a:t>[5] Diamond Appearance: The Components of a Computer Model - </a:t>
            </a:r>
          </a:p>
          <a:p>
            <a:pPr marL="400050" lvl="1" indent="0">
              <a:buNone/>
            </a:pPr>
            <a:r>
              <a:rPr lang="en-US" u="sng" dirty="0">
                <a:hlinkClick r:id="rId6"/>
              </a:rPr>
              <a:t>http://www.gia.edu/research-resources/cut-microsite-pdfs/diamond-appearance-computer-model.pdf</a:t>
            </a:r>
            <a:endParaRPr lang="en-US" dirty="0"/>
          </a:p>
          <a:p>
            <a:pPr marL="0" indent="0">
              <a:buNone/>
            </a:pPr>
            <a:endParaRPr lang="en-US" dirty="0"/>
          </a:p>
          <a:p>
            <a:r>
              <a:rPr lang="en-US" dirty="0"/>
              <a:t>[6] Diamond Design - </a:t>
            </a:r>
            <a:r>
              <a:rPr lang="en-US" u="sng" dirty="0">
                <a:hlinkClick r:id="rId7"/>
              </a:rPr>
              <a:t>http://www.folds.net/diamond_design</a:t>
            </a:r>
            <a:r>
              <a:rPr lang="en-US" u="sng" dirty="0" smtClean="0">
                <a:hlinkClick r:id="rId7"/>
              </a:rPr>
              <a:t>/</a:t>
            </a:r>
            <a:endParaRPr lang="en-US" u="sng" dirty="0" smtClean="0"/>
          </a:p>
          <a:p>
            <a:endParaRPr lang="en-US" u="sng" dirty="0"/>
          </a:p>
          <a:p>
            <a:r>
              <a:rPr lang="en-US" dirty="0" smtClean="0"/>
              <a:t>[7] Global </a:t>
            </a:r>
            <a:r>
              <a:rPr lang="en-US" dirty="0"/>
              <a:t>Illumination using photon maps - </a:t>
            </a:r>
            <a:r>
              <a:rPr lang="en-US" dirty="0">
                <a:hlinkClick r:id="rId8"/>
              </a:rPr>
              <a:t>http://graphics.ucsd.edu/~henrik/papers/photon_map</a:t>
            </a:r>
            <a:r>
              <a:rPr lang="en-US" dirty="0" smtClean="0">
                <a:hlinkClick r:id="rId8"/>
              </a:rPr>
              <a:t>/</a:t>
            </a:r>
            <a:endParaRPr lang="en-US" dirty="0" smtClean="0"/>
          </a:p>
          <a:p>
            <a:pPr marL="400050" lvl="1" indent="0">
              <a:buNone/>
            </a:pPr>
            <a:r>
              <a:rPr lang="en-US" dirty="0">
                <a:hlinkClick r:id="rId9"/>
              </a:rPr>
              <a:t>http://graphics.ucsd.edu/~henrik/papers/photon_map/global_illumination_using_photon_maps_egwr96.pdf</a:t>
            </a: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063777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0843" y="2365549"/>
            <a:ext cx="5480137" cy="1143000"/>
          </a:xfrm>
        </p:spPr>
        <p:txBody>
          <a:bodyPr>
            <a:noAutofit/>
          </a:bodyPr>
          <a:lstStyle/>
          <a:p>
            <a:pPr algn="ctr"/>
            <a:r>
              <a:rPr lang="en-US" sz="8000" dirty="0" smtClean="0"/>
              <a:t>Q &amp; A</a:t>
            </a:r>
            <a:endParaRPr lang="en-US" sz="8000" dirty="0"/>
          </a:p>
        </p:txBody>
      </p:sp>
    </p:spTree>
    <p:extLst>
      <p:ext uri="{BB962C8B-B14F-4D97-AF65-F5344CB8AC3E}">
        <p14:creationId xmlns:p14="http://schemas.microsoft.com/office/powerpoint/2010/main" val="1341702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170" y="2629531"/>
            <a:ext cx="5812077" cy="1143000"/>
          </a:xfrm>
        </p:spPr>
        <p:txBody>
          <a:bodyPr>
            <a:noAutofit/>
          </a:bodyPr>
          <a:lstStyle/>
          <a:p>
            <a:pPr algn="ctr"/>
            <a:r>
              <a:rPr lang="en-US" sz="7200" dirty="0" smtClean="0"/>
              <a:t>Thank You </a:t>
            </a:r>
            <a:r>
              <a:rPr lang="en-US" sz="7200" dirty="0" smtClean="0">
                <a:sym typeface="Wingdings" pitchFamily="2" charset="2"/>
              </a:rPr>
              <a:t></a:t>
            </a:r>
            <a:endParaRPr lang="en-US" sz="7200" dirty="0"/>
          </a:p>
        </p:txBody>
      </p:sp>
    </p:spTree>
    <p:extLst>
      <p:ext uri="{BB962C8B-B14F-4D97-AF65-F5344CB8AC3E}">
        <p14:creationId xmlns:p14="http://schemas.microsoft.com/office/powerpoint/2010/main" val="1857046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7030" y="447580"/>
            <a:ext cx="7862170" cy="1073830"/>
          </a:xfrm>
        </p:spPr>
        <p:txBody>
          <a:bodyPr/>
          <a:lstStyle/>
          <a:p>
            <a:r>
              <a:rPr lang="en-US" dirty="0" smtClean="0"/>
              <a:t>Introduction : Dispersion</a:t>
            </a:r>
            <a:endParaRPr lang="en-US" dirty="0"/>
          </a:p>
        </p:txBody>
      </p:sp>
      <p:sp>
        <p:nvSpPr>
          <p:cNvPr id="3" name="Subtitle 2"/>
          <p:cNvSpPr>
            <a:spLocks noGrp="1"/>
          </p:cNvSpPr>
          <p:nvPr>
            <p:ph type="subTitle" idx="1"/>
          </p:nvPr>
        </p:nvSpPr>
        <p:spPr>
          <a:xfrm>
            <a:off x="438411" y="1850063"/>
            <a:ext cx="8400789" cy="4672753"/>
          </a:xfrm>
        </p:spPr>
        <p:txBody>
          <a:bodyPr>
            <a:normAutofit/>
          </a:bodyPr>
          <a:lstStyle/>
          <a:p>
            <a:pPr marL="484632" indent="-457200" algn="just">
              <a:buFont typeface="Arial" pitchFamily="34" charset="0"/>
              <a:buChar char="•"/>
            </a:pPr>
            <a:r>
              <a:rPr lang="en-US" dirty="0" smtClean="0">
                <a:solidFill>
                  <a:schemeClr val="tx1"/>
                </a:solidFill>
              </a:rPr>
              <a:t>When </a:t>
            </a:r>
            <a:r>
              <a:rPr lang="en-US" dirty="0">
                <a:solidFill>
                  <a:schemeClr val="tx1"/>
                </a:solidFill>
              </a:rPr>
              <a:t>a beam of white light enters a transparent object from air, its components of various wavelengths are refracted into different </a:t>
            </a:r>
            <a:r>
              <a:rPr lang="en-US" dirty="0" smtClean="0">
                <a:solidFill>
                  <a:schemeClr val="tx1"/>
                </a:solidFill>
              </a:rPr>
              <a:t>directions.</a:t>
            </a:r>
          </a:p>
          <a:p>
            <a:pPr marL="484632" indent="-457200">
              <a:buFont typeface="Arial" pitchFamily="34" charset="0"/>
              <a:buChar char="•"/>
            </a:pPr>
            <a:endParaRPr lang="en-US" dirty="0" smtClean="0">
              <a:solidFill>
                <a:schemeClr val="tx1"/>
              </a:solidFill>
            </a:endParaRPr>
          </a:p>
          <a:p>
            <a:pPr marL="484632" indent="-457200" algn="just">
              <a:buFont typeface="Arial" pitchFamily="34" charset="0"/>
              <a:buChar char="•"/>
            </a:pPr>
            <a:r>
              <a:rPr lang="en-US" dirty="0">
                <a:solidFill>
                  <a:schemeClr val="tx1"/>
                </a:solidFill>
              </a:rPr>
              <a:t>T</a:t>
            </a:r>
            <a:r>
              <a:rPr lang="en-US" dirty="0" smtClean="0">
                <a:solidFill>
                  <a:schemeClr val="tx1"/>
                </a:solidFill>
              </a:rPr>
              <a:t>he </a:t>
            </a:r>
            <a:r>
              <a:rPr lang="en-US" dirty="0">
                <a:solidFill>
                  <a:schemeClr val="tx1"/>
                </a:solidFill>
              </a:rPr>
              <a:t>transmitted lights form a colored strip. This phenomenon is called </a:t>
            </a:r>
            <a:r>
              <a:rPr lang="en-US" i="1" dirty="0">
                <a:solidFill>
                  <a:schemeClr val="tx1"/>
                </a:solidFill>
              </a:rPr>
              <a:t>light dispersion</a:t>
            </a:r>
            <a:r>
              <a:rPr lang="en-US" dirty="0">
                <a:solidFill>
                  <a:schemeClr val="tx1"/>
                </a:solidFill>
              </a:rPr>
              <a:t>.</a:t>
            </a:r>
          </a:p>
          <a:p>
            <a:pPr algn="just"/>
            <a:endParaRPr lang="en-US" dirty="0">
              <a:solidFill>
                <a:schemeClr val="tx1"/>
              </a:solidFill>
            </a:endParaRPr>
          </a:p>
          <a:p>
            <a:endParaRPr lang="en-US" dirty="0"/>
          </a:p>
        </p:txBody>
      </p:sp>
    </p:spTree>
    <p:extLst>
      <p:ext uri="{BB962C8B-B14F-4D97-AF65-F5344CB8AC3E}">
        <p14:creationId xmlns:p14="http://schemas.microsoft.com/office/powerpoint/2010/main" val="3912903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Applications</a:t>
            </a:r>
            <a:endParaRPr lang="en-US" dirty="0"/>
          </a:p>
        </p:txBody>
      </p:sp>
      <p:sp>
        <p:nvSpPr>
          <p:cNvPr id="3" name="Content Placeholder 2"/>
          <p:cNvSpPr>
            <a:spLocks noGrp="1"/>
          </p:cNvSpPr>
          <p:nvPr>
            <p:ph sz="half" idx="1"/>
          </p:nvPr>
        </p:nvSpPr>
        <p:spPr>
          <a:xfrm>
            <a:off x="596363" y="1611682"/>
            <a:ext cx="5050709" cy="4716131"/>
          </a:xfrm>
        </p:spPr>
        <p:txBody>
          <a:bodyPr/>
          <a:lstStyle/>
          <a:p>
            <a:r>
              <a:rPr lang="en-US" dirty="0"/>
              <a:t>Dispersion </a:t>
            </a:r>
            <a:r>
              <a:rPr lang="en-US" dirty="0" smtClean="0"/>
              <a:t>examples :</a:t>
            </a:r>
          </a:p>
          <a:p>
            <a:pPr lvl="1"/>
            <a:r>
              <a:rPr lang="en-US" dirty="0" smtClean="0"/>
              <a:t>Rainbows</a:t>
            </a:r>
            <a:r>
              <a:rPr lang="en-US" dirty="0"/>
              <a:t>, </a:t>
            </a:r>
            <a:endParaRPr lang="en-US" dirty="0" smtClean="0"/>
          </a:p>
          <a:p>
            <a:pPr lvl="1"/>
            <a:r>
              <a:rPr lang="en-US" dirty="0" smtClean="0"/>
              <a:t>Fire (</a:t>
            </a:r>
            <a:r>
              <a:rPr lang="en-US" dirty="0"/>
              <a:t>Dispersive </a:t>
            </a:r>
            <a:r>
              <a:rPr lang="en-US" dirty="0" smtClean="0"/>
              <a:t>colors) observed in a diamond.</a:t>
            </a:r>
          </a:p>
          <a:p>
            <a:pPr lvl="1"/>
            <a:endParaRPr lang="en-US" dirty="0"/>
          </a:p>
          <a:p>
            <a:pPr marL="402336" lvl="1" indent="0">
              <a:buNone/>
            </a:pPr>
            <a:r>
              <a:rPr lang="en-US" dirty="0"/>
              <a:t>Light </a:t>
            </a:r>
            <a:r>
              <a:rPr lang="en-US" dirty="0" smtClean="0"/>
              <a:t>Dispersion </a:t>
            </a:r>
            <a:r>
              <a:rPr lang="en-US" dirty="0"/>
              <a:t>is caused by the dependence of refractive indices on wavelength.</a:t>
            </a:r>
          </a:p>
        </p:txBody>
      </p:sp>
      <p:pic>
        <p:nvPicPr>
          <p:cNvPr id="5" name="Content Placeholder 4"/>
          <p:cNvPicPr>
            <a:picLocks noGrp="1" noChangeAspect="1"/>
          </p:cNvPicPr>
          <p:nvPr>
            <p:ph sz="half" idx="2"/>
          </p:nvPr>
        </p:nvPicPr>
        <p:blipFill>
          <a:blip r:embed="rId2"/>
          <a:srcRect t="-19545" b="-19545"/>
          <a:stretch>
            <a:fillRect/>
          </a:stretch>
        </p:blipFill>
        <p:spPr>
          <a:xfrm>
            <a:off x="5647072" y="721879"/>
            <a:ext cx="2447371" cy="3120398"/>
          </a:xfrm>
        </p:spPr>
      </p:pic>
      <p:sp>
        <p:nvSpPr>
          <p:cNvPr id="4" name="Rectangle 3"/>
          <p:cNvSpPr/>
          <p:nvPr/>
        </p:nvSpPr>
        <p:spPr>
          <a:xfrm>
            <a:off x="5647071" y="3537751"/>
            <a:ext cx="2945783" cy="2062103"/>
          </a:xfrm>
          <a:prstGeom prst="rect">
            <a:avLst/>
          </a:prstGeom>
        </p:spPr>
        <p:txBody>
          <a:bodyPr wrap="square">
            <a:spAutoFit/>
          </a:bodyPr>
          <a:lstStyle/>
          <a:p>
            <a:r>
              <a:rPr lang="en-US" sz="1600" dirty="0"/>
              <a:t>R</a:t>
            </a:r>
            <a:r>
              <a:rPr lang="en-US" sz="1600" dirty="0" smtClean="0"/>
              <a:t>endered </a:t>
            </a:r>
            <a:r>
              <a:rPr lang="en-US" sz="1600" dirty="0"/>
              <a:t>in 3D Studio MAX using the </a:t>
            </a:r>
            <a:r>
              <a:rPr lang="en-US" sz="1600" dirty="0" smtClean="0"/>
              <a:t>prototype ”Ghost” Ray Tracer. </a:t>
            </a:r>
          </a:p>
          <a:p>
            <a:endParaRPr lang="en-US" sz="1600" dirty="0" smtClean="0"/>
          </a:p>
          <a:p>
            <a:r>
              <a:rPr lang="en-US" sz="1600" dirty="0" smtClean="0"/>
              <a:t>The setting  : </a:t>
            </a:r>
            <a:endParaRPr lang="en-US" sz="1600" dirty="0"/>
          </a:p>
          <a:p>
            <a:r>
              <a:rPr lang="en-US" sz="1600" dirty="0" smtClean="0"/>
              <a:t>Resolution  : </a:t>
            </a:r>
            <a:r>
              <a:rPr lang="en-US" sz="1600" dirty="0"/>
              <a:t>800 x 480 </a:t>
            </a:r>
            <a:endParaRPr lang="en-US" sz="1600" dirty="0" smtClean="0"/>
          </a:p>
          <a:p>
            <a:r>
              <a:rPr lang="en-US" sz="1600" dirty="0" smtClean="0"/>
              <a:t>Sampling     : </a:t>
            </a:r>
            <a:r>
              <a:rPr lang="en-US" sz="1600" dirty="0"/>
              <a:t>Min 1, Max 2 </a:t>
            </a:r>
            <a:endParaRPr lang="en-US" sz="1600" dirty="0" smtClean="0"/>
          </a:p>
          <a:p>
            <a:r>
              <a:rPr lang="en-US" sz="1600" dirty="0" smtClean="0"/>
              <a:t>0 </a:t>
            </a:r>
            <a:r>
              <a:rPr lang="en-US" sz="1600" dirty="0"/>
              <a:t>Reflections, 8 Refractions	</a:t>
            </a:r>
          </a:p>
        </p:txBody>
      </p:sp>
    </p:spTree>
    <p:extLst>
      <p:ext uri="{BB962C8B-B14F-4D97-AF65-F5344CB8AC3E}">
        <p14:creationId xmlns:p14="http://schemas.microsoft.com/office/powerpoint/2010/main" val="2124766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sz="half" idx="1"/>
          </p:nvPr>
        </p:nvSpPr>
        <p:spPr/>
        <p:txBody>
          <a:bodyPr/>
          <a:lstStyle/>
          <a:p>
            <a:r>
              <a:rPr lang="en-US" dirty="0"/>
              <a:t>A well-known demonstration of </a:t>
            </a:r>
            <a:r>
              <a:rPr lang="en-US" dirty="0" smtClean="0"/>
              <a:t>light dispersion is </a:t>
            </a:r>
            <a:r>
              <a:rPr lang="en-US" dirty="0"/>
              <a:t>a beam of white light passing through a prism. </a:t>
            </a:r>
          </a:p>
        </p:txBody>
      </p:sp>
      <p:pic>
        <p:nvPicPr>
          <p:cNvPr id="5" name="Content Placeholder 4"/>
          <p:cNvPicPr>
            <a:picLocks noGrp="1" noChangeAspect="1"/>
          </p:cNvPicPr>
          <p:nvPr>
            <p:ph sz="half" idx="2"/>
          </p:nvPr>
        </p:nvPicPr>
        <p:blipFill rotWithShape="1">
          <a:blip r:embed="rId2"/>
          <a:srcRect b="-839"/>
          <a:stretch/>
        </p:blipFill>
        <p:spPr>
          <a:xfrm>
            <a:off x="4764209" y="1558008"/>
            <a:ext cx="4113330" cy="2607240"/>
          </a:xfrm>
        </p:spPr>
      </p:pic>
      <p:sp>
        <p:nvSpPr>
          <p:cNvPr id="4" name="Rectangle 3"/>
          <p:cNvSpPr/>
          <p:nvPr/>
        </p:nvSpPr>
        <p:spPr>
          <a:xfrm>
            <a:off x="4820357" y="4165248"/>
            <a:ext cx="4001033" cy="923330"/>
          </a:xfrm>
          <a:prstGeom prst="rect">
            <a:avLst/>
          </a:prstGeom>
        </p:spPr>
        <p:txBody>
          <a:bodyPr wrap="square">
            <a:spAutoFit/>
          </a:bodyPr>
          <a:lstStyle/>
          <a:p>
            <a:r>
              <a:rPr lang="en-US" dirty="0" smtClean="0">
                <a:solidFill>
                  <a:srgbClr val="000000"/>
                </a:solidFill>
              </a:rPr>
              <a:t>In </a:t>
            </a:r>
            <a:r>
              <a:rPr lang="en-US" dirty="0">
                <a:solidFill>
                  <a:srgbClr val="000000"/>
                </a:solidFill>
              </a:rPr>
              <a:t>a prism, material </a:t>
            </a:r>
            <a:r>
              <a:rPr lang="en-US" dirty="0" smtClean="0">
                <a:solidFill>
                  <a:srgbClr val="000000"/>
                </a:solidFill>
              </a:rPr>
              <a:t>dispersion causes different colors to refract at different angles, splitting light into a rainbow.</a:t>
            </a:r>
            <a:endParaRPr lang="en-US" dirty="0">
              <a:solidFill>
                <a:srgbClr val="000000"/>
              </a:solidFill>
            </a:endParaRPr>
          </a:p>
        </p:txBody>
      </p:sp>
    </p:spTree>
    <p:extLst>
      <p:ext uri="{BB962C8B-B14F-4D97-AF65-F5344CB8AC3E}">
        <p14:creationId xmlns:p14="http://schemas.microsoft.com/office/powerpoint/2010/main" val="3148573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result we are expecting</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The range of color obtained after dispersion.</a:t>
            </a:r>
          </a:p>
          <a:p>
            <a:r>
              <a:rPr lang="en-US" dirty="0"/>
              <a:t>Our objective is to render dispersion of a white light when passed through a transparent material, it should closely match the photographs of their real-world counterparts.</a:t>
            </a:r>
          </a:p>
          <a:p>
            <a:endParaRPr lang="en-US" dirty="0"/>
          </a:p>
        </p:txBody>
      </p:sp>
      <p:pic>
        <p:nvPicPr>
          <p:cNvPr id="6" name="Content Placeholder 5"/>
          <p:cNvPicPr>
            <a:picLocks noGrp="1" noChangeAspect="1"/>
          </p:cNvPicPr>
          <p:nvPr>
            <p:ph sz="half" idx="2"/>
          </p:nvPr>
        </p:nvPicPr>
        <p:blipFill>
          <a:blip r:embed="rId2"/>
          <a:srcRect t="-29239" b="-29239"/>
          <a:stretch>
            <a:fillRect/>
          </a:stretch>
        </p:blipFill>
        <p:spPr>
          <a:xfrm rot="10800000">
            <a:off x="5276088" y="1021080"/>
            <a:ext cx="3657600" cy="4663440"/>
          </a:xfrm>
        </p:spPr>
      </p:pic>
      <p:sp>
        <p:nvSpPr>
          <p:cNvPr id="4" name="Rectangle 3"/>
          <p:cNvSpPr/>
          <p:nvPr/>
        </p:nvSpPr>
        <p:spPr>
          <a:xfrm>
            <a:off x="5276088" y="5420857"/>
            <a:ext cx="3657600" cy="584776"/>
          </a:xfrm>
          <a:prstGeom prst="rect">
            <a:avLst/>
          </a:prstGeom>
        </p:spPr>
        <p:txBody>
          <a:bodyPr wrap="square">
            <a:spAutoFit/>
          </a:bodyPr>
          <a:lstStyle/>
          <a:p>
            <a:r>
              <a:rPr lang="en-US" sz="1600" dirty="0" smtClean="0"/>
              <a:t>A compact </a:t>
            </a:r>
            <a:r>
              <a:rPr lang="en-US" sz="1600" dirty="0"/>
              <a:t>fluorescent lamp seen through an Amici prism</a:t>
            </a:r>
          </a:p>
        </p:txBody>
      </p:sp>
    </p:spTree>
    <p:extLst>
      <p:ext uri="{BB962C8B-B14F-4D97-AF65-F5344CB8AC3E}">
        <p14:creationId xmlns:p14="http://schemas.microsoft.com/office/powerpoint/2010/main" val="209917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is interesting :</a:t>
            </a:r>
            <a:endParaRPr lang="en-US" dirty="0"/>
          </a:p>
        </p:txBody>
      </p:sp>
      <p:sp>
        <p:nvSpPr>
          <p:cNvPr id="3" name="Content Placeholder 2"/>
          <p:cNvSpPr>
            <a:spLocks noGrp="1"/>
          </p:cNvSpPr>
          <p:nvPr>
            <p:ph sz="half" idx="1"/>
          </p:nvPr>
        </p:nvSpPr>
        <p:spPr>
          <a:xfrm>
            <a:off x="1172562" y="1745292"/>
            <a:ext cx="7658288" cy="4663440"/>
          </a:xfrm>
        </p:spPr>
        <p:txBody>
          <a:bodyPr/>
          <a:lstStyle/>
          <a:p>
            <a:r>
              <a:rPr lang="en-US" dirty="0" smtClean="0"/>
              <a:t>Introduction to a new Technique : Photon Mapping.</a:t>
            </a:r>
          </a:p>
          <a:p>
            <a:r>
              <a:rPr lang="en-US" dirty="0" smtClean="0"/>
              <a:t>Explore more about refraction and the dispersion effect on a white light when passed through a transparent material.</a:t>
            </a:r>
          </a:p>
          <a:p>
            <a:endParaRPr lang="en-US" dirty="0" smtClean="0"/>
          </a:p>
          <a:p>
            <a:pPr marL="82296"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541923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879954"/>
          </a:xfrm>
        </p:spPr>
        <p:txBody>
          <a:bodyPr/>
          <a:lstStyle/>
          <a:p>
            <a:r>
              <a:rPr lang="en-US" dirty="0" smtClean="0"/>
              <a:t>Index of Refraction</a:t>
            </a:r>
            <a:endParaRPr lang="en-US" dirty="0"/>
          </a:p>
        </p:txBody>
      </p:sp>
      <p:sp>
        <p:nvSpPr>
          <p:cNvPr id="3" name="Rectangle 2"/>
          <p:cNvSpPr/>
          <p:nvPr/>
        </p:nvSpPr>
        <p:spPr>
          <a:xfrm>
            <a:off x="1083502" y="1041539"/>
            <a:ext cx="7747347" cy="3477875"/>
          </a:xfrm>
          <a:prstGeom prst="rect">
            <a:avLst/>
          </a:prstGeom>
        </p:spPr>
        <p:txBody>
          <a:bodyPr wrap="square">
            <a:spAutoFit/>
          </a:bodyPr>
          <a:lstStyle/>
          <a:p>
            <a:pPr algn="just"/>
            <a:r>
              <a:rPr lang="en-US" sz="2200" dirty="0"/>
              <a:t>Refraction is the bending of a </a:t>
            </a:r>
            <a:r>
              <a:rPr lang="en-US" sz="2200" dirty="0" smtClean="0"/>
              <a:t>light wave </a:t>
            </a:r>
            <a:r>
              <a:rPr lang="en-US" sz="2200" dirty="0"/>
              <a:t>when it enters a medium where it's speed is different. The refraction of light when it passes from a fast medium to a slow medium bends the light ray toward the normal to the boundary between the two media. The amount of bending depends on the indices of refraction of the two media and is described quantitatively by </a:t>
            </a:r>
            <a:r>
              <a:rPr lang="en-US" sz="2200" u="sng" dirty="0">
                <a:solidFill>
                  <a:srgbClr val="220EB2"/>
                </a:solidFill>
              </a:rPr>
              <a:t>Snell's Law</a:t>
            </a:r>
            <a:r>
              <a:rPr lang="en-US" sz="2200" dirty="0"/>
              <a:t>. </a:t>
            </a:r>
            <a:endParaRPr lang="en-US" sz="2200" dirty="0" smtClean="0"/>
          </a:p>
          <a:p>
            <a:r>
              <a:rPr lang="en-US" sz="2200" dirty="0" smtClean="0"/>
              <a:t>Snell's </a:t>
            </a:r>
            <a:r>
              <a:rPr lang="en-US" sz="2200" dirty="0"/>
              <a:t>Law relates the </a:t>
            </a:r>
            <a:r>
              <a:rPr lang="en-US" sz="2200" u="sng" dirty="0">
                <a:solidFill>
                  <a:srgbClr val="0070C0"/>
                </a:solidFill>
                <a:hlinkClick r:id="rId2" action="ppaction://hlinkfile"/>
              </a:rPr>
              <a:t>indices of refraction</a:t>
            </a:r>
            <a:r>
              <a:rPr lang="en-US" sz="2200" u="sng" dirty="0">
                <a:solidFill>
                  <a:srgbClr val="0070C0"/>
                </a:solidFill>
              </a:rPr>
              <a:t> </a:t>
            </a:r>
            <a:r>
              <a:rPr lang="en-US" sz="2200" dirty="0"/>
              <a:t>n of the two media to the directions of propagation in terms of the angles to the normal. </a:t>
            </a:r>
            <a:endParaRPr lang="en-US" sz="2200" dirty="0" smtClean="0"/>
          </a:p>
          <a:p>
            <a:endParaRPr lang="en-US" sz="2200" dirty="0"/>
          </a:p>
          <a:p>
            <a:pPr algn="just"/>
            <a:endParaRPr lang="en-US" sz="2200" dirty="0"/>
          </a:p>
        </p:txBody>
      </p:sp>
      <p:sp>
        <p:nvSpPr>
          <p:cNvPr id="4" name="TextBox 3"/>
          <p:cNvSpPr txBox="1"/>
          <p:nvPr/>
        </p:nvSpPr>
        <p:spPr>
          <a:xfrm>
            <a:off x="7315200" y="6411295"/>
            <a:ext cx="1641796" cy="276999"/>
          </a:xfrm>
          <a:prstGeom prst="rect">
            <a:avLst/>
          </a:prstGeom>
          <a:noFill/>
        </p:spPr>
        <p:txBody>
          <a:bodyPr wrap="none" rtlCol="0">
            <a:spAutoFit/>
          </a:bodyPr>
          <a:lstStyle/>
          <a:p>
            <a:r>
              <a:rPr lang="en-US" sz="1200" dirty="0" smtClean="0"/>
              <a:t>Reference: Wikipedia</a:t>
            </a:r>
            <a:endParaRPr lang="en-US" sz="1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616" y="3873719"/>
            <a:ext cx="3620022" cy="284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039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4818" y="786399"/>
            <a:ext cx="8305800" cy="893523"/>
          </a:xfrm>
        </p:spPr>
        <p:txBody>
          <a:bodyPr>
            <a:noAutofit/>
          </a:bodyPr>
          <a:lstStyle/>
          <a:p>
            <a:pPr algn="just"/>
            <a:r>
              <a:rPr lang="en-US" sz="1800" dirty="0"/>
              <a:t>The following table shows numerical values for the refractive index </a:t>
            </a:r>
            <a:r>
              <a:rPr lang="en-US" sz="1800" dirty="0" smtClean="0"/>
              <a:t>as </a:t>
            </a:r>
            <a:r>
              <a:rPr lang="en-US" sz="1800" dirty="0"/>
              <a:t>a function of wavelength in the visible part of the spectrum, together with the </a:t>
            </a:r>
            <a:r>
              <a:rPr lang="en-US" sz="1800" dirty="0" smtClean="0"/>
              <a:t>approximate</a:t>
            </a: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52" y="1643778"/>
            <a:ext cx="50387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92483" y="6431071"/>
            <a:ext cx="8159100" cy="261610"/>
          </a:xfrm>
          <a:prstGeom prst="rect">
            <a:avLst/>
          </a:prstGeom>
          <a:noFill/>
        </p:spPr>
        <p:txBody>
          <a:bodyPr wrap="square" rtlCol="0">
            <a:spAutoFit/>
          </a:bodyPr>
          <a:lstStyle/>
          <a:p>
            <a:r>
              <a:rPr lang="en-US" sz="1100" dirty="0" smtClean="0"/>
              <a:t>Reference: http</a:t>
            </a:r>
            <a:r>
              <a:rPr lang="en-US" sz="1100" dirty="0"/>
              <a:t>://graphics.ucsd.edu/~henrik/papers/photon_map/global_illumination_using_photon_maps_egwr96.pdf</a:t>
            </a:r>
          </a:p>
        </p:txBody>
      </p:sp>
    </p:spTree>
    <p:extLst>
      <p:ext uri="{BB962C8B-B14F-4D97-AF65-F5344CB8AC3E}">
        <p14:creationId xmlns:p14="http://schemas.microsoft.com/office/powerpoint/2010/main" val="2106247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411</TotalTime>
  <Words>839</Words>
  <Application>Microsoft Office PowerPoint</Application>
  <PresentationFormat>On-screen Show (4:3)</PresentationFormat>
  <Paragraphs>182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Solstice</vt:lpstr>
      <vt:lpstr>RAY TRACING WITH DISPERSION</vt:lpstr>
      <vt:lpstr>What we will present today …</vt:lpstr>
      <vt:lpstr>Introduction : Dispersion</vt:lpstr>
      <vt:lpstr>Applications</vt:lpstr>
      <vt:lpstr>Applications</vt:lpstr>
      <vt:lpstr>The result we are expecting</vt:lpstr>
      <vt:lpstr>Why this is interesting :</vt:lpstr>
      <vt:lpstr>Index of Refraction</vt:lpstr>
      <vt:lpstr>The following table shows numerical values for the refractive index as a function of wavelength in the visible part of the spectrum, together with the approximate</vt:lpstr>
      <vt:lpstr>Calculating the monochromatic ray direction from Snell’s law</vt:lpstr>
      <vt:lpstr>Photon Mapping</vt:lpstr>
      <vt:lpstr>Photon Mapping effects</vt:lpstr>
      <vt:lpstr>Our Solution</vt:lpstr>
      <vt:lpstr>Photon Map Buffer</vt:lpstr>
      <vt:lpstr>Dispersion on Photon Map</vt:lpstr>
      <vt:lpstr>How do we get refractive lights</vt:lpstr>
      <vt:lpstr>How we illuminate the dispersion</vt:lpstr>
      <vt:lpstr>The Scene and what we’ll see</vt:lpstr>
      <vt:lpstr>Conclusion</vt:lpstr>
      <vt:lpstr>References</vt:lpstr>
      <vt:lpstr>Q &amp; A</vt:lpstr>
      <vt:lpstr>Thank You </vt:lpstr>
    </vt:vector>
  </TitlesOfParts>
  <Company>Chiramattel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Mary Ann</dc:creator>
  <cp:lastModifiedBy>Shivani Srikanteshwara</cp:lastModifiedBy>
  <cp:revision>52</cp:revision>
  <dcterms:created xsi:type="dcterms:W3CDTF">2011-03-05T19:38:45Z</dcterms:created>
  <dcterms:modified xsi:type="dcterms:W3CDTF">2011-03-08T02:06:01Z</dcterms:modified>
</cp:coreProperties>
</file>