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9" r:id="rId2"/>
    <p:sldId id="321" r:id="rId3"/>
    <p:sldId id="322" r:id="rId4"/>
    <p:sldId id="323" r:id="rId5"/>
    <p:sldId id="325" r:id="rId6"/>
    <p:sldId id="324" r:id="rId7"/>
    <p:sldId id="326" r:id="rId8"/>
    <p:sldId id="327" r:id="rId9"/>
    <p:sldId id="329" r:id="rId10"/>
    <p:sldId id="328" r:id="rId11"/>
    <p:sldId id="330" r:id="rId12"/>
    <p:sldId id="331" r:id="rId13"/>
    <p:sldId id="332" r:id="rId14"/>
    <p:sldId id="333" r:id="rId15"/>
    <p:sldId id="334" r:id="rId16"/>
    <p:sldId id="335" r:id="rId17"/>
    <p:sldId id="337" r:id="rId18"/>
    <p:sldId id="336" r:id="rId19"/>
    <p:sldId id="304" r:id="rId20"/>
    <p:sldId id="33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84" autoAdjust="0"/>
  </p:normalViewPr>
  <p:slideViewPr>
    <p:cSldViewPr snapToGrid="0">
      <p:cViewPr>
        <p:scale>
          <a:sx n="100" d="100"/>
          <a:sy n="100" d="100"/>
        </p:scale>
        <p:origin x="-29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hyperlink" Target="MayaScenes/MultiPixel.ma" TargetMode="External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hyperlink" Target="MayaScenes/CheckerFilter.m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yaScenes/TestForAdaptive.ma" TargetMode="External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Theorem told us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11" y="1238814"/>
            <a:ext cx="5355794" cy="5243872"/>
          </a:xfrm>
        </p:spPr>
        <p:txBody>
          <a:bodyPr>
            <a:normAutofit/>
          </a:bodyPr>
          <a:lstStyle/>
          <a:p>
            <a:r>
              <a:rPr lang="en-US" dirty="0" smtClean="0"/>
              <a:t>Images with checker-like transitions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Contains infinitely high </a:t>
            </a:r>
            <a:r>
              <a:rPr lang="en-US" dirty="0">
                <a:sym typeface="Wingdings" pitchFamily="2" charset="2"/>
              </a:rPr>
              <a:t>frequencies (N  </a:t>
            </a:r>
            <a:r>
              <a:rPr lang="en-US" dirty="0" smtClean="0">
                <a:sym typeface="Wingdings" pitchFamily="2" charset="2"/>
              </a:rPr>
              <a:t>∞)</a:t>
            </a:r>
          </a:p>
          <a:p>
            <a:pPr lvl="4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To faithfully sample these signals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Sample points must be infinitely close to each other!!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533275" y="1163854"/>
            <a:ext cx="3610726" cy="5070323"/>
            <a:chOff x="4584754" y="99144"/>
            <a:chExt cx="3610726" cy="5070323"/>
          </a:xfrm>
        </p:grpSpPr>
        <p:grpSp>
          <p:nvGrpSpPr>
            <p:cNvPr id="26" name="Group 25"/>
            <p:cNvGrpSpPr/>
            <p:nvPr/>
          </p:nvGrpSpPr>
          <p:grpSpPr>
            <a:xfrm>
              <a:off x="4759899" y="3350351"/>
              <a:ext cx="2730634" cy="1819116"/>
              <a:chOff x="3600867" y="3703339"/>
              <a:chExt cx="4648200" cy="2724150"/>
            </a:xfrm>
          </p:grpSpPr>
          <p:pic>
            <p:nvPicPr>
              <p:cNvPr id="44" name="Picture 43" descr="C:\Users\ksung\Desktop\ScreenHunter_12 Aug. 26 19.13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867" y="3703339"/>
                <a:ext cx="4648200" cy="2724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5684971" y="4857893"/>
                <a:ext cx="804540" cy="36507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vert="horz" lIns="91440" tIns="45720" rIns="91440" bIns="45720" rtlCol="0">
                <a:normAutofit fontScale="4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 smtClean="0"/>
                  <a:t>N = 80</a:t>
                </a:r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584754" y="99144"/>
              <a:ext cx="3610726" cy="3176592"/>
              <a:chOff x="4509692" y="1514900"/>
              <a:chExt cx="3610726" cy="3176592"/>
            </a:xfrm>
          </p:grpSpPr>
          <p:pic>
            <p:nvPicPr>
              <p:cNvPr id="28" name="Picture 2" descr="E:\Work\KS\CSS\2010.TopicsInRenderingContract\zMisc\ToyRayTracer\CommandFile\Week2\AliasInfinite.bmp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05" r="24229" b="44953"/>
              <a:stretch/>
            </p:blipFill>
            <p:spPr bwMode="auto">
              <a:xfrm>
                <a:off x="4509693" y="1514900"/>
                <a:ext cx="3335312" cy="1392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4707735" y="2254056"/>
                <a:ext cx="3016897" cy="52416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4710453" y="2254056"/>
                <a:ext cx="2008057" cy="1154961"/>
                <a:chOff x="4710453" y="2254056"/>
                <a:chExt cx="2008057" cy="2700081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 flipH="1">
                  <a:off x="4710453" y="2254056"/>
                  <a:ext cx="1" cy="2309923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prstDash val="dashDot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5412972" y="2254056"/>
                  <a:ext cx="0" cy="2700081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prstDash val="dashDot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6710598" y="2254056"/>
                  <a:ext cx="7912" cy="2700081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prstDash val="dashDot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4509692" y="3242127"/>
                <a:ext cx="3610726" cy="1449365"/>
                <a:chOff x="4509692" y="4563979"/>
                <a:chExt cx="3610726" cy="1449365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4509692" y="4563979"/>
                  <a:ext cx="3610726" cy="1449365"/>
                  <a:chOff x="5968223" y="3248167"/>
                  <a:chExt cx="3610726" cy="2143577"/>
                </a:xfrm>
              </p:grpSpPr>
              <p:cxnSp>
                <p:nvCxnSpPr>
                  <p:cNvPr id="39" name="Straight Arrow Connector 38"/>
                  <p:cNvCxnSpPr/>
                  <p:nvPr/>
                </p:nvCxnSpPr>
                <p:spPr>
                  <a:xfrm flipV="1">
                    <a:off x="6143369" y="3248167"/>
                    <a:ext cx="0" cy="214357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>
                    <a:off x="5968223" y="5264370"/>
                    <a:ext cx="3610726" cy="91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4684837" y="5010286"/>
                  <a:ext cx="742871" cy="917553"/>
                  <a:chOff x="6143369" y="3956454"/>
                  <a:chExt cx="1158183" cy="1307911"/>
                </a:xfrm>
              </p:grpSpPr>
              <p:cxnSp>
                <p:nvCxnSpPr>
                  <p:cNvPr id="37" name="Straight Arrow Connector 36"/>
                  <p:cNvCxnSpPr/>
                  <p:nvPr/>
                </p:nvCxnSpPr>
                <p:spPr>
                  <a:xfrm flipV="1">
                    <a:off x="6143369" y="3956454"/>
                    <a:ext cx="1158183" cy="2"/>
                  </a:xfrm>
                  <a:prstGeom prst="straightConnector1">
                    <a:avLst/>
                  </a:prstGeom>
                  <a:ln w="25400">
                    <a:solidFill>
                      <a:schemeClr val="bg1">
                        <a:lumMod val="6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/>
                  <p:nvPr/>
                </p:nvCxnSpPr>
                <p:spPr>
                  <a:xfrm>
                    <a:off x="7301552" y="3957336"/>
                    <a:ext cx="0" cy="1307029"/>
                  </a:xfrm>
                  <a:prstGeom prst="straightConnector1">
                    <a:avLst/>
                  </a:prstGeom>
                  <a:ln w="25400">
                    <a:solidFill>
                      <a:schemeClr val="bg1">
                        <a:lumMod val="6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/>
                <p:cNvGrpSpPr/>
                <p:nvPr/>
              </p:nvGrpSpPr>
              <p:grpSpPr>
                <a:xfrm flipH="1">
                  <a:off x="6718509" y="5009667"/>
                  <a:ext cx="1006122" cy="917553"/>
                  <a:chOff x="6143369" y="3956454"/>
                  <a:chExt cx="1158183" cy="1307911"/>
                </a:xfrm>
              </p:grpSpPr>
              <p:cxnSp>
                <p:nvCxnSpPr>
                  <p:cNvPr id="35" name="Straight Arrow Connector 34"/>
                  <p:cNvCxnSpPr/>
                  <p:nvPr/>
                </p:nvCxnSpPr>
                <p:spPr>
                  <a:xfrm flipV="1">
                    <a:off x="6143369" y="3956454"/>
                    <a:ext cx="1158183" cy="2"/>
                  </a:xfrm>
                  <a:prstGeom prst="straightConnector1">
                    <a:avLst/>
                  </a:prstGeom>
                  <a:ln w="25400">
                    <a:solidFill>
                      <a:schemeClr val="bg1">
                        <a:lumMod val="6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/>
                  <p:nvPr/>
                </p:nvCxnSpPr>
                <p:spPr>
                  <a:xfrm>
                    <a:off x="7301552" y="3957336"/>
                    <a:ext cx="0" cy="1307029"/>
                  </a:xfrm>
                  <a:prstGeom prst="straightConnector1">
                    <a:avLst/>
                  </a:prstGeom>
                  <a:ln w="25400">
                    <a:solidFill>
                      <a:schemeClr val="bg1">
                        <a:lumMod val="6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6" name="Picture 2" descr="C:\Users\ksung\Desktop\ScreenHunter_06 Aug. 26 18.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/>
          <a:stretch/>
        </p:blipFill>
        <p:spPr bwMode="auto">
          <a:xfrm>
            <a:off x="5873601" y="6053209"/>
            <a:ext cx="2654661" cy="7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3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Super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 Take 2 level-1 samples </a:t>
            </a:r>
            <a:br>
              <a:rPr lang="en-US" dirty="0" smtClean="0"/>
            </a:br>
            <a:r>
              <a:rPr lang="en-US" dirty="0" smtClean="0"/>
              <a:t>in 3x3 pixel area</a:t>
            </a:r>
          </a:p>
          <a:p>
            <a:endParaRPr lang="en-US" dirty="0"/>
          </a:p>
          <a:p>
            <a:r>
              <a:rPr lang="en-US" dirty="0" smtClean="0"/>
              <a:t>Compute contrast for RGB channels separately </a:t>
            </a:r>
          </a:p>
          <a:p>
            <a:r>
              <a:rPr lang="en-US" dirty="0"/>
              <a:t>I</a:t>
            </a:r>
            <a:r>
              <a:rPr lang="en-US" dirty="0" smtClean="0"/>
              <a:t>f any of the channel contrast &gt; threshold</a:t>
            </a:r>
          </a:p>
          <a:p>
            <a:r>
              <a:rPr lang="en-US" dirty="0" smtClean="0"/>
              <a:t>perform level-2 sampling (e.g., take 10 more samples) for all 3x3 pixels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113783" y="1753175"/>
            <a:ext cx="1461868" cy="1361072"/>
            <a:chOff x="2725154" y="3117366"/>
            <a:chExt cx="1461868" cy="1361072"/>
          </a:xfrm>
        </p:grpSpPr>
        <p:grpSp>
          <p:nvGrpSpPr>
            <p:cNvPr id="7" name="Group 6"/>
            <p:cNvGrpSpPr/>
            <p:nvPr/>
          </p:nvGrpSpPr>
          <p:grpSpPr>
            <a:xfrm>
              <a:off x="2725155" y="3117366"/>
              <a:ext cx="471383" cy="444700"/>
              <a:chOff x="2725155" y="3117366"/>
              <a:chExt cx="471383" cy="4447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Or 4"/>
              <p:cNvSpPr/>
              <p:nvPr/>
            </p:nvSpPr>
            <p:spPr>
              <a:xfrm>
                <a:off x="2782706" y="3171957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Or 5"/>
              <p:cNvSpPr/>
              <p:nvPr/>
            </p:nvSpPr>
            <p:spPr>
              <a:xfrm>
                <a:off x="2996522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20397" y="3117366"/>
              <a:ext cx="471383" cy="444700"/>
              <a:chOff x="2725155" y="3117366"/>
              <a:chExt cx="471383" cy="4447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Or 9"/>
              <p:cNvSpPr/>
              <p:nvPr/>
            </p:nvSpPr>
            <p:spPr>
              <a:xfrm>
                <a:off x="2782706" y="330273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Or 10"/>
              <p:cNvSpPr/>
              <p:nvPr/>
            </p:nvSpPr>
            <p:spPr>
              <a:xfrm>
                <a:off x="2996522" y="321885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715639" y="3117366"/>
              <a:ext cx="471383" cy="444700"/>
              <a:chOff x="2725155" y="3117366"/>
              <a:chExt cx="471383" cy="4447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Or 13"/>
              <p:cNvSpPr/>
              <p:nvPr/>
            </p:nvSpPr>
            <p:spPr>
              <a:xfrm>
                <a:off x="2789833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Or 14"/>
              <p:cNvSpPr/>
              <p:nvPr/>
            </p:nvSpPr>
            <p:spPr>
              <a:xfrm>
                <a:off x="3014152" y="313497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725155" y="3574566"/>
              <a:ext cx="471383" cy="444700"/>
              <a:chOff x="2725155" y="3117366"/>
              <a:chExt cx="471383" cy="4447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Or 17"/>
              <p:cNvSpPr/>
              <p:nvPr/>
            </p:nvSpPr>
            <p:spPr>
              <a:xfrm>
                <a:off x="2757837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Or 18"/>
              <p:cNvSpPr/>
              <p:nvPr/>
            </p:nvSpPr>
            <p:spPr>
              <a:xfrm>
                <a:off x="2960845" y="325895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725154" y="4033738"/>
              <a:ext cx="471383" cy="444700"/>
              <a:chOff x="2725155" y="3117366"/>
              <a:chExt cx="471383" cy="4447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Or 21"/>
              <p:cNvSpPr/>
              <p:nvPr/>
            </p:nvSpPr>
            <p:spPr>
              <a:xfrm>
                <a:off x="2782706" y="3171957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Or 22"/>
              <p:cNvSpPr/>
              <p:nvPr/>
            </p:nvSpPr>
            <p:spPr>
              <a:xfrm>
                <a:off x="2996522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220397" y="3574566"/>
              <a:ext cx="471383" cy="444700"/>
              <a:chOff x="2725155" y="3117366"/>
              <a:chExt cx="471383" cy="4447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Or 25"/>
              <p:cNvSpPr/>
              <p:nvPr/>
            </p:nvSpPr>
            <p:spPr>
              <a:xfrm>
                <a:off x="2840501" y="312702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Or 26"/>
              <p:cNvSpPr/>
              <p:nvPr/>
            </p:nvSpPr>
            <p:spPr>
              <a:xfrm>
                <a:off x="2960846" y="3343963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715639" y="3574566"/>
              <a:ext cx="471383" cy="444700"/>
              <a:chOff x="2725155" y="3117366"/>
              <a:chExt cx="471383" cy="4447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Or 29"/>
              <p:cNvSpPr/>
              <p:nvPr/>
            </p:nvSpPr>
            <p:spPr>
              <a:xfrm>
                <a:off x="2939959" y="313952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Or 30"/>
              <p:cNvSpPr/>
              <p:nvPr/>
            </p:nvSpPr>
            <p:spPr>
              <a:xfrm>
                <a:off x="2857769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220397" y="4033738"/>
              <a:ext cx="471383" cy="444700"/>
              <a:chOff x="2725155" y="3117366"/>
              <a:chExt cx="471383" cy="444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Or 33"/>
              <p:cNvSpPr/>
              <p:nvPr/>
            </p:nvSpPr>
            <p:spPr>
              <a:xfrm>
                <a:off x="2792734" y="3301590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Or 34"/>
              <p:cNvSpPr/>
              <p:nvPr/>
            </p:nvSpPr>
            <p:spPr>
              <a:xfrm>
                <a:off x="3046412" y="3134113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715639" y="4033738"/>
              <a:ext cx="471383" cy="444700"/>
              <a:chOff x="2725155" y="3117366"/>
              <a:chExt cx="471383" cy="4447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Or 37"/>
              <p:cNvSpPr/>
              <p:nvPr/>
            </p:nvSpPr>
            <p:spPr>
              <a:xfrm>
                <a:off x="2946367" y="318471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Or 38"/>
              <p:cNvSpPr/>
              <p:nvPr/>
            </p:nvSpPr>
            <p:spPr>
              <a:xfrm>
                <a:off x="2810305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271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4"/>
          <p:cNvSpPr/>
          <p:nvPr/>
        </p:nvSpPr>
        <p:spPr>
          <a:xfrm>
            <a:off x="3217832" y="2204230"/>
            <a:ext cx="4622423" cy="3020371"/>
          </a:xfrm>
          <a:custGeom>
            <a:avLst/>
            <a:gdLst>
              <a:gd name="connsiteX0" fmla="*/ 0 w 4524232"/>
              <a:gd name="connsiteY0" fmla="*/ 3016155 h 3016155"/>
              <a:gd name="connsiteX1" fmla="*/ 245659 w 4524232"/>
              <a:gd name="connsiteY1" fmla="*/ 2361063 h 3016155"/>
              <a:gd name="connsiteX2" fmla="*/ 1098644 w 4524232"/>
              <a:gd name="connsiteY2" fmla="*/ 2245057 h 3016155"/>
              <a:gd name="connsiteX3" fmla="*/ 1576316 w 4524232"/>
              <a:gd name="connsiteY3" fmla="*/ 1542197 h 3016155"/>
              <a:gd name="connsiteX4" fmla="*/ 2968388 w 4524232"/>
              <a:gd name="connsiteY4" fmla="*/ 1255594 h 3016155"/>
              <a:gd name="connsiteX5" fmla="*/ 3493826 w 4524232"/>
              <a:gd name="connsiteY5" fmla="*/ 620973 h 3016155"/>
              <a:gd name="connsiteX6" fmla="*/ 4524232 w 4524232"/>
              <a:gd name="connsiteY6" fmla="*/ 0 h 3016155"/>
              <a:gd name="connsiteX0" fmla="*/ 0 w 4600558"/>
              <a:gd name="connsiteY0" fmla="*/ 3060240 h 3060240"/>
              <a:gd name="connsiteX1" fmla="*/ 245659 w 4600558"/>
              <a:gd name="connsiteY1" fmla="*/ 2405148 h 3060240"/>
              <a:gd name="connsiteX2" fmla="*/ 1098644 w 4600558"/>
              <a:gd name="connsiteY2" fmla="*/ 2289142 h 3060240"/>
              <a:gd name="connsiteX3" fmla="*/ 1576316 w 4600558"/>
              <a:gd name="connsiteY3" fmla="*/ 1586282 h 3060240"/>
              <a:gd name="connsiteX4" fmla="*/ 2968388 w 4600558"/>
              <a:gd name="connsiteY4" fmla="*/ 1299679 h 3060240"/>
              <a:gd name="connsiteX5" fmla="*/ 3493826 w 4600558"/>
              <a:gd name="connsiteY5" fmla="*/ 665058 h 3060240"/>
              <a:gd name="connsiteX6" fmla="*/ 4524232 w 4600558"/>
              <a:gd name="connsiteY6" fmla="*/ 44085 h 3060240"/>
              <a:gd name="connsiteX7" fmla="*/ 4524232 w 4600558"/>
              <a:gd name="connsiteY7" fmla="*/ 50909 h 3060240"/>
              <a:gd name="connsiteX0" fmla="*/ 0 w 5561462"/>
              <a:gd name="connsiteY0" fmla="*/ 3022575 h 3022575"/>
              <a:gd name="connsiteX1" fmla="*/ 245659 w 5561462"/>
              <a:gd name="connsiteY1" fmla="*/ 2367483 h 3022575"/>
              <a:gd name="connsiteX2" fmla="*/ 1098644 w 5561462"/>
              <a:gd name="connsiteY2" fmla="*/ 2251477 h 3022575"/>
              <a:gd name="connsiteX3" fmla="*/ 1576316 w 5561462"/>
              <a:gd name="connsiteY3" fmla="*/ 1548617 h 3022575"/>
              <a:gd name="connsiteX4" fmla="*/ 2968388 w 5561462"/>
              <a:gd name="connsiteY4" fmla="*/ 1262014 h 3022575"/>
              <a:gd name="connsiteX5" fmla="*/ 3493826 w 5561462"/>
              <a:gd name="connsiteY5" fmla="*/ 627393 h 3022575"/>
              <a:gd name="connsiteX6" fmla="*/ 4524232 w 5561462"/>
              <a:gd name="connsiteY6" fmla="*/ 6420 h 3022575"/>
              <a:gd name="connsiteX7" fmla="*/ 5561462 w 5561462"/>
              <a:gd name="connsiteY7" fmla="*/ 1111889 h 3022575"/>
              <a:gd name="connsiteX8" fmla="*/ 4524232 w 5561462"/>
              <a:gd name="connsiteY8" fmla="*/ 13244 h 3022575"/>
              <a:gd name="connsiteX0" fmla="*/ 0 w 5561462"/>
              <a:gd name="connsiteY0" fmla="*/ 3022575 h 3022575"/>
              <a:gd name="connsiteX1" fmla="*/ 245659 w 5561462"/>
              <a:gd name="connsiteY1" fmla="*/ 2367483 h 3022575"/>
              <a:gd name="connsiteX2" fmla="*/ 1098644 w 5561462"/>
              <a:gd name="connsiteY2" fmla="*/ 2251477 h 3022575"/>
              <a:gd name="connsiteX3" fmla="*/ 1576316 w 5561462"/>
              <a:gd name="connsiteY3" fmla="*/ 1548617 h 3022575"/>
              <a:gd name="connsiteX4" fmla="*/ 2968388 w 5561462"/>
              <a:gd name="connsiteY4" fmla="*/ 1262014 h 3022575"/>
              <a:gd name="connsiteX5" fmla="*/ 3493826 w 5561462"/>
              <a:gd name="connsiteY5" fmla="*/ 627393 h 3022575"/>
              <a:gd name="connsiteX6" fmla="*/ 4524232 w 5561462"/>
              <a:gd name="connsiteY6" fmla="*/ 6420 h 3022575"/>
              <a:gd name="connsiteX7" fmla="*/ 5561462 w 5561462"/>
              <a:gd name="connsiteY7" fmla="*/ 1111889 h 3022575"/>
              <a:gd name="connsiteX8" fmla="*/ 5158853 w 5561462"/>
              <a:gd name="connsiteY8" fmla="*/ 1766981 h 3022575"/>
              <a:gd name="connsiteX0" fmla="*/ 0 w 5561462"/>
              <a:gd name="connsiteY0" fmla="*/ 3022575 h 3022575"/>
              <a:gd name="connsiteX1" fmla="*/ 245659 w 5561462"/>
              <a:gd name="connsiteY1" fmla="*/ 2367483 h 3022575"/>
              <a:gd name="connsiteX2" fmla="*/ 1098644 w 5561462"/>
              <a:gd name="connsiteY2" fmla="*/ 2251477 h 3022575"/>
              <a:gd name="connsiteX3" fmla="*/ 1576316 w 5561462"/>
              <a:gd name="connsiteY3" fmla="*/ 1548617 h 3022575"/>
              <a:gd name="connsiteX4" fmla="*/ 2968388 w 5561462"/>
              <a:gd name="connsiteY4" fmla="*/ 1262014 h 3022575"/>
              <a:gd name="connsiteX5" fmla="*/ 3493826 w 5561462"/>
              <a:gd name="connsiteY5" fmla="*/ 627393 h 3022575"/>
              <a:gd name="connsiteX6" fmla="*/ 4524232 w 5561462"/>
              <a:gd name="connsiteY6" fmla="*/ 6420 h 3022575"/>
              <a:gd name="connsiteX7" fmla="*/ 5561462 w 5561462"/>
              <a:gd name="connsiteY7" fmla="*/ 1111889 h 3022575"/>
              <a:gd name="connsiteX8" fmla="*/ 5063319 w 5561462"/>
              <a:gd name="connsiteY8" fmla="*/ 2517608 h 3022575"/>
              <a:gd name="connsiteX0" fmla="*/ 0 w 5561462"/>
              <a:gd name="connsiteY0" fmla="*/ 3022575 h 3022575"/>
              <a:gd name="connsiteX1" fmla="*/ 245659 w 5561462"/>
              <a:gd name="connsiteY1" fmla="*/ 2367483 h 3022575"/>
              <a:gd name="connsiteX2" fmla="*/ 1098644 w 5561462"/>
              <a:gd name="connsiteY2" fmla="*/ 2251477 h 3022575"/>
              <a:gd name="connsiteX3" fmla="*/ 1576316 w 5561462"/>
              <a:gd name="connsiteY3" fmla="*/ 1548617 h 3022575"/>
              <a:gd name="connsiteX4" fmla="*/ 2968388 w 5561462"/>
              <a:gd name="connsiteY4" fmla="*/ 1262014 h 3022575"/>
              <a:gd name="connsiteX5" fmla="*/ 3493826 w 5561462"/>
              <a:gd name="connsiteY5" fmla="*/ 627393 h 3022575"/>
              <a:gd name="connsiteX6" fmla="*/ 4524232 w 5561462"/>
              <a:gd name="connsiteY6" fmla="*/ 6420 h 3022575"/>
              <a:gd name="connsiteX7" fmla="*/ 5561462 w 5561462"/>
              <a:gd name="connsiteY7" fmla="*/ 1111889 h 3022575"/>
              <a:gd name="connsiteX8" fmla="*/ 5063319 w 5561462"/>
              <a:gd name="connsiteY8" fmla="*/ 2517608 h 3022575"/>
              <a:gd name="connsiteX9" fmla="*/ 5029200 w 5561462"/>
              <a:gd name="connsiteY9" fmla="*/ 2517608 h 3022575"/>
              <a:gd name="connsiteX0" fmla="*/ 0 w 5561462"/>
              <a:gd name="connsiteY0" fmla="*/ 3022575 h 3152229"/>
              <a:gd name="connsiteX1" fmla="*/ 245659 w 5561462"/>
              <a:gd name="connsiteY1" fmla="*/ 2367483 h 3152229"/>
              <a:gd name="connsiteX2" fmla="*/ 1098644 w 5561462"/>
              <a:gd name="connsiteY2" fmla="*/ 2251477 h 3152229"/>
              <a:gd name="connsiteX3" fmla="*/ 1576316 w 5561462"/>
              <a:gd name="connsiteY3" fmla="*/ 1548617 h 3152229"/>
              <a:gd name="connsiteX4" fmla="*/ 2968388 w 5561462"/>
              <a:gd name="connsiteY4" fmla="*/ 1262014 h 3152229"/>
              <a:gd name="connsiteX5" fmla="*/ 3493826 w 5561462"/>
              <a:gd name="connsiteY5" fmla="*/ 627393 h 3152229"/>
              <a:gd name="connsiteX6" fmla="*/ 4524232 w 5561462"/>
              <a:gd name="connsiteY6" fmla="*/ 6420 h 3152229"/>
              <a:gd name="connsiteX7" fmla="*/ 5561462 w 5561462"/>
              <a:gd name="connsiteY7" fmla="*/ 1111889 h 3152229"/>
              <a:gd name="connsiteX8" fmla="*/ 5063319 w 5561462"/>
              <a:gd name="connsiteY8" fmla="*/ 2517608 h 3152229"/>
              <a:gd name="connsiteX9" fmla="*/ 3022979 w 5561462"/>
              <a:gd name="connsiteY9" fmla="*/ 3152229 h 3152229"/>
              <a:gd name="connsiteX0" fmla="*/ 0 w 5561462"/>
              <a:gd name="connsiteY0" fmla="*/ 3022575 h 3152229"/>
              <a:gd name="connsiteX1" fmla="*/ 245659 w 5561462"/>
              <a:gd name="connsiteY1" fmla="*/ 2367483 h 3152229"/>
              <a:gd name="connsiteX2" fmla="*/ 1098644 w 5561462"/>
              <a:gd name="connsiteY2" fmla="*/ 2251477 h 3152229"/>
              <a:gd name="connsiteX3" fmla="*/ 1576316 w 5561462"/>
              <a:gd name="connsiteY3" fmla="*/ 1548617 h 3152229"/>
              <a:gd name="connsiteX4" fmla="*/ 2968388 w 5561462"/>
              <a:gd name="connsiteY4" fmla="*/ 1262014 h 3152229"/>
              <a:gd name="connsiteX5" fmla="*/ 3493826 w 5561462"/>
              <a:gd name="connsiteY5" fmla="*/ 627393 h 3152229"/>
              <a:gd name="connsiteX6" fmla="*/ 4524232 w 5561462"/>
              <a:gd name="connsiteY6" fmla="*/ 6420 h 3152229"/>
              <a:gd name="connsiteX7" fmla="*/ 5561462 w 5561462"/>
              <a:gd name="connsiteY7" fmla="*/ 1111889 h 3152229"/>
              <a:gd name="connsiteX8" fmla="*/ 5063319 w 5561462"/>
              <a:gd name="connsiteY8" fmla="*/ 2517608 h 3152229"/>
              <a:gd name="connsiteX9" fmla="*/ 3022979 w 5561462"/>
              <a:gd name="connsiteY9" fmla="*/ 3152229 h 3152229"/>
              <a:gd name="connsiteX0" fmla="*/ 0 w 5561462"/>
              <a:gd name="connsiteY0" fmla="*/ 3022575 h 3152229"/>
              <a:gd name="connsiteX1" fmla="*/ 245659 w 5561462"/>
              <a:gd name="connsiteY1" fmla="*/ 2367483 h 3152229"/>
              <a:gd name="connsiteX2" fmla="*/ 1098644 w 5561462"/>
              <a:gd name="connsiteY2" fmla="*/ 2251477 h 3152229"/>
              <a:gd name="connsiteX3" fmla="*/ 1576316 w 5561462"/>
              <a:gd name="connsiteY3" fmla="*/ 1548617 h 3152229"/>
              <a:gd name="connsiteX4" fmla="*/ 2968388 w 5561462"/>
              <a:gd name="connsiteY4" fmla="*/ 1262014 h 3152229"/>
              <a:gd name="connsiteX5" fmla="*/ 3493826 w 5561462"/>
              <a:gd name="connsiteY5" fmla="*/ 627393 h 3152229"/>
              <a:gd name="connsiteX6" fmla="*/ 4524232 w 5561462"/>
              <a:gd name="connsiteY6" fmla="*/ 6420 h 3152229"/>
              <a:gd name="connsiteX7" fmla="*/ 5561462 w 5561462"/>
              <a:gd name="connsiteY7" fmla="*/ 1111889 h 3152229"/>
              <a:gd name="connsiteX8" fmla="*/ 5063319 w 5561462"/>
              <a:gd name="connsiteY8" fmla="*/ 2517608 h 3152229"/>
              <a:gd name="connsiteX9" fmla="*/ 3022979 w 5561462"/>
              <a:gd name="connsiteY9" fmla="*/ 3152229 h 3152229"/>
              <a:gd name="connsiteX0" fmla="*/ 0 w 5561462"/>
              <a:gd name="connsiteY0" fmla="*/ 3022575 h 3022575"/>
              <a:gd name="connsiteX1" fmla="*/ 245659 w 5561462"/>
              <a:gd name="connsiteY1" fmla="*/ 2367483 h 3022575"/>
              <a:gd name="connsiteX2" fmla="*/ 1098644 w 5561462"/>
              <a:gd name="connsiteY2" fmla="*/ 2251477 h 3022575"/>
              <a:gd name="connsiteX3" fmla="*/ 1576316 w 5561462"/>
              <a:gd name="connsiteY3" fmla="*/ 1548617 h 3022575"/>
              <a:gd name="connsiteX4" fmla="*/ 2968388 w 5561462"/>
              <a:gd name="connsiteY4" fmla="*/ 1262014 h 3022575"/>
              <a:gd name="connsiteX5" fmla="*/ 3493826 w 5561462"/>
              <a:gd name="connsiteY5" fmla="*/ 627393 h 3022575"/>
              <a:gd name="connsiteX6" fmla="*/ 4524232 w 5561462"/>
              <a:gd name="connsiteY6" fmla="*/ 6420 h 3022575"/>
              <a:gd name="connsiteX7" fmla="*/ 5561462 w 5561462"/>
              <a:gd name="connsiteY7" fmla="*/ 1111889 h 3022575"/>
              <a:gd name="connsiteX8" fmla="*/ 5063319 w 5561462"/>
              <a:gd name="connsiteY8" fmla="*/ 2517608 h 3022575"/>
              <a:gd name="connsiteX9" fmla="*/ 13647 w 5561462"/>
              <a:gd name="connsiteY9" fmla="*/ 3022575 h 3022575"/>
              <a:gd name="connsiteX0" fmla="*/ 0 w 5561462"/>
              <a:gd name="connsiteY0" fmla="*/ 3022575 h 3022575"/>
              <a:gd name="connsiteX1" fmla="*/ 245659 w 5561462"/>
              <a:gd name="connsiteY1" fmla="*/ 2367483 h 3022575"/>
              <a:gd name="connsiteX2" fmla="*/ 1098644 w 5561462"/>
              <a:gd name="connsiteY2" fmla="*/ 2251477 h 3022575"/>
              <a:gd name="connsiteX3" fmla="*/ 1576316 w 5561462"/>
              <a:gd name="connsiteY3" fmla="*/ 1548617 h 3022575"/>
              <a:gd name="connsiteX4" fmla="*/ 2968388 w 5561462"/>
              <a:gd name="connsiteY4" fmla="*/ 1262014 h 3022575"/>
              <a:gd name="connsiteX5" fmla="*/ 3493826 w 5561462"/>
              <a:gd name="connsiteY5" fmla="*/ 627393 h 3022575"/>
              <a:gd name="connsiteX6" fmla="*/ 4524232 w 5561462"/>
              <a:gd name="connsiteY6" fmla="*/ 6420 h 3022575"/>
              <a:gd name="connsiteX7" fmla="*/ 5561462 w 5561462"/>
              <a:gd name="connsiteY7" fmla="*/ 1111889 h 3022575"/>
              <a:gd name="connsiteX8" fmla="*/ 4333163 w 5561462"/>
              <a:gd name="connsiteY8" fmla="*/ 2701853 h 3022575"/>
              <a:gd name="connsiteX9" fmla="*/ 13647 w 5561462"/>
              <a:gd name="connsiteY9" fmla="*/ 3022575 h 3022575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333163 w 4622423"/>
              <a:gd name="connsiteY8" fmla="*/ 2699649 h 3020371"/>
              <a:gd name="connsiteX9" fmla="*/ 13647 w 4622423"/>
              <a:gd name="connsiteY9" fmla="*/ 3020371 h 3020371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442345 w 4622423"/>
              <a:gd name="connsiteY8" fmla="*/ 2788359 h 3020371"/>
              <a:gd name="connsiteX9" fmla="*/ 13647 w 4622423"/>
              <a:gd name="connsiteY9" fmla="*/ 3020371 h 3020371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442345 w 4622423"/>
              <a:gd name="connsiteY8" fmla="*/ 2788359 h 3020371"/>
              <a:gd name="connsiteX9" fmla="*/ 13647 w 4622423"/>
              <a:gd name="connsiteY9" fmla="*/ 3020371 h 3020371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442345 w 4622423"/>
              <a:gd name="connsiteY8" fmla="*/ 2788359 h 3020371"/>
              <a:gd name="connsiteX9" fmla="*/ 40942 w 4622423"/>
              <a:gd name="connsiteY9" fmla="*/ 2788359 h 3020371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442345 w 4622423"/>
              <a:gd name="connsiteY8" fmla="*/ 2788359 h 3020371"/>
              <a:gd name="connsiteX9" fmla="*/ 6823 w 4622423"/>
              <a:gd name="connsiteY9" fmla="*/ 3013547 h 3020371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442345 w 4622423"/>
              <a:gd name="connsiteY8" fmla="*/ 2788359 h 3020371"/>
              <a:gd name="connsiteX9" fmla="*/ 6823 w 4622423"/>
              <a:gd name="connsiteY9" fmla="*/ 3013547 h 3020371"/>
              <a:gd name="connsiteX0" fmla="*/ 0 w 4622423"/>
              <a:gd name="connsiteY0" fmla="*/ 3020371 h 3020371"/>
              <a:gd name="connsiteX1" fmla="*/ 245659 w 4622423"/>
              <a:gd name="connsiteY1" fmla="*/ 2365279 h 3020371"/>
              <a:gd name="connsiteX2" fmla="*/ 1098644 w 4622423"/>
              <a:gd name="connsiteY2" fmla="*/ 2249273 h 3020371"/>
              <a:gd name="connsiteX3" fmla="*/ 1576316 w 4622423"/>
              <a:gd name="connsiteY3" fmla="*/ 1546413 h 3020371"/>
              <a:gd name="connsiteX4" fmla="*/ 2968388 w 4622423"/>
              <a:gd name="connsiteY4" fmla="*/ 1259810 h 3020371"/>
              <a:gd name="connsiteX5" fmla="*/ 3493826 w 4622423"/>
              <a:gd name="connsiteY5" fmla="*/ 625189 h 3020371"/>
              <a:gd name="connsiteX6" fmla="*/ 4524232 w 4622423"/>
              <a:gd name="connsiteY6" fmla="*/ 4216 h 3020371"/>
              <a:gd name="connsiteX7" fmla="*/ 4585647 w 4622423"/>
              <a:gd name="connsiteY7" fmla="*/ 1778425 h 3020371"/>
              <a:gd name="connsiteX8" fmla="*/ 4442345 w 4622423"/>
              <a:gd name="connsiteY8" fmla="*/ 2788359 h 3020371"/>
              <a:gd name="connsiteX9" fmla="*/ 6823 w 4622423"/>
              <a:gd name="connsiteY9" fmla="*/ 3013547 h 302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2423" h="3020371">
                <a:moveTo>
                  <a:pt x="0" y="3020371"/>
                </a:moveTo>
                <a:cubicBezTo>
                  <a:pt x="31276" y="2757083"/>
                  <a:pt x="62552" y="2493795"/>
                  <a:pt x="245659" y="2365279"/>
                </a:cubicBezTo>
                <a:cubicBezTo>
                  <a:pt x="428766" y="2236763"/>
                  <a:pt x="876868" y="2385751"/>
                  <a:pt x="1098644" y="2249273"/>
                </a:cubicBezTo>
                <a:cubicBezTo>
                  <a:pt x="1320420" y="2112795"/>
                  <a:pt x="1264692" y="1711323"/>
                  <a:pt x="1576316" y="1546413"/>
                </a:cubicBezTo>
                <a:cubicBezTo>
                  <a:pt x="1887940" y="1381502"/>
                  <a:pt x="2648803" y="1413347"/>
                  <a:pt x="2968388" y="1259810"/>
                </a:cubicBezTo>
                <a:cubicBezTo>
                  <a:pt x="3287973" y="1106273"/>
                  <a:pt x="3234519" y="834455"/>
                  <a:pt x="3493826" y="625189"/>
                </a:cubicBezTo>
                <a:cubicBezTo>
                  <a:pt x="3753133" y="415923"/>
                  <a:pt x="4347948" y="108849"/>
                  <a:pt x="4524232" y="4216"/>
                </a:cubicBezTo>
                <a:cubicBezTo>
                  <a:pt x="4700516" y="-100417"/>
                  <a:pt x="4585647" y="1777288"/>
                  <a:pt x="4585647" y="1778425"/>
                </a:cubicBezTo>
                <a:cubicBezTo>
                  <a:pt x="4585647" y="1779562"/>
                  <a:pt x="4446894" y="2786084"/>
                  <a:pt x="4442345" y="2788359"/>
                </a:cubicBezTo>
                <a:cubicBezTo>
                  <a:pt x="4223982" y="2954406"/>
                  <a:pt x="13931" y="3013547"/>
                  <a:pt x="6823" y="3013547"/>
                </a:cubicBezTo>
              </a:path>
            </a:pathLst>
          </a:custGeom>
          <a:solidFill>
            <a:schemeClr val="accent3">
              <a:lumMod val="40000"/>
              <a:lumOff val="60000"/>
              <a:alpha val="49000"/>
            </a:schemeClr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169652" y="21140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664894" y="21140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60136" y="21140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69652" y="25712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69651" y="3030392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64894" y="25712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60136" y="25712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64894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60136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631520" y="21140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5126762" y="21140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5622004" y="21140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631520" y="25712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631519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5126762" y="2571220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5622004" y="25712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5126762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5622004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6093388" y="21140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6588630" y="21140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7083872" y="21140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6093388" y="25712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093387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6588630" y="25712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7083872" y="2571220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6588630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7083872" y="3030392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169653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664895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4160137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3169653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169652" y="437749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3664895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4160137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3664895" y="437749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160137" y="437749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4631521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5126763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5622005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4631521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4631520" y="437749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5126763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622005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5126763" y="437749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5622005" y="437749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093389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6588631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7083873" y="34611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6093389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6093388" y="4377495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588631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7083873" y="3918323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6588631" y="4377495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7083873" y="4377495"/>
            <a:ext cx="471383" cy="44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3217833" y="2208446"/>
            <a:ext cx="4524232" cy="3016155"/>
          </a:xfrm>
          <a:custGeom>
            <a:avLst/>
            <a:gdLst>
              <a:gd name="connsiteX0" fmla="*/ 0 w 4524232"/>
              <a:gd name="connsiteY0" fmla="*/ 3016155 h 3016155"/>
              <a:gd name="connsiteX1" fmla="*/ 245659 w 4524232"/>
              <a:gd name="connsiteY1" fmla="*/ 2361063 h 3016155"/>
              <a:gd name="connsiteX2" fmla="*/ 1098644 w 4524232"/>
              <a:gd name="connsiteY2" fmla="*/ 2245057 h 3016155"/>
              <a:gd name="connsiteX3" fmla="*/ 1576316 w 4524232"/>
              <a:gd name="connsiteY3" fmla="*/ 1542197 h 3016155"/>
              <a:gd name="connsiteX4" fmla="*/ 2968388 w 4524232"/>
              <a:gd name="connsiteY4" fmla="*/ 1255594 h 3016155"/>
              <a:gd name="connsiteX5" fmla="*/ 3493826 w 4524232"/>
              <a:gd name="connsiteY5" fmla="*/ 620973 h 3016155"/>
              <a:gd name="connsiteX6" fmla="*/ 4524232 w 4524232"/>
              <a:gd name="connsiteY6" fmla="*/ 0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4232" h="3016155">
                <a:moveTo>
                  <a:pt x="0" y="3016155"/>
                </a:moveTo>
                <a:cubicBezTo>
                  <a:pt x="31276" y="2752867"/>
                  <a:pt x="62552" y="2489579"/>
                  <a:pt x="245659" y="2361063"/>
                </a:cubicBezTo>
                <a:cubicBezTo>
                  <a:pt x="428766" y="2232547"/>
                  <a:pt x="876868" y="2381535"/>
                  <a:pt x="1098644" y="2245057"/>
                </a:cubicBezTo>
                <a:cubicBezTo>
                  <a:pt x="1320420" y="2108579"/>
                  <a:pt x="1264692" y="1707107"/>
                  <a:pt x="1576316" y="1542197"/>
                </a:cubicBezTo>
                <a:cubicBezTo>
                  <a:pt x="1887940" y="1377286"/>
                  <a:pt x="2648803" y="1409131"/>
                  <a:pt x="2968388" y="1255594"/>
                </a:cubicBezTo>
                <a:cubicBezTo>
                  <a:pt x="3287973" y="1102057"/>
                  <a:pt x="3234519" y="830239"/>
                  <a:pt x="3493826" y="620973"/>
                </a:cubicBezTo>
                <a:cubicBezTo>
                  <a:pt x="3753133" y="411707"/>
                  <a:pt x="4138682" y="205853"/>
                  <a:pt x="4524232" y="0"/>
                </a:cubicBezTo>
              </a:path>
            </a:pathLst>
          </a:custGeom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lowchart: Or 207"/>
          <p:cNvSpPr/>
          <p:nvPr/>
        </p:nvSpPr>
        <p:spPr>
          <a:xfrm>
            <a:off x="4245701" y="2252490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lowchart: Or 208"/>
          <p:cNvSpPr/>
          <p:nvPr/>
        </p:nvSpPr>
        <p:spPr>
          <a:xfrm>
            <a:off x="4862933" y="2272985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lowchart: Or 209"/>
          <p:cNvSpPr/>
          <p:nvPr/>
        </p:nvSpPr>
        <p:spPr>
          <a:xfrm>
            <a:off x="4320929" y="2793570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lowchart: Or 210"/>
          <p:cNvSpPr/>
          <p:nvPr/>
        </p:nvSpPr>
        <p:spPr>
          <a:xfrm>
            <a:off x="4792149" y="2733102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lowchart: Or 211"/>
          <p:cNvSpPr/>
          <p:nvPr/>
        </p:nvSpPr>
        <p:spPr>
          <a:xfrm>
            <a:off x="5320133" y="2730185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lowchart: Or 212"/>
          <p:cNvSpPr/>
          <p:nvPr/>
        </p:nvSpPr>
        <p:spPr>
          <a:xfrm>
            <a:off x="5786793" y="2733101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lowchart: Or 214"/>
          <p:cNvSpPr/>
          <p:nvPr/>
        </p:nvSpPr>
        <p:spPr>
          <a:xfrm>
            <a:off x="6254017" y="2721966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lowchart: Or 216"/>
          <p:cNvSpPr/>
          <p:nvPr/>
        </p:nvSpPr>
        <p:spPr>
          <a:xfrm>
            <a:off x="5245070" y="2219084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lowchart: Or 219"/>
          <p:cNvSpPr/>
          <p:nvPr/>
        </p:nvSpPr>
        <p:spPr>
          <a:xfrm>
            <a:off x="6772563" y="2755424"/>
            <a:ext cx="150126" cy="16775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lowchart: Or 251"/>
          <p:cNvSpPr/>
          <p:nvPr/>
        </p:nvSpPr>
        <p:spPr>
          <a:xfrm>
            <a:off x="3330281" y="3146026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lowchart: Or 252"/>
          <p:cNvSpPr/>
          <p:nvPr/>
        </p:nvSpPr>
        <p:spPr>
          <a:xfrm>
            <a:off x="3367969" y="3599593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Flowchart: Or 254"/>
          <p:cNvSpPr/>
          <p:nvPr/>
        </p:nvSpPr>
        <p:spPr>
          <a:xfrm>
            <a:off x="3814418" y="3561665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lowchart: Or 256"/>
          <p:cNvSpPr/>
          <p:nvPr/>
        </p:nvSpPr>
        <p:spPr>
          <a:xfrm>
            <a:off x="3814418" y="3178581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8" name="Group 257"/>
          <p:cNvGrpSpPr/>
          <p:nvPr/>
        </p:nvGrpSpPr>
        <p:grpSpPr>
          <a:xfrm>
            <a:off x="1404035" y="2196913"/>
            <a:ext cx="1461868" cy="1361072"/>
            <a:chOff x="2588111" y="3196959"/>
            <a:chExt cx="1461868" cy="1361072"/>
          </a:xfrm>
        </p:grpSpPr>
        <p:sp>
          <p:nvSpPr>
            <p:cNvPr id="259" name="Rectangle 258"/>
            <p:cNvSpPr/>
            <p:nvPr/>
          </p:nvSpPr>
          <p:spPr>
            <a:xfrm>
              <a:off x="2588112" y="3196959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083354" y="3196959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578596" y="3196959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2588112" y="3654159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2588111" y="4113331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083354" y="3654159"/>
              <a:ext cx="471383" cy="4447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578596" y="3654159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083354" y="4113331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3578596" y="4113331"/>
              <a:ext cx="471383" cy="44470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Flowchart: Or 268"/>
          <p:cNvSpPr/>
          <p:nvPr/>
        </p:nvSpPr>
        <p:spPr>
          <a:xfrm>
            <a:off x="5788590" y="2272985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Arrow 269"/>
          <p:cNvSpPr/>
          <p:nvPr/>
        </p:nvSpPr>
        <p:spPr>
          <a:xfrm>
            <a:off x="2865903" y="2768460"/>
            <a:ext cx="1049945" cy="155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Down Arrow 270"/>
          <p:cNvSpPr/>
          <p:nvPr/>
        </p:nvSpPr>
        <p:spPr>
          <a:xfrm>
            <a:off x="2066991" y="3618171"/>
            <a:ext cx="135955" cy="744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Content Placeholder 2"/>
          <p:cNvSpPr txBox="1">
            <a:spLocks/>
          </p:cNvSpPr>
          <p:nvPr/>
        </p:nvSpPr>
        <p:spPr>
          <a:xfrm>
            <a:off x="1141851" y="1695386"/>
            <a:ext cx="1514853" cy="607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3X3 Sampling Kernel</a:t>
            </a:r>
          </a:p>
        </p:txBody>
      </p:sp>
      <p:sp>
        <p:nvSpPr>
          <p:cNvPr id="274" name="Content Placeholder 2"/>
          <p:cNvSpPr txBox="1">
            <a:spLocks/>
          </p:cNvSpPr>
          <p:nvPr/>
        </p:nvSpPr>
        <p:spPr>
          <a:xfrm>
            <a:off x="504045" y="5054653"/>
            <a:ext cx="5353650" cy="1433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Level-1 samples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Pixels that triggered level-2 sampling</a:t>
            </a:r>
          </a:p>
          <a:p>
            <a:pPr lvl="3"/>
            <a:endParaRPr lang="en-US" dirty="0" smtClean="0"/>
          </a:p>
          <a:p>
            <a:r>
              <a:rPr lang="en-US" dirty="0"/>
              <a:t>level-2 sampled </a:t>
            </a:r>
            <a:r>
              <a:rPr lang="en-US" dirty="0" smtClean="0"/>
              <a:t>pixels</a:t>
            </a:r>
            <a:endParaRPr lang="en-US" dirty="0"/>
          </a:p>
        </p:txBody>
      </p:sp>
      <p:sp>
        <p:nvSpPr>
          <p:cNvPr id="275" name="Rectangle 274"/>
          <p:cNvSpPr/>
          <p:nvPr/>
        </p:nvSpPr>
        <p:spPr>
          <a:xfrm>
            <a:off x="328014" y="6240515"/>
            <a:ext cx="471383" cy="444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lowchart: Or 275"/>
          <p:cNvSpPr/>
          <p:nvPr/>
        </p:nvSpPr>
        <p:spPr>
          <a:xfrm>
            <a:off x="511135" y="5876208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lowchart: Or 286"/>
          <p:cNvSpPr/>
          <p:nvPr/>
        </p:nvSpPr>
        <p:spPr>
          <a:xfrm>
            <a:off x="4349112" y="3609300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lowchart: Or 287"/>
          <p:cNvSpPr/>
          <p:nvPr/>
        </p:nvSpPr>
        <p:spPr>
          <a:xfrm>
            <a:off x="4810184" y="3168861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lowchart: Or 288"/>
          <p:cNvSpPr/>
          <p:nvPr/>
        </p:nvSpPr>
        <p:spPr>
          <a:xfrm>
            <a:off x="4323203" y="3129674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lowchart: Or 290"/>
          <p:cNvSpPr/>
          <p:nvPr/>
        </p:nvSpPr>
        <p:spPr>
          <a:xfrm>
            <a:off x="5320133" y="3155267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lowchart: Or 291"/>
          <p:cNvSpPr/>
          <p:nvPr/>
        </p:nvSpPr>
        <p:spPr>
          <a:xfrm>
            <a:off x="5735973" y="3178100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lowchart: Or 292"/>
          <p:cNvSpPr/>
          <p:nvPr/>
        </p:nvSpPr>
        <p:spPr>
          <a:xfrm>
            <a:off x="6244999" y="3178099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lowchart: Or 293"/>
          <p:cNvSpPr/>
          <p:nvPr/>
        </p:nvSpPr>
        <p:spPr>
          <a:xfrm>
            <a:off x="6767294" y="3172731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lowchart: Or 294"/>
          <p:cNvSpPr/>
          <p:nvPr/>
        </p:nvSpPr>
        <p:spPr>
          <a:xfrm>
            <a:off x="4835473" y="3639775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lowchart: Or 295"/>
          <p:cNvSpPr/>
          <p:nvPr/>
        </p:nvSpPr>
        <p:spPr>
          <a:xfrm>
            <a:off x="4794638" y="4066033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lowchart: Or 296"/>
          <p:cNvSpPr/>
          <p:nvPr/>
        </p:nvSpPr>
        <p:spPr>
          <a:xfrm>
            <a:off x="4342795" y="4066032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lowchart: Or 297"/>
          <p:cNvSpPr/>
          <p:nvPr/>
        </p:nvSpPr>
        <p:spPr>
          <a:xfrm>
            <a:off x="3900586" y="4066033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lowchart: Or 298"/>
          <p:cNvSpPr/>
          <p:nvPr/>
        </p:nvSpPr>
        <p:spPr>
          <a:xfrm>
            <a:off x="5302042" y="3631090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Flowchart: Or 299"/>
          <p:cNvSpPr/>
          <p:nvPr/>
        </p:nvSpPr>
        <p:spPr>
          <a:xfrm>
            <a:off x="5302041" y="4060527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lowchart: Or 300"/>
          <p:cNvSpPr/>
          <p:nvPr/>
        </p:nvSpPr>
        <p:spPr>
          <a:xfrm>
            <a:off x="3354694" y="4088674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lowchart: Or 301"/>
          <p:cNvSpPr/>
          <p:nvPr/>
        </p:nvSpPr>
        <p:spPr>
          <a:xfrm>
            <a:off x="3367969" y="4525205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lowchart: Or 302"/>
          <p:cNvSpPr/>
          <p:nvPr/>
        </p:nvSpPr>
        <p:spPr>
          <a:xfrm>
            <a:off x="3823435" y="4525205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lowchart: Or 303"/>
          <p:cNvSpPr/>
          <p:nvPr/>
        </p:nvSpPr>
        <p:spPr>
          <a:xfrm>
            <a:off x="4395827" y="4541022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lowchart: Or 304"/>
          <p:cNvSpPr/>
          <p:nvPr/>
        </p:nvSpPr>
        <p:spPr>
          <a:xfrm>
            <a:off x="4801164" y="4503210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lowchart: Or 305"/>
          <p:cNvSpPr/>
          <p:nvPr/>
        </p:nvSpPr>
        <p:spPr>
          <a:xfrm>
            <a:off x="5808808" y="3661361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lowchart: Or 306"/>
          <p:cNvSpPr/>
          <p:nvPr/>
        </p:nvSpPr>
        <p:spPr>
          <a:xfrm>
            <a:off x="6258613" y="3639774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lowchart: Or 307"/>
          <p:cNvSpPr/>
          <p:nvPr/>
        </p:nvSpPr>
        <p:spPr>
          <a:xfrm>
            <a:off x="5311115" y="4484349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Flowchart: Or 308"/>
          <p:cNvSpPr/>
          <p:nvPr/>
        </p:nvSpPr>
        <p:spPr>
          <a:xfrm>
            <a:off x="5808623" y="4050460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Flowchart: Or 309"/>
          <p:cNvSpPr/>
          <p:nvPr/>
        </p:nvSpPr>
        <p:spPr>
          <a:xfrm>
            <a:off x="6244999" y="4056791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Flowchart: Or 310"/>
          <p:cNvSpPr/>
          <p:nvPr/>
        </p:nvSpPr>
        <p:spPr>
          <a:xfrm>
            <a:off x="7289417" y="3612610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lowchart: Or 311"/>
          <p:cNvSpPr/>
          <p:nvPr/>
        </p:nvSpPr>
        <p:spPr>
          <a:xfrm>
            <a:off x="6758275" y="3631090"/>
            <a:ext cx="132091" cy="14927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lowchart: Or 312"/>
          <p:cNvSpPr/>
          <p:nvPr/>
        </p:nvSpPr>
        <p:spPr>
          <a:xfrm>
            <a:off x="7249508" y="3163490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lowchart: Or 313"/>
          <p:cNvSpPr/>
          <p:nvPr/>
        </p:nvSpPr>
        <p:spPr>
          <a:xfrm>
            <a:off x="6767294" y="4004465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lowchart: Or 314"/>
          <p:cNvSpPr/>
          <p:nvPr/>
        </p:nvSpPr>
        <p:spPr>
          <a:xfrm>
            <a:off x="5812595" y="4515964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Flowchart: Or 315"/>
          <p:cNvSpPr/>
          <p:nvPr/>
        </p:nvSpPr>
        <p:spPr>
          <a:xfrm>
            <a:off x="6278139" y="4541022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Flowchart: Or 316"/>
          <p:cNvSpPr/>
          <p:nvPr/>
        </p:nvSpPr>
        <p:spPr>
          <a:xfrm>
            <a:off x="6731330" y="4531781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lowchart: Or 317"/>
          <p:cNvSpPr/>
          <p:nvPr/>
        </p:nvSpPr>
        <p:spPr>
          <a:xfrm>
            <a:off x="7287837" y="4515963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lowchart: Or 318"/>
          <p:cNvSpPr/>
          <p:nvPr/>
        </p:nvSpPr>
        <p:spPr>
          <a:xfrm>
            <a:off x="7244500" y="4024556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lowchart: Or 319"/>
          <p:cNvSpPr/>
          <p:nvPr/>
        </p:nvSpPr>
        <p:spPr>
          <a:xfrm>
            <a:off x="513811" y="5379710"/>
            <a:ext cx="150126" cy="167759"/>
          </a:xfrm>
          <a:prstGeom prst="flowChar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Or 125"/>
          <p:cNvSpPr/>
          <p:nvPr/>
        </p:nvSpPr>
        <p:spPr>
          <a:xfrm>
            <a:off x="6731330" y="2270756"/>
            <a:ext cx="150126" cy="16775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lowchart: Or 126"/>
          <p:cNvSpPr/>
          <p:nvPr/>
        </p:nvSpPr>
        <p:spPr>
          <a:xfrm>
            <a:off x="7244500" y="2269755"/>
            <a:ext cx="150126" cy="16775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lowchart: Or 127"/>
          <p:cNvSpPr/>
          <p:nvPr/>
        </p:nvSpPr>
        <p:spPr>
          <a:xfrm>
            <a:off x="7287837" y="2720357"/>
            <a:ext cx="150126" cy="16775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Or 128"/>
          <p:cNvSpPr/>
          <p:nvPr/>
        </p:nvSpPr>
        <p:spPr>
          <a:xfrm>
            <a:off x="6284667" y="2272985"/>
            <a:ext cx="150126" cy="167759"/>
          </a:xfrm>
          <a:prstGeom prst="flowChar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5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everyone of the 3x3 pixels</a:t>
            </a:r>
            <a:br>
              <a:rPr lang="en-US" dirty="0" smtClean="0"/>
            </a:br>
            <a:r>
              <a:rPr lang="en-US" dirty="0" smtClean="0"/>
              <a:t>contains 2 samples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to “compute” or “re-sample” or “filter”</a:t>
            </a:r>
            <a:br>
              <a:rPr lang="en-US" dirty="0" smtClean="0"/>
            </a:br>
            <a:r>
              <a:rPr lang="en-US" dirty="0" smtClean="0"/>
              <a:t>to one pixel color?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Simplest: straight averaging!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06247" y="1517137"/>
            <a:ext cx="1461868" cy="1361072"/>
            <a:chOff x="2725154" y="3117366"/>
            <a:chExt cx="1461868" cy="1361072"/>
          </a:xfrm>
        </p:grpSpPr>
        <p:grpSp>
          <p:nvGrpSpPr>
            <p:cNvPr id="5" name="Group 4"/>
            <p:cNvGrpSpPr/>
            <p:nvPr/>
          </p:nvGrpSpPr>
          <p:grpSpPr>
            <a:xfrm>
              <a:off x="2725155" y="3117366"/>
              <a:ext cx="471383" cy="444700"/>
              <a:chOff x="2725155" y="3117366"/>
              <a:chExt cx="471383" cy="4447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Or 38"/>
              <p:cNvSpPr/>
              <p:nvPr/>
            </p:nvSpPr>
            <p:spPr>
              <a:xfrm>
                <a:off x="2782706" y="3171957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Or 39"/>
              <p:cNvSpPr/>
              <p:nvPr/>
            </p:nvSpPr>
            <p:spPr>
              <a:xfrm>
                <a:off x="2996522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220397" y="3117366"/>
              <a:ext cx="471383" cy="444700"/>
              <a:chOff x="2725155" y="3117366"/>
              <a:chExt cx="471383" cy="4447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lowchart: Or 35"/>
              <p:cNvSpPr/>
              <p:nvPr/>
            </p:nvSpPr>
            <p:spPr>
              <a:xfrm>
                <a:off x="2782706" y="330273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Or 36"/>
              <p:cNvSpPr/>
              <p:nvPr/>
            </p:nvSpPr>
            <p:spPr>
              <a:xfrm>
                <a:off x="2996522" y="321885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715639" y="3117366"/>
              <a:ext cx="471383" cy="444700"/>
              <a:chOff x="2725155" y="3117366"/>
              <a:chExt cx="471383" cy="4447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Or 32"/>
              <p:cNvSpPr/>
              <p:nvPr/>
            </p:nvSpPr>
            <p:spPr>
              <a:xfrm>
                <a:off x="2789833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Or 33"/>
              <p:cNvSpPr/>
              <p:nvPr/>
            </p:nvSpPr>
            <p:spPr>
              <a:xfrm>
                <a:off x="3014152" y="313497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25155" y="3574566"/>
              <a:ext cx="471383" cy="444700"/>
              <a:chOff x="2725155" y="3117366"/>
              <a:chExt cx="471383" cy="4447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Or 29"/>
              <p:cNvSpPr/>
              <p:nvPr/>
            </p:nvSpPr>
            <p:spPr>
              <a:xfrm>
                <a:off x="2757837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Or 30"/>
              <p:cNvSpPr/>
              <p:nvPr/>
            </p:nvSpPr>
            <p:spPr>
              <a:xfrm>
                <a:off x="2960845" y="325895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725154" y="4033738"/>
              <a:ext cx="471383" cy="444700"/>
              <a:chOff x="2725155" y="3117366"/>
              <a:chExt cx="471383" cy="4447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Or 26"/>
              <p:cNvSpPr/>
              <p:nvPr/>
            </p:nvSpPr>
            <p:spPr>
              <a:xfrm>
                <a:off x="2782706" y="3171957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Or 27"/>
              <p:cNvSpPr/>
              <p:nvPr/>
            </p:nvSpPr>
            <p:spPr>
              <a:xfrm>
                <a:off x="2996522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20397" y="3574566"/>
              <a:ext cx="471383" cy="444700"/>
              <a:chOff x="2725155" y="3117366"/>
              <a:chExt cx="471383" cy="4447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Or 23"/>
              <p:cNvSpPr/>
              <p:nvPr/>
            </p:nvSpPr>
            <p:spPr>
              <a:xfrm>
                <a:off x="2840501" y="312702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Or 24"/>
              <p:cNvSpPr/>
              <p:nvPr/>
            </p:nvSpPr>
            <p:spPr>
              <a:xfrm>
                <a:off x="2960846" y="3343963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715639" y="3574566"/>
              <a:ext cx="471383" cy="444700"/>
              <a:chOff x="2725155" y="3117366"/>
              <a:chExt cx="471383" cy="4447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Or 20"/>
              <p:cNvSpPr/>
              <p:nvPr/>
            </p:nvSpPr>
            <p:spPr>
              <a:xfrm>
                <a:off x="2939959" y="313952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Or 21"/>
              <p:cNvSpPr/>
              <p:nvPr/>
            </p:nvSpPr>
            <p:spPr>
              <a:xfrm>
                <a:off x="2857769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20397" y="4033738"/>
              <a:ext cx="471383" cy="444700"/>
              <a:chOff x="2725155" y="3117366"/>
              <a:chExt cx="471383" cy="4447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Or 17"/>
              <p:cNvSpPr/>
              <p:nvPr/>
            </p:nvSpPr>
            <p:spPr>
              <a:xfrm>
                <a:off x="2792734" y="3301590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Or 18"/>
              <p:cNvSpPr/>
              <p:nvPr/>
            </p:nvSpPr>
            <p:spPr>
              <a:xfrm>
                <a:off x="3046412" y="3134113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715639" y="4033738"/>
              <a:ext cx="471383" cy="444700"/>
              <a:chOff x="2725155" y="3117366"/>
              <a:chExt cx="471383" cy="4447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725155" y="3117366"/>
                <a:ext cx="471383" cy="4447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Or 14"/>
              <p:cNvSpPr/>
              <p:nvPr/>
            </p:nvSpPr>
            <p:spPr>
              <a:xfrm>
                <a:off x="2946367" y="3184718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Or 15"/>
              <p:cNvSpPr/>
              <p:nvPr/>
            </p:nvSpPr>
            <p:spPr>
              <a:xfrm>
                <a:off x="2810305" y="3342836"/>
                <a:ext cx="150126" cy="167759"/>
              </a:xfrm>
              <a:prstGeom prst="flowChartOr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4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Average: Uniform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15" y="1584348"/>
            <a:ext cx="8229600" cy="4713620"/>
          </a:xfrm>
        </p:spPr>
        <p:txBody>
          <a:bodyPr/>
          <a:lstStyle/>
          <a:p>
            <a:r>
              <a:rPr lang="en-US" dirty="0"/>
              <a:t>Compute </a:t>
            </a:r>
            <a:r>
              <a:rPr lang="en-US" dirty="0" smtClean="0"/>
              <a:t>colors:</a:t>
            </a:r>
          </a:p>
          <a:p>
            <a:pPr lvl="2"/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Color = 0.5 * C</a:t>
            </a:r>
            <a:r>
              <a:rPr lang="en-US" baseline="-25000" dirty="0" smtClean="0"/>
              <a:t>1</a:t>
            </a:r>
            <a:r>
              <a:rPr lang="en-US" dirty="0" smtClean="0"/>
              <a:t> + 0.5 * C</a:t>
            </a:r>
            <a:r>
              <a:rPr lang="en-US" baseline="-25000" dirty="0" smtClean="0"/>
              <a:t>2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Color = W</a:t>
            </a:r>
            <a:r>
              <a:rPr lang="en-US" baseline="-25000" dirty="0" smtClean="0"/>
              <a:t>1</a:t>
            </a:r>
            <a:r>
              <a:rPr lang="en-US" dirty="0"/>
              <a:t> * C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dirty="0" smtClean="0"/>
              <a:t>W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</a:p>
          <a:p>
            <a:pPr marL="914400" lvl="2" indent="0">
              <a:buNone/>
            </a:pPr>
            <a:r>
              <a:rPr lang="en-US" dirty="0" smtClean="0"/>
              <a:t>Or</a:t>
            </a:r>
            <a:endParaRPr lang="en-US" dirty="0"/>
          </a:p>
          <a:p>
            <a:r>
              <a:rPr lang="en-US" dirty="0"/>
              <a:t>Color =  </a:t>
            </a:r>
            <a:r>
              <a:rPr lang="en-US" dirty="0" smtClean="0"/>
              <a:t>           =</a:t>
            </a:r>
            <a:endParaRPr lang="en-US" baseline="-25000" dirty="0"/>
          </a:p>
          <a:p>
            <a:endParaRPr lang="en-US" baseline="-25000" dirty="0" smtClean="0"/>
          </a:p>
        </p:txBody>
      </p:sp>
      <p:pic>
        <p:nvPicPr>
          <p:cNvPr id="2050" name="Picture 2" descr="C:\Users\ksung\Desktop\ScreenHunter_32 Aug. 29 13.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b="6718"/>
          <a:stretch/>
        </p:blipFill>
        <p:spPr bwMode="auto">
          <a:xfrm>
            <a:off x="1906149" y="4422063"/>
            <a:ext cx="1169420" cy="10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sung\Desktop\ScreenHunter_33 Aug. 29 13.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7526" b="7425"/>
          <a:stretch/>
        </p:blipFill>
        <p:spPr bwMode="auto">
          <a:xfrm>
            <a:off x="3414227" y="4539086"/>
            <a:ext cx="2205247" cy="8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2" name="Group 2071"/>
          <p:cNvGrpSpPr/>
          <p:nvPr/>
        </p:nvGrpSpPr>
        <p:grpSpPr>
          <a:xfrm>
            <a:off x="5148855" y="640913"/>
            <a:ext cx="4007670" cy="5690053"/>
            <a:chOff x="5148855" y="640913"/>
            <a:chExt cx="4007670" cy="5690053"/>
          </a:xfrm>
        </p:grpSpPr>
        <p:sp>
          <p:nvSpPr>
            <p:cNvPr id="88" name="Rectangle 87"/>
            <p:cNvSpPr/>
            <p:nvPr/>
          </p:nvSpPr>
          <p:spPr>
            <a:xfrm>
              <a:off x="6753912" y="5186190"/>
              <a:ext cx="605628" cy="377293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2067"/>
            <p:cNvSpPr/>
            <p:nvPr/>
          </p:nvSpPr>
          <p:spPr>
            <a:xfrm>
              <a:off x="6129541" y="5193584"/>
              <a:ext cx="605628" cy="377293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931087" y="1363508"/>
              <a:ext cx="2800464" cy="1449365"/>
              <a:chOff x="5968223" y="3248167"/>
              <a:chExt cx="2800464" cy="214357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6143369" y="3248167"/>
                <a:ext cx="0" cy="21435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968223" y="5264365"/>
                <a:ext cx="2800464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148855" y="1338412"/>
              <a:ext cx="1315668" cy="491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Computed colors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8525315" y="2726747"/>
              <a:ext cx="631210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width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525315" y="1830285"/>
              <a:ext cx="0" cy="916934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342493" y="1830285"/>
              <a:ext cx="0" cy="916934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106233" y="1830285"/>
              <a:ext cx="0" cy="916934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7966310" y="640913"/>
              <a:ext cx="949658" cy="5805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Pixel boundaries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106233" y="869472"/>
              <a:ext cx="1868878" cy="98807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1"/>
            </p:cNvCxnSpPr>
            <p:nvPr/>
          </p:nvCxnSpPr>
          <p:spPr>
            <a:xfrm flipH="1">
              <a:off x="7331319" y="931196"/>
              <a:ext cx="634991" cy="899089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038530" y="931195"/>
              <a:ext cx="486785" cy="899090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72048" y="2119955"/>
              <a:ext cx="0" cy="606792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97403" y="1857543"/>
              <a:ext cx="0" cy="869205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7793606" y="2224589"/>
              <a:ext cx="0" cy="522630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8328544" y="2292145"/>
              <a:ext cx="0" cy="455074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6194262" y="2188857"/>
              <a:ext cx="657834" cy="2970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C</a:t>
              </a:r>
              <a:r>
                <a:rPr lang="en-US" baseline="-25000" dirty="0" smtClean="0"/>
                <a:t>1</a:t>
              </a: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6650469" y="2191982"/>
              <a:ext cx="630344" cy="3084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C</a:t>
              </a:r>
              <a:r>
                <a:rPr lang="en-US" baseline="-25000" dirty="0" smtClean="0"/>
                <a:t>2</a:t>
              </a:r>
            </a:p>
          </p:txBody>
        </p:sp>
        <p:sp>
          <p:nvSpPr>
            <p:cNvPr id="2049" name="Right Brace 2048"/>
            <p:cNvSpPr/>
            <p:nvPr/>
          </p:nvSpPr>
          <p:spPr>
            <a:xfrm rot="5400000" flipH="1">
              <a:off x="7776289" y="1496778"/>
              <a:ext cx="315227" cy="1182823"/>
            </a:xfrm>
            <a:prstGeom prst="rightBrace">
              <a:avLst>
                <a:gd name="adj1" fmla="val 57226"/>
                <a:gd name="adj2" fmla="val 50000"/>
              </a:avLst>
            </a:prstGeom>
            <a:ln w="158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7760829" y="1709019"/>
              <a:ext cx="657834" cy="2970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</a:t>
              </a:r>
              <a:endParaRPr lang="en-US" baseline="-25000" dirty="0" smtClean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942261" y="2762635"/>
              <a:ext cx="2800464" cy="1449365"/>
              <a:chOff x="5968223" y="3248167"/>
              <a:chExt cx="2800464" cy="2143577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V="1">
                <a:off x="6143369" y="3248167"/>
                <a:ext cx="0" cy="21435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5968223" y="5264365"/>
                <a:ext cx="2800464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>
              <a:off x="6483456" y="3519083"/>
              <a:ext cx="0" cy="60679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5419115" y="2943955"/>
              <a:ext cx="775147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Weight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915637" y="3519082"/>
              <a:ext cx="0" cy="60679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783305" y="3519083"/>
              <a:ext cx="0" cy="60679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8328544" y="3529284"/>
              <a:ext cx="0" cy="606792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diamond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471347" y="2546278"/>
              <a:ext cx="12109" cy="241879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897403" y="2546278"/>
              <a:ext cx="12109" cy="241879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787551" y="2428749"/>
              <a:ext cx="12109" cy="100141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8328544" y="2445979"/>
              <a:ext cx="12109" cy="100141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106233" y="3487317"/>
              <a:ext cx="2386820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5723062" y="3366912"/>
              <a:ext cx="775147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0.5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7345335" y="2591365"/>
              <a:ext cx="34677" cy="2979512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5945103" y="4207638"/>
              <a:ext cx="2800464" cy="1449365"/>
              <a:chOff x="5968223" y="3248167"/>
              <a:chExt cx="2800464" cy="2143577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6143369" y="3248167"/>
                <a:ext cx="0" cy="21435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V="1">
                <a:off x="5968223" y="5264365"/>
                <a:ext cx="2800464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5618944" y="4336167"/>
              <a:ext cx="775147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i="1" dirty="0" smtClean="0"/>
                <a:t>W(x)</a:t>
              </a:r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8676959" y="5442656"/>
              <a:ext cx="324668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i="1" dirty="0" smtClean="0"/>
                <a:t>x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>
              <a:off x="6110636" y="5178800"/>
              <a:ext cx="2414679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60" name="Picture 4" descr="C:\Users\ksung\Desktop\ScreenHunter_34 Aug. 29 13.5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262" y="4940377"/>
              <a:ext cx="167471" cy="48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Right Brace 77"/>
            <p:cNvSpPr/>
            <p:nvPr/>
          </p:nvSpPr>
          <p:spPr>
            <a:xfrm rot="5400000" flipH="1">
              <a:off x="6959177" y="4777713"/>
              <a:ext cx="157613" cy="605628"/>
            </a:xfrm>
            <a:prstGeom prst="rightBrace">
              <a:avLst>
                <a:gd name="adj1" fmla="val 57226"/>
                <a:gd name="adj2" fmla="val 50000"/>
              </a:avLst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/>
            <p:cNvSpPr/>
            <p:nvPr/>
          </p:nvSpPr>
          <p:spPr>
            <a:xfrm rot="5400000" flipH="1">
              <a:off x="6353548" y="4777713"/>
              <a:ext cx="157613" cy="605628"/>
            </a:xfrm>
            <a:prstGeom prst="rightBrace">
              <a:avLst>
                <a:gd name="adj1" fmla="val 57226"/>
                <a:gd name="adj2" fmla="val 50000"/>
              </a:avLst>
            </a:prstGeom>
            <a:ln w="15875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6120249" y="4816953"/>
              <a:ext cx="457099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0.5p</a:t>
              </a:r>
            </a:p>
          </p:txBody>
        </p:sp>
        <p:sp>
          <p:nvSpPr>
            <p:cNvPr id="82" name="Content Placeholder 2"/>
            <p:cNvSpPr txBox="1">
              <a:spLocks/>
            </p:cNvSpPr>
            <p:nvPr/>
          </p:nvSpPr>
          <p:spPr>
            <a:xfrm>
              <a:off x="6860876" y="4816953"/>
              <a:ext cx="457099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0.5p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6741189" y="5001720"/>
              <a:ext cx="0" cy="569157"/>
            </a:xfrm>
            <a:prstGeom prst="straightConnector1">
              <a:avLst/>
            </a:prstGeom>
            <a:ln w="12700">
              <a:solidFill>
                <a:srgbClr val="00B0F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Content Placeholder 2"/>
            <p:cNvSpPr txBox="1">
              <a:spLocks/>
            </p:cNvSpPr>
            <p:nvPr/>
          </p:nvSpPr>
          <p:spPr>
            <a:xfrm>
              <a:off x="6333146" y="5839093"/>
              <a:ext cx="1315668" cy="491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Areas = 0.5!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H="1" flipV="1">
              <a:off x="6394091" y="5398896"/>
              <a:ext cx="148551" cy="447014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6577348" y="5428014"/>
              <a:ext cx="388293" cy="417896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47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“Weight”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15" y="1584348"/>
            <a:ext cx="8229600" cy="4713620"/>
          </a:xfrm>
        </p:spPr>
        <p:txBody>
          <a:bodyPr/>
          <a:lstStyle/>
          <a:p>
            <a:r>
              <a:rPr lang="en-US" dirty="0" smtClean="0"/>
              <a:t>Total Weight Must = 1.0!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So                        </a:t>
            </a:r>
          </a:p>
          <a:p>
            <a:pPr lvl="7"/>
            <a:endParaRPr lang="en-US" dirty="0" smtClean="0"/>
          </a:p>
          <a:p>
            <a:pPr lvl="1"/>
            <a:r>
              <a:rPr lang="en-US" dirty="0" smtClean="0"/>
              <a:t>and</a:t>
            </a:r>
          </a:p>
          <a:p>
            <a:pPr lvl="2"/>
            <a:endParaRPr lang="en-US" baseline="-25000" dirty="0" smtClean="0"/>
          </a:p>
          <a:p>
            <a:r>
              <a:rPr lang="en-US" dirty="0" smtClean="0"/>
              <a:t>Other Function satisfies</a:t>
            </a:r>
            <a:r>
              <a:rPr lang="en-US" baseline="-25000" dirty="0"/>
              <a:t/>
            </a:r>
            <a:br>
              <a:rPr lang="en-US" baseline="-25000" dirty="0"/>
            </a:br>
            <a:r>
              <a:rPr lang="en-US" dirty="0" smtClean="0"/>
              <a:t>condition will also do!!</a:t>
            </a:r>
          </a:p>
          <a:p>
            <a:r>
              <a:rPr lang="en-US" dirty="0" smtClean="0"/>
              <a:t>Filter KERNEL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31087" y="1363508"/>
            <a:ext cx="2800464" cy="1449365"/>
            <a:chOff x="5968223" y="3248167"/>
            <a:chExt cx="2800464" cy="214357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143369" y="3248167"/>
              <a:ext cx="0" cy="21435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968223" y="5264365"/>
              <a:ext cx="2800464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5148855" y="1338412"/>
            <a:ext cx="1315668" cy="49187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Computed colors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525315" y="2726747"/>
            <a:ext cx="631210" cy="296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width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525315" y="1830285"/>
            <a:ext cx="0" cy="916934"/>
          </a:xfrm>
          <a:prstGeom prst="straightConnector1">
            <a:avLst/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42493" y="1830285"/>
            <a:ext cx="0" cy="916934"/>
          </a:xfrm>
          <a:prstGeom prst="straightConnector1">
            <a:avLst/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06233" y="1830285"/>
            <a:ext cx="0" cy="916934"/>
          </a:xfrm>
          <a:prstGeom prst="straightConnector1">
            <a:avLst/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7966310" y="640913"/>
            <a:ext cx="949658" cy="580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Pixel boundaries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106233" y="869472"/>
            <a:ext cx="1868878" cy="988071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1"/>
          </p:cNvCxnSpPr>
          <p:nvPr/>
        </p:nvCxnSpPr>
        <p:spPr>
          <a:xfrm flipH="1">
            <a:off x="7331319" y="931196"/>
            <a:ext cx="634991" cy="899089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038530" y="931195"/>
            <a:ext cx="486785" cy="899090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72048" y="2119955"/>
            <a:ext cx="0" cy="606792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97403" y="1857543"/>
            <a:ext cx="0" cy="869205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793606" y="2224589"/>
            <a:ext cx="0" cy="522630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328544" y="2292145"/>
            <a:ext cx="0" cy="455074"/>
          </a:xfrm>
          <a:prstGeom prst="straightConnector1">
            <a:avLst/>
          </a:prstGeom>
          <a:ln w="31750"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6194262" y="2188857"/>
            <a:ext cx="657834" cy="297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1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650469" y="2191982"/>
            <a:ext cx="630344" cy="308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2</a:t>
            </a:r>
          </a:p>
        </p:txBody>
      </p:sp>
      <p:sp>
        <p:nvSpPr>
          <p:cNvPr id="2049" name="Right Brace 2048"/>
          <p:cNvSpPr/>
          <p:nvPr/>
        </p:nvSpPr>
        <p:spPr>
          <a:xfrm rot="5400000" flipH="1">
            <a:off x="7776289" y="1496778"/>
            <a:ext cx="315227" cy="1182823"/>
          </a:xfrm>
          <a:prstGeom prst="rightBrace">
            <a:avLst>
              <a:gd name="adj1" fmla="val 57226"/>
              <a:gd name="adj2" fmla="val 50000"/>
            </a:avLst>
          </a:prstGeom>
          <a:ln w="158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7760829" y="1709019"/>
            <a:ext cx="657834" cy="297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</a:t>
            </a:r>
            <a:endParaRPr lang="en-US" baseline="-25000" dirty="0" smtClean="0"/>
          </a:p>
        </p:txBody>
      </p:sp>
      <p:grpSp>
        <p:nvGrpSpPr>
          <p:cNvPr id="42" name="Group 41"/>
          <p:cNvGrpSpPr/>
          <p:nvPr/>
        </p:nvGrpSpPr>
        <p:grpSpPr>
          <a:xfrm>
            <a:off x="5942261" y="2762635"/>
            <a:ext cx="2800464" cy="1449365"/>
            <a:chOff x="5968223" y="3248167"/>
            <a:chExt cx="2800464" cy="2143577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6143369" y="3248167"/>
              <a:ext cx="0" cy="21435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968223" y="5264365"/>
              <a:ext cx="2800464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/>
          <p:nvPr/>
        </p:nvCxnSpPr>
        <p:spPr>
          <a:xfrm>
            <a:off x="6483456" y="3519083"/>
            <a:ext cx="0" cy="60679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>
          <a:xfrm>
            <a:off x="5419115" y="2943955"/>
            <a:ext cx="775147" cy="296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Weight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915637" y="3519082"/>
            <a:ext cx="0" cy="60679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783305" y="3519083"/>
            <a:ext cx="0" cy="60679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328544" y="3529284"/>
            <a:ext cx="0" cy="60679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471347" y="2485904"/>
            <a:ext cx="12109" cy="1001413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97403" y="2443248"/>
            <a:ext cx="12109" cy="1001413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787551" y="2428749"/>
            <a:ext cx="12109" cy="1001413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328544" y="2445979"/>
            <a:ext cx="12109" cy="1001413"/>
          </a:xfrm>
          <a:prstGeom prst="straightConnector1">
            <a:avLst/>
          </a:prstGeom>
          <a:ln w="12700">
            <a:solidFill>
              <a:srgbClr val="FF0000"/>
            </a:solidFill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06233" y="3487317"/>
            <a:ext cx="238682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/>
          <p:cNvSpPr txBox="1">
            <a:spLocks/>
          </p:cNvSpPr>
          <p:nvPr/>
        </p:nvSpPr>
        <p:spPr>
          <a:xfrm>
            <a:off x="5723062" y="3366912"/>
            <a:ext cx="775147" cy="296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0.5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345335" y="2591365"/>
            <a:ext cx="34677" cy="2867743"/>
          </a:xfrm>
          <a:prstGeom prst="straightConnector1">
            <a:avLst/>
          </a:prstGeom>
          <a:ln w="12700">
            <a:solidFill>
              <a:srgbClr val="00B050"/>
            </a:solidFill>
            <a:prstDash val="lg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945103" y="4207638"/>
            <a:ext cx="2800464" cy="1449365"/>
            <a:chOff x="5968223" y="3248167"/>
            <a:chExt cx="2800464" cy="2143577"/>
          </a:xfrm>
        </p:grpSpPr>
        <p:cxnSp>
          <p:nvCxnSpPr>
            <p:cNvPr id="65" name="Straight Arrow Connector 64"/>
            <p:cNvCxnSpPr/>
            <p:nvPr/>
          </p:nvCxnSpPr>
          <p:spPr>
            <a:xfrm flipV="1">
              <a:off x="6143369" y="3248167"/>
              <a:ext cx="0" cy="21435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5968223" y="5264365"/>
              <a:ext cx="2800464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Content Placeholder 2"/>
          <p:cNvSpPr txBox="1">
            <a:spLocks/>
          </p:cNvSpPr>
          <p:nvPr/>
        </p:nvSpPr>
        <p:spPr>
          <a:xfrm>
            <a:off x="5618944" y="4336167"/>
            <a:ext cx="775147" cy="296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/>
              <a:t>W(x)</a:t>
            </a: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8676959" y="5442656"/>
            <a:ext cx="324668" cy="296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/>
              <a:t>x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6110636" y="5178800"/>
            <a:ext cx="2414679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4" descr="C:\Users\ksung\Desktop\ScreenHunter_34 Aug. 29 13.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62" y="4940377"/>
            <a:ext cx="167471" cy="4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sung\Desktop\ScreenHunter_37 Aug. 29 14.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36" y="2500402"/>
            <a:ext cx="1410129" cy="8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sung\Desktop\ScreenHunter_39 Aug. 29 14.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83" y="3437749"/>
            <a:ext cx="1884102" cy="7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2D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307" y="1401734"/>
            <a:ext cx="8229600" cy="4525963"/>
          </a:xfrm>
        </p:spPr>
        <p:txBody>
          <a:bodyPr/>
          <a:lstStyle/>
          <a:p>
            <a:r>
              <a:rPr lang="en-US" dirty="0" smtClean="0"/>
              <a:t>Color =</a:t>
            </a:r>
          </a:p>
          <a:p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Uniform filter kernel </a:t>
            </a:r>
          </a:p>
          <a:p>
            <a:endParaRPr lang="en-US" dirty="0"/>
          </a:p>
          <a:p>
            <a:r>
              <a:rPr lang="en-US" dirty="0" smtClean="0"/>
              <a:t>It is still true that:</a:t>
            </a:r>
            <a:endParaRPr lang="en-US" dirty="0"/>
          </a:p>
        </p:txBody>
      </p:sp>
      <p:pic>
        <p:nvPicPr>
          <p:cNvPr id="4105" name="Picture 3" descr="C:\Users\ksung\Desktop\ScreenHunter_41 Aug. 29 15.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94" y="3463010"/>
            <a:ext cx="955966" cy="6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9" name="Group 4108"/>
          <p:cNvGrpSpPr/>
          <p:nvPr/>
        </p:nvGrpSpPr>
        <p:grpSpPr>
          <a:xfrm>
            <a:off x="4785450" y="711890"/>
            <a:ext cx="4227283" cy="5078028"/>
            <a:chOff x="4976595" y="470245"/>
            <a:chExt cx="4227283" cy="5078028"/>
          </a:xfrm>
        </p:grpSpPr>
        <p:grpSp>
          <p:nvGrpSpPr>
            <p:cNvPr id="4096" name="Group 4095"/>
            <p:cNvGrpSpPr/>
            <p:nvPr/>
          </p:nvGrpSpPr>
          <p:grpSpPr>
            <a:xfrm>
              <a:off x="5329822" y="4188955"/>
              <a:ext cx="874915" cy="391598"/>
              <a:chOff x="5243467" y="5642693"/>
              <a:chExt cx="874915" cy="391598"/>
            </a:xfrm>
          </p:grpSpPr>
          <p:pic>
            <p:nvPicPr>
              <p:cNvPr id="4098" name="Picture 2" descr="C:\Users\ksung\Desktop\ScreenHunter_40 Aug. 29 15.0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0595" y="5642693"/>
                <a:ext cx="207787" cy="391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3" name="Content Placeholder 2"/>
              <p:cNvSpPr txBox="1">
                <a:spLocks/>
              </p:cNvSpPr>
              <p:nvPr/>
            </p:nvSpPr>
            <p:spPr>
              <a:xfrm>
                <a:off x="5243467" y="5720065"/>
                <a:ext cx="775147" cy="2962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i="1" dirty="0" smtClean="0"/>
                  <a:t>W(</a:t>
                </a:r>
                <a:r>
                  <a:rPr lang="en-US" i="1" dirty="0" err="1" smtClean="0"/>
                  <a:t>x,y</a:t>
                </a:r>
                <a:r>
                  <a:rPr lang="en-US" i="1" dirty="0" smtClean="0"/>
                  <a:t>) =</a:t>
                </a:r>
              </a:p>
            </p:txBody>
          </p:sp>
        </p:grp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7010594" y="470245"/>
              <a:ext cx="949658" cy="5805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Pixel boundaries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6753369" y="855116"/>
              <a:ext cx="567132" cy="1214713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350402" y="855116"/>
              <a:ext cx="404185" cy="114581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4976595" y="3092407"/>
              <a:ext cx="988581" cy="29623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Weight = 0.25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5830784" y="2892069"/>
              <a:ext cx="688527" cy="243017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5881553" y="1308037"/>
              <a:ext cx="2784305" cy="3733904"/>
              <a:chOff x="5891336" y="2276055"/>
              <a:chExt cx="2784305" cy="3733904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5909721" y="5155963"/>
                <a:ext cx="2735898" cy="853996"/>
                <a:chOff x="5903136" y="5098842"/>
                <a:chExt cx="2735898" cy="853996"/>
              </a:xfrm>
            </p:grpSpPr>
            <p:grpSp>
              <p:nvGrpSpPr>
                <p:cNvPr id="124" name="Group 123"/>
                <p:cNvGrpSpPr/>
                <p:nvPr/>
              </p:nvGrpSpPr>
              <p:grpSpPr>
                <a:xfrm>
                  <a:off x="5916307" y="5359160"/>
                  <a:ext cx="2722727" cy="593678"/>
                  <a:chOff x="5916307" y="2954740"/>
                  <a:chExt cx="2722727" cy="593678"/>
                </a:xfrm>
              </p:grpSpPr>
              <p:sp>
                <p:nvSpPr>
                  <p:cNvPr id="129" name="Parallelogram 128"/>
                  <p:cNvSpPr/>
                  <p:nvPr/>
                </p:nvSpPr>
                <p:spPr>
                  <a:xfrm rot="392899">
                    <a:off x="5916307" y="2954740"/>
                    <a:ext cx="2722727" cy="593678"/>
                  </a:xfrm>
                  <a:prstGeom prst="parallelogram">
                    <a:avLst>
                      <a:gd name="adj" fmla="val 207015"/>
                    </a:avLst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0" name="Straight Connector 129"/>
                  <p:cNvCxnSpPr>
                    <a:stCxn id="129" idx="1"/>
                    <a:endCxn id="129" idx="3"/>
                  </p:cNvCxnSpPr>
                  <p:nvPr/>
                </p:nvCxnSpPr>
                <p:spPr>
                  <a:xfrm flipH="1">
                    <a:off x="6633326" y="3026755"/>
                    <a:ext cx="1288689" cy="449648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>
                    <a:stCxn id="129" idx="2"/>
                    <a:endCxn id="129" idx="5"/>
                  </p:cNvCxnSpPr>
                  <p:nvPr/>
                </p:nvCxnSpPr>
                <p:spPr>
                  <a:xfrm flipH="1" flipV="1">
                    <a:off x="6535681" y="3166406"/>
                    <a:ext cx="1483979" cy="170346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5903136" y="5098842"/>
                  <a:ext cx="2722727" cy="621223"/>
                  <a:chOff x="4015180" y="5692907"/>
                  <a:chExt cx="2722727" cy="621223"/>
                </a:xfrm>
              </p:grpSpPr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4026980" y="5692907"/>
                    <a:ext cx="2669980" cy="621223"/>
                    <a:chOff x="4026980" y="5692907"/>
                    <a:chExt cx="2669980" cy="621223"/>
                  </a:xfrm>
                </p:grpSpPr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4756758" y="6022712"/>
                      <a:ext cx="1304925" cy="291418"/>
                    </a:xfrm>
                    <a:custGeom>
                      <a:avLst/>
                      <a:gdLst>
                        <a:gd name="connsiteX0" fmla="*/ 0 w 1328737"/>
                        <a:gd name="connsiteY0" fmla="*/ 214313 h 304800"/>
                        <a:gd name="connsiteX1" fmla="*/ 633412 w 1328737"/>
                        <a:gd name="connsiteY1" fmla="*/ 0 h 304800"/>
                        <a:gd name="connsiteX2" fmla="*/ 1328737 w 1328737"/>
                        <a:gd name="connsiteY2" fmla="*/ 85725 h 304800"/>
                        <a:gd name="connsiteX3" fmla="*/ 728662 w 1328737"/>
                        <a:gd name="connsiteY3" fmla="*/ 304800 h 304800"/>
                        <a:gd name="connsiteX4" fmla="*/ 0 w 1328737"/>
                        <a:gd name="connsiteY4" fmla="*/ 214313 h 304800"/>
                        <a:gd name="connsiteX0" fmla="*/ 0 w 1304925"/>
                        <a:gd name="connsiteY0" fmla="*/ 223838 h 304800"/>
                        <a:gd name="connsiteX1" fmla="*/ 609600 w 1304925"/>
                        <a:gd name="connsiteY1" fmla="*/ 0 h 304800"/>
                        <a:gd name="connsiteX2" fmla="*/ 1304925 w 1304925"/>
                        <a:gd name="connsiteY2" fmla="*/ 85725 h 304800"/>
                        <a:gd name="connsiteX3" fmla="*/ 704850 w 1304925"/>
                        <a:gd name="connsiteY3" fmla="*/ 304800 h 304800"/>
                        <a:gd name="connsiteX4" fmla="*/ 0 w 1304925"/>
                        <a:gd name="connsiteY4" fmla="*/ 223838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04925" h="304800">
                          <a:moveTo>
                            <a:pt x="0" y="223838"/>
                          </a:moveTo>
                          <a:lnTo>
                            <a:pt x="609600" y="0"/>
                          </a:lnTo>
                          <a:lnTo>
                            <a:pt x="1304925" y="85725"/>
                          </a:lnTo>
                          <a:lnTo>
                            <a:pt x="704850" y="304800"/>
                          </a:lnTo>
                          <a:lnTo>
                            <a:pt x="0" y="223838"/>
                          </a:lnTo>
                          <a:close/>
                        </a:path>
                      </a:pathLst>
                    </a:custGeom>
                    <a:pattFill prst="dk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4026980" y="5927054"/>
                      <a:ext cx="1304925" cy="291418"/>
                    </a:xfrm>
                    <a:custGeom>
                      <a:avLst/>
                      <a:gdLst>
                        <a:gd name="connsiteX0" fmla="*/ 0 w 1328737"/>
                        <a:gd name="connsiteY0" fmla="*/ 214313 h 304800"/>
                        <a:gd name="connsiteX1" fmla="*/ 633412 w 1328737"/>
                        <a:gd name="connsiteY1" fmla="*/ 0 h 304800"/>
                        <a:gd name="connsiteX2" fmla="*/ 1328737 w 1328737"/>
                        <a:gd name="connsiteY2" fmla="*/ 85725 h 304800"/>
                        <a:gd name="connsiteX3" fmla="*/ 728662 w 1328737"/>
                        <a:gd name="connsiteY3" fmla="*/ 304800 h 304800"/>
                        <a:gd name="connsiteX4" fmla="*/ 0 w 1328737"/>
                        <a:gd name="connsiteY4" fmla="*/ 214313 h 304800"/>
                        <a:gd name="connsiteX0" fmla="*/ 0 w 1304925"/>
                        <a:gd name="connsiteY0" fmla="*/ 223838 h 304800"/>
                        <a:gd name="connsiteX1" fmla="*/ 609600 w 1304925"/>
                        <a:gd name="connsiteY1" fmla="*/ 0 h 304800"/>
                        <a:gd name="connsiteX2" fmla="*/ 1304925 w 1304925"/>
                        <a:gd name="connsiteY2" fmla="*/ 85725 h 304800"/>
                        <a:gd name="connsiteX3" fmla="*/ 704850 w 1304925"/>
                        <a:gd name="connsiteY3" fmla="*/ 304800 h 304800"/>
                        <a:gd name="connsiteX4" fmla="*/ 0 w 1304925"/>
                        <a:gd name="connsiteY4" fmla="*/ 223838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04925" h="304800">
                          <a:moveTo>
                            <a:pt x="0" y="223838"/>
                          </a:moveTo>
                          <a:lnTo>
                            <a:pt x="609600" y="0"/>
                          </a:lnTo>
                          <a:lnTo>
                            <a:pt x="1304925" y="85725"/>
                          </a:lnTo>
                          <a:lnTo>
                            <a:pt x="704850" y="304800"/>
                          </a:lnTo>
                          <a:lnTo>
                            <a:pt x="0" y="223838"/>
                          </a:lnTo>
                          <a:close/>
                        </a:path>
                      </a:pathLst>
                    </a:custGeom>
                    <a:pattFill prst="dk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Freeform 141"/>
                    <p:cNvSpPr/>
                    <p:nvPr/>
                  </p:nvSpPr>
                  <p:spPr>
                    <a:xfrm>
                      <a:off x="4663807" y="5692907"/>
                      <a:ext cx="1304925" cy="291418"/>
                    </a:xfrm>
                    <a:custGeom>
                      <a:avLst/>
                      <a:gdLst>
                        <a:gd name="connsiteX0" fmla="*/ 0 w 1328737"/>
                        <a:gd name="connsiteY0" fmla="*/ 214313 h 304800"/>
                        <a:gd name="connsiteX1" fmla="*/ 633412 w 1328737"/>
                        <a:gd name="connsiteY1" fmla="*/ 0 h 304800"/>
                        <a:gd name="connsiteX2" fmla="*/ 1328737 w 1328737"/>
                        <a:gd name="connsiteY2" fmla="*/ 85725 h 304800"/>
                        <a:gd name="connsiteX3" fmla="*/ 728662 w 1328737"/>
                        <a:gd name="connsiteY3" fmla="*/ 304800 h 304800"/>
                        <a:gd name="connsiteX4" fmla="*/ 0 w 1328737"/>
                        <a:gd name="connsiteY4" fmla="*/ 214313 h 304800"/>
                        <a:gd name="connsiteX0" fmla="*/ 0 w 1304925"/>
                        <a:gd name="connsiteY0" fmla="*/ 223838 h 304800"/>
                        <a:gd name="connsiteX1" fmla="*/ 609600 w 1304925"/>
                        <a:gd name="connsiteY1" fmla="*/ 0 h 304800"/>
                        <a:gd name="connsiteX2" fmla="*/ 1304925 w 1304925"/>
                        <a:gd name="connsiteY2" fmla="*/ 85725 h 304800"/>
                        <a:gd name="connsiteX3" fmla="*/ 704850 w 1304925"/>
                        <a:gd name="connsiteY3" fmla="*/ 304800 h 304800"/>
                        <a:gd name="connsiteX4" fmla="*/ 0 w 1304925"/>
                        <a:gd name="connsiteY4" fmla="*/ 223838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04925" h="304800">
                          <a:moveTo>
                            <a:pt x="0" y="223838"/>
                          </a:moveTo>
                          <a:lnTo>
                            <a:pt x="609600" y="0"/>
                          </a:lnTo>
                          <a:lnTo>
                            <a:pt x="1304925" y="85725"/>
                          </a:lnTo>
                          <a:lnTo>
                            <a:pt x="704850" y="304800"/>
                          </a:lnTo>
                          <a:lnTo>
                            <a:pt x="0" y="223838"/>
                          </a:lnTo>
                          <a:close/>
                        </a:path>
                      </a:pathLst>
                    </a:custGeom>
                    <a:pattFill prst="dk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392035" y="5788036"/>
                      <a:ext cx="1304925" cy="291418"/>
                    </a:xfrm>
                    <a:custGeom>
                      <a:avLst/>
                      <a:gdLst>
                        <a:gd name="connsiteX0" fmla="*/ 0 w 1328737"/>
                        <a:gd name="connsiteY0" fmla="*/ 214313 h 304800"/>
                        <a:gd name="connsiteX1" fmla="*/ 633412 w 1328737"/>
                        <a:gd name="connsiteY1" fmla="*/ 0 h 304800"/>
                        <a:gd name="connsiteX2" fmla="*/ 1328737 w 1328737"/>
                        <a:gd name="connsiteY2" fmla="*/ 85725 h 304800"/>
                        <a:gd name="connsiteX3" fmla="*/ 728662 w 1328737"/>
                        <a:gd name="connsiteY3" fmla="*/ 304800 h 304800"/>
                        <a:gd name="connsiteX4" fmla="*/ 0 w 1328737"/>
                        <a:gd name="connsiteY4" fmla="*/ 214313 h 304800"/>
                        <a:gd name="connsiteX0" fmla="*/ 0 w 1304925"/>
                        <a:gd name="connsiteY0" fmla="*/ 223838 h 304800"/>
                        <a:gd name="connsiteX1" fmla="*/ 609600 w 1304925"/>
                        <a:gd name="connsiteY1" fmla="*/ 0 h 304800"/>
                        <a:gd name="connsiteX2" fmla="*/ 1304925 w 1304925"/>
                        <a:gd name="connsiteY2" fmla="*/ 85725 h 304800"/>
                        <a:gd name="connsiteX3" fmla="*/ 704850 w 1304925"/>
                        <a:gd name="connsiteY3" fmla="*/ 304800 h 304800"/>
                        <a:gd name="connsiteX4" fmla="*/ 0 w 1304925"/>
                        <a:gd name="connsiteY4" fmla="*/ 223838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04925" h="304800">
                          <a:moveTo>
                            <a:pt x="0" y="223838"/>
                          </a:moveTo>
                          <a:lnTo>
                            <a:pt x="609600" y="0"/>
                          </a:lnTo>
                          <a:lnTo>
                            <a:pt x="1304925" y="85725"/>
                          </a:lnTo>
                          <a:lnTo>
                            <a:pt x="704850" y="304800"/>
                          </a:lnTo>
                          <a:lnTo>
                            <a:pt x="0" y="223838"/>
                          </a:lnTo>
                          <a:close/>
                        </a:path>
                      </a:pathLst>
                    </a:custGeom>
                    <a:pattFill prst="dk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9" name="Straight Connector 138"/>
                    <p:cNvCxnSpPr>
                      <a:stCxn id="138" idx="1"/>
                      <a:endCxn id="138" idx="3"/>
                    </p:cNvCxnSpPr>
                    <p:nvPr/>
                  </p:nvCxnSpPr>
                  <p:spPr>
                    <a:xfrm flipH="1">
                      <a:off x="4732199" y="5783862"/>
                      <a:ext cx="1288689" cy="449648"/>
                    </a:xfrm>
                    <a:prstGeom prst="line">
                      <a:avLst/>
                    </a:prstGeom>
                    <a:ln w="34925">
                      <a:solidFill>
                        <a:schemeClr val="bg1">
                          <a:lumMod val="50000"/>
                          <a:alpha val="49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>
                      <a:stCxn id="138" idx="2"/>
                      <a:endCxn id="138" idx="5"/>
                    </p:cNvCxnSpPr>
                    <p:nvPr/>
                  </p:nvCxnSpPr>
                  <p:spPr>
                    <a:xfrm flipH="1" flipV="1">
                      <a:off x="4634554" y="5923513"/>
                      <a:ext cx="1483979" cy="170346"/>
                    </a:xfrm>
                    <a:prstGeom prst="line">
                      <a:avLst/>
                    </a:prstGeom>
                    <a:ln w="34925">
                      <a:solidFill>
                        <a:schemeClr val="bg1">
                          <a:lumMod val="50000"/>
                          <a:alpha val="49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8" name="Parallelogram 137"/>
                  <p:cNvSpPr/>
                  <p:nvPr/>
                </p:nvSpPr>
                <p:spPr>
                  <a:xfrm rot="392899">
                    <a:off x="4015180" y="5711847"/>
                    <a:ext cx="2722727" cy="593678"/>
                  </a:xfrm>
                  <a:prstGeom prst="parallelogram">
                    <a:avLst>
                      <a:gd name="adj" fmla="val 207015"/>
                    </a:avLst>
                  </a:prstGeom>
                  <a:solidFill>
                    <a:schemeClr val="bg1">
                      <a:lumMod val="65000"/>
                      <a:alpha val="59000"/>
                    </a:schemeClr>
                  </a:solidFill>
                  <a:ln>
                    <a:solidFill>
                      <a:schemeClr val="bg1">
                        <a:lumMod val="50000"/>
                        <a:alpha val="49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4" name="Flowchart: Summing Junction 173"/>
              <p:cNvSpPr/>
              <p:nvPr/>
            </p:nvSpPr>
            <p:spPr>
              <a:xfrm>
                <a:off x="6996795" y="5585114"/>
                <a:ext cx="156949" cy="118031"/>
              </a:xfrm>
              <a:prstGeom prst="flowChartSummingJunction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lowchart: Summing Junction 174"/>
              <p:cNvSpPr/>
              <p:nvPr/>
            </p:nvSpPr>
            <p:spPr>
              <a:xfrm>
                <a:off x="6450620" y="5471742"/>
                <a:ext cx="156949" cy="118031"/>
              </a:xfrm>
              <a:prstGeom prst="flowChartSummingJunction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112"/>
              <p:cNvGrpSpPr/>
              <p:nvPr/>
            </p:nvGrpSpPr>
            <p:grpSpPr>
              <a:xfrm>
                <a:off x="5916307" y="4111071"/>
                <a:ext cx="2722727" cy="593678"/>
                <a:chOff x="5916307" y="2954740"/>
                <a:chExt cx="2722727" cy="593678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5916307" y="2954740"/>
                  <a:ext cx="2722727" cy="593678"/>
                  <a:chOff x="5916307" y="2954740"/>
                  <a:chExt cx="2722727" cy="593678"/>
                </a:xfrm>
              </p:grpSpPr>
              <p:sp>
                <p:nvSpPr>
                  <p:cNvPr id="119" name="Parallelogram 118"/>
                  <p:cNvSpPr/>
                  <p:nvPr/>
                </p:nvSpPr>
                <p:spPr>
                  <a:xfrm rot="392899">
                    <a:off x="5916307" y="2954740"/>
                    <a:ext cx="2722727" cy="593678"/>
                  </a:xfrm>
                  <a:prstGeom prst="parallelogram">
                    <a:avLst>
                      <a:gd name="adj" fmla="val 207015"/>
                    </a:avLst>
                  </a:prstGeom>
                  <a:ln>
                    <a:solidFill>
                      <a:schemeClr val="accent3">
                        <a:lumMod val="60000"/>
                        <a:lumOff val="40000"/>
                        <a:alpha val="51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0" name="Straight Connector 119"/>
                  <p:cNvCxnSpPr>
                    <a:stCxn id="119" idx="1"/>
                    <a:endCxn id="119" idx="3"/>
                  </p:cNvCxnSpPr>
                  <p:nvPr/>
                </p:nvCxnSpPr>
                <p:spPr>
                  <a:xfrm flipH="1">
                    <a:off x="6633326" y="3026755"/>
                    <a:ext cx="1288689" cy="449648"/>
                  </a:xfrm>
                  <a:prstGeom prst="line">
                    <a:avLst/>
                  </a:prstGeom>
                  <a:ln w="34925">
                    <a:solidFill>
                      <a:schemeClr val="accent3">
                        <a:lumMod val="60000"/>
                        <a:lumOff val="40000"/>
                        <a:alpha val="51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>
                    <a:stCxn id="119" idx="2"/>
                    <a:endCxn id="119" idx="5"/>
                  </p:cNvCxnSpPr>
                  <p:nvPr/>
                </p:nvCxnSpPr>
                <p:spPr>
                  <a:xfrm flipH="1" flipV="1">
                    <a:off x="6535681" y="3166406"/>
                    <a:ext cx="1483979" cy="170346"/>
                  </a:xfrm>
                  <a:prstGeom prst="line">
                    <a:avLst/>
                  </a:prstGeom>
                  <a:ln w="34925">
                    <a:solidFill>
                      <a:schemeClr val="accent3">
                        <a:lumMod val="60000"/>
                        <a:lumOff val="40000"/>
                        <a:alpha val="51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5" name="Flowchart: Summing Junction 114"/>
                <p:cNvSpPr/>
                <p:nvPr/>
              </p:nvSpPr>
              <p:spPr>
                <a:xfrm>
                  <a:off x="6457206" y="3251579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  <a:alpha val="5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lowchart: Summing Junction 115"/>
                <p:cNvSpPr/>
                <p:nvPr/>
              </p:nvSpPr>
              <p:spPr>
                <a:xfrm>
                  <a:off x="7360185" y="2999933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  <a:alpha val="5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lowchart: Summing Junction 116"/>
                <p:cNvSpPr/>
                <p:nvPr/>
              </p:nvSpPr>
              <p:spPr>
                <a:xfrm>
                  <a:off x="6989433" y="3372658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  <a:alpha val="5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Summing Junction 117"/>
                <p:cNvSpPr/>
                <p:nvPr/>
              </p:nvSpPr>
              <p:spPr>
                <a:xfrm>
                  <a:off x="8097212" y="3062146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  <a:alpha val="51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5916307" y="2954740"/>
                <a:ext cx="2722727" cy="593678"/>
                <a:chOff x="5916307" y="2954740"/>
                <a:chExt cx="2722727" cy="593678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5916307" y="2954740"/>
                  <a:ext cx="2722727" cy="593678"/>
                  <a:chOff x="5916307" y="2954740"/>
                  <a:chExt cx="2722727" cy="593678"/>
                </a:xfrm>
              </p:grpSpPr>
              <p:sp>
                <p:nvSpPr>
                  <p:cNvPr id="5" name="Parallelogram 4"/>
                  <p:cNvSpPr/>
                  <p:nvPr/>
                </p:nvSpPr>
                <p:spPr>
                  <a:xfrm rot="392899">
                    <a:off x="5916307" y="2954740"/>
                    <a:ext cx="2722727" cy="593678"/>
                  </a:xfrm>
                  <a:prstGeom prst="parallelogram">
                    <a:avLst>
                      <a:gd name="adj" fmla="val 207015"/>
                    </a:avLst>
                  </a:prstGeom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" name="Straight Connector 6"/>
                  <p:cNvCxnSpPr>
                    <a:stCxn id="5" idx="1"/>
                    <a:endCxn id="5" idx="3"/>
                  </p:cNvCxnSpPr>
                  <p:nvPr/>
                </p:nvCxnSpPr>
                <p:spPr>
                  <a:xfrm flipH="1">
                    <a:off x="6633326" y="3026755"/>
                    <a:ext cx="1288689" cy="449648"/>
                  </a:xfrm>
                  <a:prstGeom prst="line">
                    <a:avLst/>
                  </a:prstGeom>
                  <a:ln w="15875">
                    <a:solidFill>
                      <a:srgbClr val="92D05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>
                    <a:stCxn id="5" idx="2"/>
                    <a:endCxn id="5" idx="5"/>
                  </p:cNvCxnSpPr>
                  <p:nvPr/>
                </p:nvCxnSpPr>
                <p:spPr>
                  <a:xfrm flipH="1" flipV="1">
                    <a:off x="6535681" y="3166406"/>
                    <a:ext cx="1483979" cy="170346"/>
                  </a:xfrm>
                  <a:prstGeom prst="line">
                    <a:avLst/>
                  </a:prstGeom>
                  <a:ln w="15875">
                    <a:solidFill>
                      <a:srgbClr val="92D05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Flowchart: Summing Junction 82"/>
                <p:cNvSpPr/>
                <p:nvPr/>
              </p:nvSpPr>
              <p:spPr>
                <a:xfrm>
                  <a:off x="6457206" y="3251579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lowchart: Summing Junction 87"/>
                <p:cNvSpPr/>
                <p:nvPr/>
              </p:nvSpPr>
              <p:spPr>
                <a:xfrm>
                  <a:off x="7360185" y="2999933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lowchart: Summing Junction 88"/>
                <p:cNvSpPr/>
                <p:nvPr/>
              </p:nvSpPr>
              <p:spPr>
                <a:xfrm>
                  <a:off x="6989433" y="3372658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lowchart: Summing Junction 89"/>
                <p:cNvSpPr/>
                <p:nvPr/>
              </p:nvSpPr>
              <p:spPr>
                <a:xfrm>
                  <a:off x="8097212" y="3062146"/>
                  <a:ext cx="156949" cy="118031"/>
                </a:xfrm>
                <a:prstGeom prst="flowChartSummingJunction">
                  <a:avLst/>
                </a:prstGeom>
                <a:noFill/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7436878" y="2465513"/>
                <a:ext cx="0" cy="606792"/>
              </a:xfrm>
              <a:prstGeom prst="straightConnector1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6535681" y="2467547"/>
                <a:ext cx="0" cy="869205"/>
              </a:xfrm>
              <a:prstGeom prst="straightConnector1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175687" y="2276055"/>
                <a:ext cx="0" cy="869205"/>
              </a:xfrm>
              <a:prstGeom prst="straightConnector1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7063394" y="2575814"/>
                <a:ext cx="0" cy="869205"/>
              </a:xfrm>
              <a:prstGeom prst="straightConnector1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7062623" y="3334452"/>
                <a:ext cx="19052" cy="228740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6529274" y="3174989"/>
                <a:ext cx="11260" cy="236334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8180270" y="2522991"/>
                <a:ext cx="17456" cy="113887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5891336" y="3396001"/>
                <a:ext cx="0" cy="2223862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8675641" y="3108011"/>
                <a:ext cx="0" cy="2193661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>
                <a:off x="6551035" y="3860086"/>
                <a:ext cx="0" cy="606792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diamond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>
                <a:off x="7075995" y="3986105"/>
                <a:ext cx="0" cy="606792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diamond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7453211" y="3608487"/>
                <a:ext cx="0" cy="6067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60000"/>
                    <a:lumOff val="40000"/>
                    <a:alpha val="51000"/>
                  </a:schemeClr>
                </a:solidFill>
                <a:headEnd type="diamond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7252347" y="3257439"/>
                <a:ext cx="32829" cy="220825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>
                <a:off x="8197726" y="3677524"/>
                <a:ext cx="0" cy="606792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diamond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7381729" y="3544119"/>
                <a:ext cx="17338" cy="2242673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lgDash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Straight Arrow Connector 195"/>
            <p:cNvCxnSpPr/>
            <p:nvPr/>
          </p:nvCxnSpPr>
          <p:spPr>
            <a:xfrm flipH="1">
              <a:off x="5881553" y="4651845"/>
              <a:ext cx="6585" cy="230847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H="1">
              <a:off x="6626835" y="4720377"/>
              <a:ext cx="6585" cy="230847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>
              <a:off x="7389284" y="4846042"/>
              <a:ext cx="6585" cy="230847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 flipH="1">
              <a:off x="7953667" y="4604953"/>
              <a:ext cx="6585" cy="230847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flipH="1">
              <a:off x="8659273" y="4374106"/>
              <a:ext cx="6585" cy="230847"/>
            </a:xfrm>
            <a:prstGeom prst="straightConnector1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  <a:prstDash val="sysDot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H="1" flipV="1">
              <a:off x="5830784" y="4994160"/>
              <a:ext cx="1571358" cy="201097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headEnd type="arrow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Content Placeholder 2"/>
            <p:cNvSpPr txBox="1">
              <a:spLocks/>
            </p:cNvSpPr>
            <p:nvPr/>
          </p:nvSpPr>
          <p:spPr>
            <a:xfrm rot="487953">
              <a:off x="5896011" y="5073383"/>
              <a:ext cx="1491009" cy="3986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Pixel width = p</a:t>
              </a:r>
            </a:p>
          </p:txBody>
        </p:sp>
        <p:cxnSp>
          <p:nvCxnSpPr>
            <p:cNvPr id="220" name="Straight Arrow Connector 219"/>
            <p:cNvCxnSpPr/>
            <p:nvPr/>
          </p:nvCxnSpPr>
          <p:spPr>
            <a:xfrm flipV="1">
              <a:off x="5830784" y="3044469"/>
              <a:ext cx="1222056" cy="121509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Content Placeholder 2"/>
            <p:cNvSpPr txBox="1">
              <a:spLocks/>
            </p:cNvSpPr>
            <p:nvPr/>
          </p:nvSpPr>
          <p:spPr>
            <a:xfrm>
              <a:off x="7754585" y="5056400"/>
              <a:ext cx="1449293" cy="491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Volumes = 0.25!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H="1" flipV="1">
              <a:off x="7659584" y="4832893"/>
              <a:ext cx="1060288" cy="223507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 flipH="1" flipV="1">
              <a:off x="8324603" y="4588898"/>
              <a:ext cx="415636" cy="48799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10" name="Picture 4" descr="C:\Users\ksung\Desktop\ScreenHunter_42 Aug. 29 15.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94" y="1352583"/>
            <a:ext cx="1426833" cy="8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6" descr="C:\Users\ksung\Desktop\ScreenHunter_44 Aug. 29 15.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31" y="5418006"/>
            <a:ext cx="1998958" cy="79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7" descr="C:\Users\ksung\Desktop\ScreenHunter_45 Aug. 29 15.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27" y="2167508"/>
            <a:ext cx="2173444" cy="8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8" descr="C:\Users\ksung\Desktop\ScreenHunter_46 Aug. 29 15.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35" y="4644841"/>
            <a:ext cx="1567587" cy="7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sung\Desktop\ScreenHunter_53 Aug. 29 15.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98" y="4867696"/>
            <a:ext cx="2366129" cy="19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520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Constant: Box (uniform)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Linear: Tent, Triangle</a:t>
            </a:r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Quadratic</a:t>
            </a:r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Gaussian</a:t>
            </a:r>
            <a:endParaRPr lang="en-US" dirty="0"/>
          </a:p>
        </p:txBody>
      </p:sp>
      <p:pic>
        <p:nvPicPr>
          <p:cNvPr id="5123" name="Picture 3" descr="C:\Users\ksung\Desktop\ScreenHunter_52 Aug. 29 15.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24" y="4723537"/>
            <a:ext cx="2275622" cy="20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sung\Desktop\ScreenHunter_50 Aug. 29 15.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74" y="3165210"/>
            <a:ext cx="1744728" cy="17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Kernels</a:t>
            </a:r>
            <a:endParaRPr lang="en-US" dirty="0"/>
          </a:p>
        </p:txBody>
      </p:sp>
      <p:pic>
        <p:nvPicPr>
          <p:cNvPr id="5125" name="Picture 5" descr="C:\Users\ksung\Desktop\ScreenHunter_51 Aug. 29 15.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17" y="3296534"/>
            <a:ext cx="1768179" cy="159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sung\Desktop\ScreenHunter_54 Aug. 29 16.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23" y="1096370"/>
            <a:ext cx="1521482" cy="140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sung\Desktop\ScreenHunter_55 Aug. 29 16.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54" y="1039352"/>
            <a:ext cx="1570649" cy="139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447017" y="1986970"/>
            <a:ext cx="1629374" cy="1309564"/>
            <a:chOff x="934341" y="3141025"/>
            <a:chExt cx="2781317" cy="2060370"/>
          </a:xfrm>
        </p:grpSpPr>
        <p:sp>
          <p:nvSpPr>
            <p:cNvPr id="12" name="Freeform 11"/>
            <p:cNvSpPr/>
            <p:nvPr/>
          </p:nvSpPr>
          <p:spPr>
            <a:xfrm>
              <a:off x="940279" y="3141025"/>
              <a:ext cx="1389413" cy="1894115"/>
            </a:xfrm>
            <a:custGeom>
              <a:avLst/>
              <a:gdLst>
                <a:gd name="connsiteX0" fmla="*/ 0 w 1472540"/>
                <a:gd name="connsiteY0" fmla="*/ 1965366 h 2143496"/>
                <a:gd name="connsiteX1" fmla="*/ 1157844 w 1472540"/>
                <a:gd name="connsiteY1" fmla="*/ 0 h 2143496"/>
                <a:gd name="connsiteX2" fmla="*/ 1472540 w 1472540"/>
                <a:gd name="connsiteY2" fmla="*/ 2143496 h 2143496"/>
                <a:gd name="connsiteX3" fmla="*/ 0 w 1472540"/>
                <a:gd name="connsiteY3" fmla="*/ 1965366 h 2143496"/>
                <a:gd name="connsiteX0" fmla="*/ 0 w 1282535"/>
                <a:gd name="connsiteY0" fmla="*/ 2594759 h 2594759"/>
                <a:gd name="connsiteX1" fmla="*/ 967839 w 1282535"/>
                <a:gd name="connsiteY1" fmla="*/ 0 h 2594759"/>
                <a:gd name="connsiteX2" fmla="*/ 1282535 w 1282535"/>
                <a:gd name="connsiteY2" fmla="*/ 2143496 h 2594759"/>
                <a:gd name="connsiteX3" fmla="*/ 0 w 1282535"/>
                <a:gd name="connsiteY3" fmla="*/ 2594759 h 2594759"/>
                <a:gd name="connsiteX0" fmla="*/ 0 w 1389413"/>
                <a:gd name="connsiteY0" fmla="*/ 1894115 h 1894115"/>
                <a:gd name="connsiteX1" fmla="*/ 1389413 w 1389413"/>
                <a:gd name="connsiteY1" fmla="*/ 0 h 1894115"/>
                <a:gd name="connsiteX2" fmla="*/ 1282535 w 1389413"/>
                <a:gd name="connsiteY2" fmla="*/ 1442852 h 1894115"/>
                <a:gd name="connsiteX3" fmla="*/ 0 w 1389413"/>
                <a:gd name="connsiteY3" fmla="*/ 1894115 h 189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9413" h="1894115">
                  <a:moveTo>
                    <a:pt x="0" y="1894115"/>
                  </a:moveTo>
                  <a:lnTo>
                    <a:pt x="1389413" y="0"/>
                  </a:lnTo>
                  <a:lnTo>
                    <a:pt x="1282535" y="1442852"/>
                  </a:lnTo>
                  <a:lnTo>
                    <a:pt x="0" y="1894115"/>
                  </a:lnTo>
                  <a:close/>
                </a:path>
              </a:pathLst>
            </a:cu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40408" y="3141025"/>
              <a:ext cx="1472540" cy="1615044"/>
            </a:xfrm>
            <a:custGeom>
              <a:avLst/>
              <a:gdLst>
                <a:gd name="connsiteX0" fmla="*/ 0 w 1472540"/>
                <a:gd name="connsiteY0" fmla="*/ 1965366 h 2143496"/>
                <a:gd name="connsiteX1" fmla="*/ 1157844 w 1472540"/>
                <a:gd name="connsiteY1" fmla="*/ 0 h 2143496"/>
                <a:gd name="connsiteX2" fmla="*/ 1472540 w 1472540"/>
                <a:gd name="connsiteY2" fmla="*/ 2143496 h 2143496"/>
                <a:gd name="connsiteX3" fmla="*/ 0 w 1472540"/>
                <a:gd name="connsiteY3" fmla="*/ 1965366 h 2143496"/>
                <a:gd name="connsiteX0" fmla="*/ 0 w 1472540"/>
                <a:gd name="connsiteY0" fmla="*/ 1436914 h 1615044"/>
                <a:gd name="connsiteX1" fmla="*/ 95003 w 1472540"/>
                <a:gd name="connsiteY1" fmla="*/ 0 h 1615044"/>
                <a:gd name="connsiteX2" fmla="*/ 1472540 w 1472540"/>
                <a:gd name="connsiteY2" fmla="*/ 1615044 h 1615044"/>
                <a:gd name="connsiteX3" fmla="*/ 0 w 1472540"/>
                <a:gd name="connsiteY3" fmla="*/ 1436914 h 16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540" h="1615044">
                  <a:moveTo>
                    <a:pt x="0" y="1436914"/>
                  </a:moveTo>
                  <a:lnTo>
                    <a:pt x="95003" y="0"/>
                  </a:lnTo>
                  <a:lnTo>
                    <a:pt x="1472540" y="1615044"/>
                  </a:lnTo>
                  <a:lnTo>
                    <a:pt x="0" y="1436914"/>
                  </a:lnTo>
                  <a:close/>
                </a:path>
              </a:pathLst>
            </a:cu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35261" y="3141025"/>
              <a:ext cx="1380397" cy="2060370"/>
            </a:xfrm>
            <a:custGeom>
              <a:avLst/>
              <a:gdLst>
                <a:gd name="connsiteX0" fmla="*/ 0 w 1472540"/>
                <a:gd name="connsiteY0" fmla="*/ 1965366 h 2143496"/>
                <a:gd name="connsiteX1" fmla="*/ 1157844 w 1472540"/>
                <a:gd name="connsiteY1" fmla="*/ 0 h 2143496"/>
                <a:gd name="connsiteX2" fmla="*/ 1472540 w 1472540"/>
                <a:gd name="connsiteY2" fmla="*/ 2143496 h 2143496"/>
                <a:gd name="connsiteX3" fmla="*/ 0 w 1472540"/>
                <a:gd name="connsiteY3" fmla="*/ 1965366 h 2143496"/>
                <a:gd name="connsiteX0" fmla="*/ 0 w 1288472"/>
                <a:gd name="connsiteY0" fmla="*/ 2606634 h 2606634"/>
                <a:gd name="connsiteX1" fmla="*/ 973776 w 1288472"/>
                <a:gd name="connsiteY1" fmla="*/ 0 h 2606634"/>
                <a:gd name="connsiteX2" fmla="*/ 1288472 w 1288472"/>
                <a:gd name="connsiteY2" fmla="*/ 2143496 h 2606634"/>
                <a:gd name="connsiteX3" fmla="*/ 0 w 1288472"/>
                <a:gd name="connsiteY3" fmla="*/ 2606634 h 2606634"/>
                <a:gd name="connsiteX0" fmla="*/ 5938 w 1294410"/>
                <a:gd name="connsiteY0" fmla="*/ 2095995 h 2095995"/>
                <a:gd name="connsiteX1" fmla="*/ 0 w 1294410"/>
                <a:gd name="connsiteY1" fmla="*/ 0 h 2095995"/>
                <a:gd name="connsiteX2" fmla="*/ 1294410 w 1294410"/>
                <a:gd name="connsiteY2" fmla="*/ 1632857 h 2095995"/>
                <a:gd name="connsiteX3" fmla="*/ 5938 w 1294410"/>
                <a:gd name="connsiteY3" fmla="*/ 2095995 h 2095995"/>
                <a:gd name="connsiteX0" fmla="*/ 50291 w 1294410"/>
                <a:gd name="connsiteY0" fmla="*/ 2108146 h 2108146"/>
                <a:gd name="connsiteX1" fmla="*/ 0 w 1294410"/>
                <a:gd name="connsiteY1" fmla="*/ 0 h 2108146"/>
                <a:gd name="connsiteX2" fmla="*/ 1294410 w 1294410"/>
                <a:gd name="connsiteY2" fmla="*/ 1632857 h 2108146"/>
                <a:gd name="connsiteX3" fmla="*/ 50291 w 1294410"/>
                <a:gd name="connsiteY3" fmla="*/ 2108146 h 2108146"/>
                <a:gd name="connsiteX0" fmla="*/ 50291 w 1288866"/>
                <a:gd name="connsiteY0" fmla="*/ 2108146 h 2108146"/>
                <a:gd name="connsiteX1" fmla="*/ 0 w 1288866"/>
                <a:gd name="connsiteY1" fmla="*/ 0 h 2108146"/>
                <a:gd name="connsiteX2" fmla="*/ 1288866 w 1288866"/>
                <a:gd name="connsiteY2" fmla="*/ 1657157 h 2108146"/>
                <a:gd name="connsiteX3" fmla="*/ 50291 w 1288866"/>
                <a:gd name="connsiteY3" fmla="*/ 2108146 h 210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8866" h="2108146">
                  <a:moveTo>
                    <a:pt x="50291" y="2108146"/>
                  </a:moveTo>
                  <a:cubicBezTo>
                    <a:pt x="48312" y="1409481"/>
                    <a:pt x="1979" y="698665"/>
                    <a:pt x="0" y="0"/>
                  </a:cubicBezTo>
                  <a:lnTo>
                    <a:pt x="1288866" y="1657157"/>
                  </a:lnTo>
                  <a:lnTo>
                    <a:pt x="50291" y="2108146"/>
                  </a:lnTo>
                  <a:close/>
                </a:path>
              </a:pathLst>
            </a:cu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934341" y="3141025"/>
              <a:ext cx="1448790" cy="2060368"/>
            </a:xfrm>
            <a:custGeom>
              <a:avLst/>
              <a:gdLst>
                <a:gd name="connsiteX0" fmla="*/ 0 w 1472540"/>
                <a:gd name="connsiteY0" fmla="*/ 1965366 h 2143496"/>
                <a:gd name="connsiteX1" fmla="*/ 1157844 w 1472540"/>
                <a:gd name="connsiteY1" fmla="*/ 0 h 2143496"/>
                <a:gd name="connsiteX2" fmla="*/ 1472540 w 1472540"/>
                <a:gd name="connsiteY2" fmla="*/ 2143496 h 2143496"/>
                <a:gd name="connsiteX3" fmla="*/ 0 w 1472540"/>
                <a:gd name="connsiteY3" fmla="*/ 1965366 h 2143496"/>
                <a:gd name="connsiteX0" fmla="*/ 0 w 1472540"/>
                <a:gd name="connsiteY0" fmla="*/ 1858488 h 2036618"/>
                <a:gd name="connsiteX1" fmla="*/ 1383475 w 1472540"/>
                <a:gd name="connsiteY1" fmla="*/ 0 h 2036618"/>
                <a:gd name="connsiteX2" fmla="*/ 1472540 w 1472540"/>
                <a:gd name="connsiteY2" fmla="*/ 2036618 h 2036618"/>
                <a:gd name="connsiteX3" fmla="*/ 0 w 1472540"/>
                <a:gd name="connsiteY3" fmla="*/ 1858488 h 2036618"/>
                <a:gd name="connsiteX0" fmla="*/ 0 w 1478478"/>
                <a:gd name="connsiteY0" fmla="*/ 1894114 h 2036618"/>
                <a:gd name="connsiteX1" fmla="*/ 1389413 w 1478478"/>
                <a:gd name="connsiteY1" fmla="*/ 0 h 2036618"/>
                <a:gd name="connsiteX2" fmla="*/ 1478478 w 1478478"/>
                <a:gd name="connsiteY2" fmla="*/ 2036618 h 2036618"/>
                <a:gd name="connsiteX3" fmla="*/ 0 w 1478478"/>
                <a:gd name="connsiteY3" fmla="*/ 1894114 h 2036618"/>
                <a:gd name="connsiteX0" fmla="*/ 0 w 1448790"/>
                <a:gd name="connsiteY0" fmla="*/ 1894114 h 2060368"/>
                <a:gd name="connsiteX1" fmla="*/ 1389413 w 1448790"/>
                <a:gd name="connsiteY1" fmla="*/ 0 h 2060368"/>
                <a:gd name="connsiteX2" fmla="*/ 1448790 w 1448790"/>
                <a:gd name="connsiteY2" fmla="*/ 2060368 h 2060368"/>
                <a:gd name="connsiteX3" fmla="*/ 0 w 1448790"/>
                <a:gd name="connsiteY3" fmla="*/ 1894114 h 206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8790" h="2060368">
                  <a:moveTo>
                    <a:pt x="0" y="1894114"/>
                  </a:moveTo>
                  <a:lnTo>
                    <a:pt x="1389413" y="0"/>
                  </a:lnTo>
                  <a:lnTo>
                    <a:pt x="1448790" y="2060368"/>
                  </a:lnTo>
                  <a:lnTo>
                    <a:pt x="0" y="1894114"/>
                  </a:lnTo>
                  <a:close/>
                </a:path>
              </a:pathLst>
            </a:cu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594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Illustrated</a:t>
            </a:r>
            <a:endParaRPr lang="en-US" dirty="0"/>
          </a:p>
        </p:txBody>
      </p:sp>
      <p:pic>
        <p:nvPicPr>
          <p:cNvPr id="6146" name="Picture 2" descr="E:\Work\KS\CSS\2010.TopicsInRenderingContract\zMisc\FiguresFromRealTimeRendering\RTR3figures\RTR3.05.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2" y="2976083"/>
            <a:ext cx="2959612" cy="14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Work\KS\CSS\2010.TopicsInRenderingContract\zMisc\FiguresFromRealTimeRendering\RTR3figures\RTR3.05.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25" y="1126141"/>
            <a:ext cx="4057265" cy="17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Work\KS\CSS\2010.TopicsInRenderingContract\zMisc\FiguresFromRealTimeRendering\RTR3figures\RTR3.05.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77" y="2931595"/>
            <a:ext cx="4065391" cy="177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Work\KS\CSS\2010.TopicsInRenderingContract\zMisc\FiguresFromRealTimeRendering\RTR3figures\RTR3.05.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69" y="4823889"/>
            <a:ext cx="4049142" cy="17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931885" y="888293"/>
            <a:ext cx="1096456" cy="390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Image credit: </a:t>
            </a:r>
            <a:br>
              <a:rPr lang="en-US" dirty="0" smtClean="0"/>
            </a:br>
            <a:r>
              <a:rPr lang="en-US" dirty="0" smtClean="0"/>
              <a:t>Real Timer Rendering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Ed: Fig 5-22 – 5-25 P. 120 – P 122</a:t>
            </a:r>
          </a:p>
        </p:txBody>
      </p:sp>
    </p:spTree>
    <p:extLst>
      <p:ext uri="{BB962C8B-B14F-4D97-AF65-F5344CB8AC3E}">
        <p14:creationId xmlns:p14="http://schemas.microsoft.com/office/powerpoint/2010/main" val="50357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59" y="2080829"/>
            <a:ext cx="4362606" cy="30193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Multi-pixel filtering</a:t>
            </a:r>
          </a:p>
          <a:p>
            <a:pPr lvl="1"/>
            <a:r>
              <a:rPr lang="en-US" dirty="0" smtClean="0"/>
              <a:t>Kernel support is more than a pixel</a:t>
            </a:r>
          </a:p>
          <a:p>
            <a:r>
              <a:rPr lang="en-US" dirty="0" smtClean="0"/>
              <a:t>Kernel width</a:t>
            </a:r>
          </a:p>
          <a:p>
            <a:pPr lvl="1"/>
            <a:r>
              <a:rPr lang="en-US" dirty="0" smtClean="0"/>
              <a:t>Aliasing: too narrow</a:t>
            </a:r>
          </a:p>
          <a:p>
            <a:pPr lvl="1"/>
            <a:r>
              <a:rPr lang="en-US" dirty="0" smtClean="0"/>
              <a:t>Blurry: too wide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332684" y="1371734"/>
            <a:ext cx="4627452" cy="4019899"/>
            <a:chOff x="4199085" y="2458659"/>
            <a:chExt cx="4627452" cy="4019899"/>
          </a:xfrm>
        </p:grpSpPr>
        <p:sp>
          <p:nvSpPr>
            <p:cNvPr id="64" name="Freeform 63"/>
            <p:cNvSpPr/>
            <p:nvPr/>
          </p:nvSpPr>
          <p:spPr>
            <a:xfrm>
              <a:off x="5398142" y="3468573"/>
              <a:ext cx="1584326" cy="354386"/>
            </a:xfrm>
            <a:custGeom>
              <a:avLst/>
              <a:gdLst>
                <a:gd name="connsiteX0" fmla="*/ 0 w 1328737"/>
                <a:gd name="connsiteY0" fmla="*/ 214313 h 304800"/>
                <a:gd name="connsiteX1" fmla="*/ 633412 w 1328737"/>
                <a:gd name="connsiteY1" fmla="*/ 0 h 304800"/>
                <a:gd name="connsiteX2" fmla="*/ 1328737 w 1328737"/>
                <a:gd name="connsiteY2" fmla="*/ 85725 h 304800"/>
                <a:gd name="connsiteX3" fmla="*/ 728662 w 1328737"/>
                <a:gd name="connsiteY3" fmla="*/ 304800 h 304800"/>
                <a:gd name="connsiteX4" fmla="*/ 0 w 1328737"/>
                <a:gd name="connsiteY4" fmla="*/ 214313 h 304800"/>
                <a:gd name="connsiteX0" fmla="*/ 0 w 1304925"/>
                <a:gd name="connsiteY0" fmla="*/ 223838 h 304800"/>
                <a:gd name="connsiteX1" fmla="*/ 609600 w 1304925"/>
                <a:gd name="connsiteY1" fmla="*/ 0 h 304800"/>
                <a:gd name="connsiteX2" fmla="*/ 1304925 w 1304925"/>
                <a:gd name="connsiteY2" fmla="*/ 85725 h 304800"/>
                <a:gd name="connsiteX3" fmla="*/ 704850 w 1304925"/>
                <a:gd name="connsiteY3" fmla="*/ 304800 h 304800"/>
                <a:gd name="connsiteX4" fmla="*/ 0 w 1304925"/>
                <a:gd name="connsiteY4" fmla="*/ 223838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5" h="304800">
                  <a:moveTo>
                    <a:pt x="0" y="223838"/>
                  </a:moveTo>
                  <a:lnTo>
                    <a:pt x="609600" y="0"/>
                  </a:lnTo>
                  <a:lnTo>
                    <a:pt x="1304925" y="85725"/>
                  </a:lnTo>
                  <a:lnTo>
                    <a:pt x="704850" y="304800"/>
                  </a:lnTo>
                  <a:lnTo>
                    <a:pt x="0" y="223838"/>
                  </a:lnTo>
                  <a:close/>
                </a:path>
              </a:pathLst>
            </a:custGeom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055473" y="3299517"/>
              <a:ext cx="1584326" cy="354386"/>
            </a:xfrm>
            <a:custGeom>
              <a:avLst/>
              <a:gdLst>
                <a:gd name="connsiteX0" fmla="*/ 0 w 1328737"/>
                <a:gd name="connsiteY0" fmla="*/ 214313 h 304800"/>
                <a:gd name="connsiteX1" fmla="*/ 633412 w 1328737"/>
                <a:gd name="connsiteY1" fmla="*/ 0 h 304800"/>
                <a:gd name="connsiteX2" fmla="*/ 1328737 w 1328737"/>
                <a:gd name="connsiteY2" fmla="*/ 85725 h 304800"/>
                <a:gd name="connsiteX3" fmla="*/ 728662 w 1328737"/>
                <a:gd name="connsiteY3" fmla="*/ 304800 h 304800"/>
                <a:gd name="connsiteX4" fmla="*/ 0 w 1328737"/>
                <a:gd name="connsiteY4" fmla="*/ 214313 h 304800"/>
                <a:gd name="connsiteX0" fmla="*/ 0 w 1304925"/>
                <a:gd name="connsiteY0" fmla="*/ 223838 h 304800"/>
                <a:gd name="connsiteX1" fmla="*/ 609600 w 1304925"/>
                <a:gd name="connsiteY1" fmla="*/ 0 h 304800"/>
                <a:gd name="connsiteX2" fmla="*/ 1304925 w 1304925"/>
                <a:gd name="connsiteY2" fmla="*/ 85725 h 304800"/>
                <a:gd name="connsiteX3" fmla="*/ 704850 w 1304925"/>
                <a:gd name="connsiteY3" fmla="*/ 304800 h 304800"/>
                <a:gd name="connsiteX4" fmla="*/ 0 w 1304925"/>
                <a:gd name="connsiteY4" fmla="*/ 223838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5" h="304800">
                  <a:moveTo>
                    <a:pt x="0" y="223838"/>
                  </a:moveTo>
                  <a:lnTo>
                    <a:pt x="609600" y="0"/>
                  </a:lnTo>
                  <a:lnTo>
                    <a:pt x="1304925" y="85725"/>
                  </a:lnTo>
                  <a:lnTo>
                    <a:pt x="704850" y="304800"/>
                  </a:lnTo>
                  <a:lnTo>
                    <a:pt x="0" y="223838"/>
                  </a:lnTo>
                  <a:close/>
                </a:path>
              </a:pathLst>
            </a:custGeom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234112" y="3205794"/>
              <a:ext cx="1516251" cy="332426"/>
            </a:xfrm>
            <a:custGeom>
              <a:avLst/>
              <a:gdLst>
                <a:gd name="connsiteX0" fmla="*/ 0 w 1328737"/>
                <a:gd name="connsiteY0" fmla="*/ 214313 h 304800"/>
                <a:gd name="connsiteX1" fmla="*/ 633412 w 1328737"/>
                <a:gd name="connsiteY1" fmla="*/ 0 h 304800"/>
                <a:gd name="connsiteX2" fmla="*/ 1328737 w 1328737"/>
                <a:gd name="connsiteY2" fmla="*/ 85725 h 304800"/>
                <a:gd name="connsiteX3" fmla="*/ 728662 w 1328737"/>
                <a:gd name="connsiteY3" fmla="*/ 304800 h 304800"/>
                <a:gd name="connsiteX4" fmla="*/ 0 w 1328737"/>
                <a:gd name="connsiteY4" fmla="*/ 214313 h 304800"/>
                <a:gd name="connsiteX0" fmla="*/ 0 w 1304925"/>
                <a:gd name="connsiteY0" fmla="*/ 223838 h 304800"/>
                <a:gd name="connsiteX1" fmla="*/ 609600 w 1304925"/>
                <a:gd name="connsiteY1" fmla="*/ 0 h 304800"/>
                <a:gd name="connsiteX2" fmla="*/ 1304925 w 1304925"/>
                <a:gd name="connsiteY2" fmla="*/ 85725 h 304800"/>
                <a:gd name="connsiteX3" fmla="*/ 704850 w 1304925"/>
                <a:gd name="connsiteY3" fmla="*/ 304800 h 304800"/>
                <a:gd name="connsiteX4" fmla="*/ 0 w 1304925"/>
                <a:gd name="connsiteY4" fmla="*/ 223838 h 304800"/>
                <a:gd name="connsiteX0" fmla="*/ 0 w 1304925"/>
                <a:gd name="connsiteY0" fmla="*/ 200404 h 281366"/>
                <a:gd name="connsiteX1" fmla="*/ 675421 w 1304925"/>
                <a:gd name="connsiteY1" fmla="*/ 0 h 281366"/>
                <a:gd name="connsiteX2" fmla="*/ 1304925 w 1304925"/>
                <a:gd name="connsiteY2" fmla="*/ 62291 h 281366"/>
                <a:gd name="connsiteX3" fmla="*/ 704850 w 1304925"/>
                <a:gd name="connsiteY3" fmla="*/ 281366 h 281366"/>
                <a:gd name="connsiteX4" fmla="*/ 0 w 1304925"/>
                <a:gd name="connsiteY4" fmla="*/ 200404 h 281366"/>
                <a:gd name="connsiteX0" fmla="*/ 0 w 1253209"/>
                <a:gd name="connsiteY0" fmla="*/ 205091 h 281366"/>
                <a:gd name="connsiteX1" fmla="*/ 623705 w 1253209"/>
                <a:gd name="connsiteY1" fmla="*/ 0 h 281366"/>
                <a:gd name="connsiteX2" fmla="*/ 1253209 w 1253209"/>
                <a:gd name="connsiteY2" fmla="*/ 62291 h 281366"/>
                <a:gd name="connsiteX3" fmla="*/ 653134 w 1253209"/>
                <a:gd name="connsiteY3" fmla="*/ 281366 h 281366"/>
                <a:gd name="connsiteX4" fmla="*/ 0 w 1253209"/>
                <a:gd name="connsiteY4" fmla="*/ 205091 h 281366"/>
                <a:gd name="connsiteX0" fmla="*/ 0 w 1253209"/>
                <a:gd name="connsiteY0" fmla="*/ 209637 h 285912"/>
                <a:gd name="connsiteX1" fmla="*/ 575817 w 1253209"/>
                <a:gd name="connsiteY1" fmla="*/ 0 h 285912"/>
                <a:gd name="connsiteX2" fmla="*/ 1253209 w 1253209"/>
                <a:gd name="connsiteY2" fmla="*/ 66837 h 285912"/>
                <a:gd name="connsiteX3" fmla="*/ 653134 w 1253209"/>
                <a:gd name="connsiteY3" fmla="*/ 285912 h 285912"/>
                <a:gd name="connsiteX4" fmla="*/ 0 w 1253209"/>
                <a:gd name="connsiteY4" fmla="*/ 209637 h 285912"/>
                <a:gd name="connsiteX0" fmla="*/ 0 w 1248855"/>
                <a:gd name="connsiteY0" fmla="*/ 209637 h 285912"/>
                <a:gd name="connsiteX1" fmla="*/ 575817 w 1248855"/>
                <a:gd name="connsiteY1" fmla="*/ 0 h 285912"/>
                <a:gd name="connsiteX2" fmla="*/ 1248855 w 1248855"/>
                <a:gd name="connsiteY2" fmla="*/ 89567 h 285912"/>
                <a:gd name="connsiteX3" fmla="*/ 653134 w 1248855"/>
                <a:gd name="connsiteY3" fmla="*/ 285912 h 285912"/>
                <a:gd name="connsiteX4" fmla="*/ 0 w 1248855"/>
                <a:gd name="connsiteY4" fmla="*/ 209637 h 285912"/>
                <a:gd name="connsiteX0" fmla="*/ 0 w 1248855"/>
                <a:gd name="connsiteY0" fmla="*/ 209637 h 285912"/>
                <a:gd name="connsiteX1" fmla="*/ 575817 w 1248855"/>
                <a:gd name="connsiteY1" fmla="*/ 0 h 285912"/>
                <a:gd name="connsiteX2" fmla="*/ 1248855 w 1248855"/>
                <a:gd name="connsiteY2" fmla="*/ 89567 h 285912"/>
                <a:gd name="connsiteX3" fmla="*/ 657487 w 1248855"/>
                <a:gd name="connsiteY3" fmla="*/ 285912 h 285912"/>
                <a:gd name="connsiteX4" fmla="*/ 0 w 1248855"/>
                <a:gd name="connsiteY4" fmla="*/ 209637 h 28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855" h="285912">
                  <a:moveTo>
                    <a:pt x="0" y="209637"/>
                  </a:moveTo>
                  <a:lnTo>
                    <a:pt x="575817" y="0"/>
                  </a:lnTo>
                  <a:lnTo>
                    <a:pt x="1248855" y="89567"/>
                  </a:lnTo>
                  <a:lnTo>
                    <a:pt x="657487" y="285912"/>
                  </a:lnTo>
                  <a:lnTo>
                    <a:pt x="0" y="209637"/>
                  </a:lnTo>
                  <a:close/>
                </a:path>
              </a:pathLst>
            </a:custGeom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rot="392899">
              <a:off x="5383815" y="3206865"/>
              <a:ext cx="3305698" cy="721958"/>
            </a:xfrm>
            <a:prstGeom prst="parallelogram">
              <a:avLst>
                <a:gd name="adj" fmla="val 207015"/>
              </a:avLst>
            </a:prstGeom>
            <a:solidFill>
              <a:schemeClr val="bg1">
                <a:lumMod val="65000"/>
                <a:alpha val="59000"/>
              </a:schemeClr>
            </a:solidFill>
            <a:ln>
              <a:solidFill>
                <a:schemeClr val="bg1">
                  <a:lumMod val="50000"/>
                  <a:alpha val="49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rot="392899">
              <a:off x="5681594" y="4830754"/>
              <a:ext cx="2722727" cy="593678"/>
            </a:xfrm>
            <a:prstGeom prst="parallelogram">
              <a:avLst>
                <a:gd name="adj" fmla="val 207015"/>
              </a:avLst>
            </a:prstGeom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032882" y="3335373"/>
              <a:ext cx="32829" cy="1783986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/>
            <p:cNvSpPr/>
            <p:nvPr/>
          </p:nvSpPr>
          <p:spPr>
            <a:xfrm>
              <a:off x="6284175" y="3584901"/>
              <a:ext cx="1584326" cy="354386"/>
            </a:xfrm>
            <a:custGeom>
              <a:avLst/>
              <a:gdLst>
                <a:gd name="connsiteX0" fmla="*/ 0 w 1328737"/>
                <a:gd name="connsiteY0" fmla="*/ 214313 h 304800"/>
                <a:gd name="connsiteX1" fmla="*/ 633412 w 1328737"/>
                <a:gd name="connsiteY1" fmla="*/ 0 h 304800"/>
                <a:gd name="connsiteX2" fmla="*/ 1328737 w 1328737"/>
                <a:gd name="connsiteY2" fmla="*/ 85725 h 304800"/>
                <a:gd name="connsiteX3" fmla="*/ 728662 w 1328737"/>
                <a:gd name="connsiteY3" fmla="*/ 304800 h 304800"/>
                <a:gd name="connsiteX4" fmla="*/ 0 w 1328737"/>
                <a:gd name="connsiteY4" fmla="*/ 214313 h 304800"/>
                <a:gd name="connsiteX0" fmla="*/ 0 w 1304925"/>
                <a:gd name="connsiteY0" fmla="*/ 223838 h 304800"/>
                <a:gd name="connsiteX1" fmla="*/ 609600 w 1304925"/>
                <a:gd name="connsiteY1" fmla="*/ 0 h 304800"/>
                <a:gd name="connsiteX2" fmla="*/ 1304925 w 1304925"/>
                <a:gd name="connsiteY2" fmla="*/ 85725 h 304800"/>
                <a:gd name="connsiteX3" fmla="*/ 704850 w 1304925"/>
                <a:gd name="connsiteY3" fmla="*/ 304800 h 304800"/>
                <a:gd name="connsiteX4" fmla="*/ 0 w 1304925"/>
                <a:gd name="connsiteY4" fmla="*/ 223838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5" h="304800">
                  <a:moveTo>
                    <a:pt x="0" y="223838"/>
                  </a:moveTo>
                  <a:lnTo>
                    <a:pt x="609600" y="0"/>
                  </a:lnTo>
                  <a:lnTo>
                    <a:pt x="1304925" y="85725"/>
                  </a:lnTo>
                  <a:lnTo>
                    <a:pt x="704850" y="304800"/>
                  </a:lnTo>
                  <a:lnTo>
                    <a:pt x="0" y="223838"/>
                  </a:lnTo>
                  <a:close/>
                </a:path>
              </a:pathLst>
            </a:custGeom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615197" y="5897993"/>
              <a:ext cx="949658" cy="5805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Pixel boundaries</a:t>
              </a:r>
            </a:p>
          </p:txBody>
        </p:sp>
        <p:cxnSp>
          <p:nvCxnSpPr>
            <p:cNvPr id="7" name="Straight Arrow Connector 6"/>
            <p:cNvCxnSpPr>
              <a:endCxn id="48" idx="3"/>
            </p:cNvCxnSpPr>
            <p:nvPr/>
          </p:nvCxnSpPr>
          <p:spPr>
            <a:xfrm flipH="1" flipV="1">
              <a:off x="6398613" y="5352417"/>
              <a:ext cx="583855" cy="609682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48" idx="2"/>
            </p:cNvCxnSpPr>
            <p:nvPr/>
          </p:nvCxnSpPr>
          <p:spPr>
            <a:xfrm flipV="1">
              <a:off x="7007126" y="5212766"/>
              <a:ext cx="777821" cy="749333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8" idx="1"/>
              <a:endCxn id="48" idx="3"/>
            </p:cNvCxnSpPr>
            <p:nvPr/>
          </p:nvCxnSpPr>
          <p:spPr>
            <a:xfrm flipH="1">
              <a:off x="6398613" y="4902769"/>
              <a:ext cx="1288689" cy="449648"/>
            </a:xfrm>
            <a:prstGeom prst="line">
              <a:avLst/>
            </a:prstGeom>
            <a:ln w="158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8" idx="2"/>
              <a:endCxn id="48" idx="5"/>
            </p:cNvCxnSpPr>
            <p:nvPr/>
          </p:nvCxnSpPr>
          <p:spPr>
            <a:xfrm flipH="1" flipV="1">
              <a:off x="6300968" y="5042420"/>
              <a:ext cx="1483979" cy="170346"/>
            </a:xfrm>
            <a:prstGeom prst="line">
              <a:avLst/>
            </a:prstGeom>
            <a:ln w="15875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lowchart: Summing Junction 43"/>
            <p:cNvSpPr/>
            <p:nvPr/>
          </p:nvSpPr>
          <p:spPr>
            <a:xfrm>
              <a:off x="6222493" y="5127593"/>
              <a:ext cx="156949" cy="118031"/>
            </a:xfrm>
            <a:prstGeom prst="flowChartSummingJunction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Summing Junction 44"/>
            <p:cNvSpPr/>
            <p:nvPr/>
          </p:nvSpPr>
          <p:spPr>
            <a:xfrm>
              <a:off x="7125472" y="4875947"/>
              <a:ext cx="156949" cy="118031"/>
            </a:xfrm>
            <a:prstGeom prst="flowChartSummingJunction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Summing Junction 45"/>
            <p:cNvSpPr/>
            <p:nvPr/>
          </p:nvSpPr>
          <p:spPr>
            <a:xfrm>
              <a:off x="6754720" y="5248672"/>
              <a:ext cx="156949" cy="118031"/>
            </a:xfrm>
            <a:prstGeom prst="flowChartSummingJunction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Summing Junction 46"/>
            <p:cNvSpPr/>
            <p:nvPr/>
          </p:nvSpPr>
          <p:spPr>
            <a:xfrm>
              <a:off x="7862499" y="4938160"/>
              <a:ext cx="156949" cy="118031"/>
            </a:xfrm>
            <a:prstGeom prst="flowChartSummingJunction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202165" y="4341527"/>
              <a:ext cx="0" cy="606792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300968" y="4343561"/>
              <a:ext cx="0" cy="86920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940974" y="4152069"/>
              <a:ext cx="0" cy="86920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828681" y="4451828"/>
              <a:ext cx="0" cy="869205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671375" y="3715741"/>
              <a:ext cx="0" cy="1558734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8425984" y="3464267"/>
              <a:ext cx="0" cy="1532908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lg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2" idx="2"/>
              <a:endCxn id="62" idx="5"/>
            </p:cNvCxnSpPr>
            <p:nvPr/>
          </p:nvCxnSpPr>
          <p:spPr>
            <a:xfrm flipH="1" flipV="1">
              <a:off x="6135805" y="3464267"/>
              <a:ext cx="1801718" cy="207154"/>
            </a:xfrm>
            <a:prstGeom prst="line">
              <a:avLst/>
            </a:prstGeom>
            <a:ln w="34925">
              <a:solidFill>
                <a:schemeClr val="bg1">
                  <a:lumMod val="50000"/>
                  <a:alpha val="49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7007126" y="3128046"/>
              <a:ext cx="1766042" cy="207327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Dot"/>
              <a:headEnd type="arrow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ontent Placeholder 2"/>
            <p:cNvSpPr txBox="1">
              <a:spLocks/>
            </p:cNvSpPr>
            <p:nvPr/>
          </p:nvSpPr>
          <p:spPr>
            <a:xfrm rot="312244">
              <a:off x="7216327" y="3021136"/>
              <a:ext cx="1610210" cy="4110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Wider than a pixel!!</a:t>
              </a: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4199085" y="3008318"/>
              <a:ext cx="974244" cy="4055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Weight still sums to 1.0</a:t>
              </a:r>
            </a:p>
          </p:txBody>
        </p:sp>
        <p:sp>
          <p:nvSpPr>
            <p:cNvPr id="85" name="Content Placeholder 2"/>
            <p:cNvSpPr txBox="1">
              <a:spLocks/>
            </p:cNvSpPr>
            <p:nvPr/>
          </p:nvSpPr>
          <p:spPr>
            <a:xfrm>
              <a:off x="4730566" y="4189422"/>
              <a:ext cx="806590" cy="3972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samples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5216837" y="4381720"/>
              <a:ext cx="1084130" cy="407622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5173329" y="4381720"/>
              <a:ext cx="1634263" cy="263204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Content Placeholder 2"/>
            <p:cNvSpPr txBox="1">
              <a:spLocks/>
            </p:cNvSpPr>
            <p:nvPr/>
          </p:nvSpPr>
          <p:spPr>
            <a:xfrm>
              <a:off x="6012487" y="2458659"/>
              <a:ext cx="917792" cy="4936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i="1" dirty="0" smtClean="0"/>
                <a:t>Filter Kernel</a:t>
              </a:r>
            </a:p>
          </p:txBody>
        </p:sp>
        <p:cxnSp>
          <p:nvCxnSpPr>
            <p:cNvPr id="67" name="Straight Connector 66"/>
            <p:cNvCxnSpPr>
              <a:stCxn id="62" idx="1"/>
              <a:endCxn id="62" idx="3"/>
            </p:cNvCxnSpPr>
            <p:nvPr/>
          </p:nvCxnSpPr>
          <p:spPr>
            <a:xfrm flipH="1">
              <a:off x="6254357" y="3294441"/>
              <a:ext cx="1564614" cy="546806"/>
            </a:xfrm>
            <a:prstGeom prst="line">
              <a:avLst/>
            </a:prstGeom>
            <a:ln w="34925">
              <a:solidFill>
                <a:schemeClr val="bg1">
                  <a:lumMod val="50000"/>
                  <a:alpha val="49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730566" y="3374650"/>
              <a:ext cx="1162821" cy="271116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157624" y="2874114"/>
              <a:ext cx="253218" cy="547464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Dot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7043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862192" y="3306493"/>
            <a:ext cx="1895476" cy="1220619"/>
            <a:chOff x="6997869" y="5272163"/>
            <a:chExt cx="1895476" cy="1220619"/>
          </a:xfrm>
        </p:grpSpPr>
        <p:pic>
          <p:nvPicPr>
            <p:cNvPr id="7181" name="Picture 13" descr="C:\Users\ksung\Desktop\ScreenHunter_67 Aug. 29 16.58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" t="18893" r="3025"/>
            <a:stretch/>
          </p:blipFill>
          <p:spPr bwMode="auto">
            <a:xfrm>
              <a:off x="6997869" y="5272163"/>
              <a:ext cx="1895476" cy="122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7633604" y="5313996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Quad: 2x2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85106" y="4747674"/>
            <a:ext cx="1895475" cy="1283148"/>
            <a:chOff x="6676687" y="3684700"/>
            <a:chExt cx="1895475" cy="1283148"/>
          </a:xfrm>
        </p:grpSpPr>
        <p:pic>
          <p:nvPicPr>
            <p:cNvPr id="7179" name="Picture 11" descr="C:\Users\ksung\Desktop\ScreenHunter_65 Aug. 29 16.5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7" t="21386" r="14679" b="4187"/>
            <a:stretch/>
          </p:blipFill>
          <p:spPr bwMode="auto">
            <a:xfrm>
              <a:off x="6676687" y="3684700"/>
              <a:ext cx="1895475" cy="128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7388200" y="3684700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Box: 3x3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 smtClean="0">
                <a:hlinkClick r:id="rId4" action="ppaction://hlinkfile"/>
              </a:rPr>
              <a:t>scene</a:t>
            </a:r>
            <a:endParaRPr lang="en-US" dirty="0"/>
          </a:p>
        </p:txBody>
      </p:sp>
      <p:pic>
        <p:nvPicPr>
          <p:cNvPr id="7170" name="Picture 2" descr="C:\Users\ksung\Desktop\ScreenHunter_56 Aug. 29 16.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4" y="1652696"/>
            <a:ext cx="2489873" cy="18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73649" y="1756562"/>
            <a:ext cx="1895475" cy="1324408"/>
            <a:chOff x="2935347" y="2802246"/>
            <a:chExt cx="1895475" cy="1324408"/>
          </a:xfrm>
        </p:grpSpPr>
        <p:pic>
          <p:nvPicPr>
            <p:cNvPr id="11" name="Picture 2" descr="C:\Users\ksung\Desktop\ScreenHunter_56 Aug. 29 16.46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6" t="67731" r="46554" b="2769"/>
            <a:stretch/>
          </p:blipFill>
          <p:spPr bwMode="auto">
            <a:xfrm>
              <a:off x="2935347" y="2831254"/>
              <a:ext cx="1895475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541806" y="2802246"/>
              <a:ext cx="1096456" cy="3908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Triangle: 1x1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3649" y="3269103"/>
            <a:ext cx="1895476" cy="1295400"/>
            <a:chOff x="2696152" y="4652888"/>
            <a:chExt cx="1895476" cy="1295400"/>
          </a:xfrm>
        </p:grpSpPr>
        <p:pic>
          <p:nvPicPr>
            <p:cNvPr id="7177" name="Picture 9" descr="C:\Users\ksung\Desktop\ScreenHunter_63 Aug. 29 16.55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5" t="28363" r="5355" b="8382"/>
            <a:stretch/>
          </p:blipFill>
          <p:spPr bwMode="auto">
            <a:xfrm>
              <a:off x="2696152" y="4652888"/>
              <a:ext cx="1895476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3254422" y="4750248"/>
              <a:ext cx="1096456" cy="3908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Triangle: 2x2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73649" y="4783942"/>
            <a:ext cx="1895476" cy="1292459"/>
            <a:chOff x="5704343" y="4425355"/>
            <a:chExt cx="1895476" cy="1292459"/>
          </a:xfrm>
        </p:grpSpPr>
        <p:pic>
          <p:nvPicPr>
            <p:cNvPr id="7173" name="Picture 5" descr="C:\Users\ksung\Desktop\ScreenHunter_59 Aug. 29 16.51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4" t="38127" r="8216" b="7987"/>
            <a:stretch/>
          </p:blipFill>
          <p:spPr bwMode="auto">
            <a:xfrm>
              <a:off x="5704343" y="4434666"/>
              <a:ext cx="1895476" cy="128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67962" y="4425355"/>
              <a:ext cx="1096456" cy="3908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Triangle: 3x3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85106" y="1777192"/>
            <a:ext cx="1895475" cy="1283148"/>
            <a:chOff x="6633312" y="629244"/>
            <a:chExt cx="1895475" cy="1283148"/>
          </a:xfrm>
        </p:grpSpPr>
        <p:pic>
          <p:nvPicPr>
            <p:cNvPr id="7174" name="Picture 6" descr="C:\Users\ksung\Desktop\ScreenHunter_60 Aug. 29 16.53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67" t="26682" r="3979" b="12909"/>
            <a:stretch/>
          </p:blipFill>
          <p:spPr bwMode="auto">
            <a:xfrm>
              <a:off x="6633312" y="629244"/>
              <a:ext cx="1895475" cy="128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7251074" y="633703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Box: 1x1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85106" y="3250493"/>
            <a:ext cx="1895475" cy="1316569"/>
            <a:chOff x="6561272" y="3323765"/>
            <a:chExt cx="1895475" cy="1316569"/>
          </a:xfrm>
        </p:grpSpPr>
        <p:pic>
          <p:nvPicPr>
            <p:cNvPr id="7176" name="Picture 8" descr="C:\Users\ksung\Desktop\ScreenHunter_62 Aug. 29 16.54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4" t="41712" r="13182" b="3303"/>
            <a:stretch/>
          </p:blipFill>
          <p:spPr bwMode="auto">
            <a:xfrm>
              <a:off x="6561272" y="3357186"/>
              <a:ext cx="1895475" cy="128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7247586" y="3323765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Box: 2x2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62192" y="1771066"/>
            <a:ext cx="1895475" cy="1295400"/>
            <a:chOff x="5035633" y="4706938"/>
            <a:chExt cx="1895475" cy="1295400"/>
          </a:xfrm>
        </p:grpSpPr>
        <p:pic>
          <p:nvPicPr>
            <p:cNvPr id="7180" name="Picture 12" descr="C:\Users\ksung\Desktop\ScreenHunter_66 Aug. 29 16.58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633" y="4706938"/>
              <a:ext cx="1895475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5800802" y="4719190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Quad: 1x1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62192" y="4689820"/>
            <a:ext cx="1836164" cy="1412623"/>
            <a:chOff x="4575700" y="2660619"/>
            <a:chExt cx="1836164" cy="1412623"/>
          </a:xfrm>
        </p:grpSpPr>
        <p:pic>
          <p:nvPicPr>
            <p:cNvPr id="7182" name="Picture 14" descr="C:\Users\ksung\Desktop\ScreenHunter_68 Aug. 29 16.59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17" r="3129"/>
            <a:stretch/>
          </p:blipFill>
          <p:spPr bwMode="auto">
            <a:xfrm>
              <a:off x="4575700" y="2848298"/>
              <a:ext cx="1836164" cy="12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5300738" y="2660619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Quad: 3x3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6682" y="3902421"/>
            <a:ext cx="1895475" cy="1283148"/>
            <a:chOff x="2745728" y="1975214"/>
            <a:chExt cx="1895475" cy="1283148"/>
          </a:xfrm>
        </p:grpSpPr>
        <p:pic>
          <p:nvPicPr>
            <p:cNvPr id="7171" name="Picture 3" descr="C:\Users\ksung\Desktop\ScreenHunter_57 Aug. 29 16.48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3" t="27233" r="-8956" b="8311"/>
            <a:stretch/>
          </p:blipFill>
          <p:spPr bwMode="auto">
            <a:xfrm>
              <a:off x="2745728" y="1975214"/>
              <a:ext cx="1895475" cy="1283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3314452" y="2018435"/>
              <a:ext cx="1096456" cy="2818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No Filter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11723" y="2880292"/>
            <a:ext cx="771184" cy="4447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>
            <a:off x="997315" y="3324992"/>
            <a:ext cx="118091" cy="620650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304"/>
            <a:ext cx="8229600" cy="54045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i="1" dirty="0" smtClean="0"/>
              <a:t>never really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sample sufficiently!!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But, these edges</a:t>
            </a:r>
            <a:br>
              <a:rPr lang="en-US" dirty="0" smtClean="0"/>
            </a:br>
            <a:r>
              <a:rPr lang="en-US" b="1" i="1" dirty="0" smtClean="0"/>
              <a:t>looks pretty good!</a:t>
            </a:r>
          </a:p>
          <a:p>
            <a:pPr lvl="1"/>
            <a:endParaRPr lang="en-US" b="1" i="1" dirty="0"/>
          </a:p>
          <a:p>
            <a:r>
              <a:rPr lang="en-US" i="1" dirty="0" smtClean="0"/>
              <a:t>Looks</a:t>
            </a:r>
            <a:r>
              <a:rPr lang="en-US" dirty="0" smtClean="0"/>
              <a:t>!! </a:t>
            </a:r>
          </a:p>
          <a:p>
            <a:r>
              <a:rPr lang="en-US" dirty="0" smtClean="0"/>
              <a:t>The human eye!</a:t>
            </a:r>
          </a:p>
          <a:p>
            <a:pPr lvl="1"/>
            <a:r>
              <a:rPr lang="en-US" dirty="0" smtClean="0"/>
              <a:t>For now, assume we know how to compute color</a:t>
            </a:r>
          </a:p>
        </p:txBody>
      </p:sp>
      <p:pic>
        <p:nvPicPr>
          <p:cNvPr id="4" name="Picture 2" descr="E:\Work\KS\CSS\2010.TopicsInRenderingContract\zMisc\ToyRayTracer\CommandFile\Week2\AliasInfinit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42" y="2125253"/>
            <a:ext cx="3947211" cy="31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1604" y="2125253"/>
            <a:ext cx="842683" cy="57248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90555" y="3280790"/>
            <a:ext cx="942766" cy="922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80430" y="2241259"/>
            <a:ext cx="1281508" cy="1702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1"/>
          </p:cNvCxnSpPr>
          <p:nvPr/>
        </p:nvCxnSpPr>
        <p:spPr>
          <a:xfrm>
            <a:off x="3869140" y="3703699"/>
            <a:ext cx="721415" cy="38451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Checker </a:t>
            </a:r>
            <a:r>
              <a:rPr lang="en-US" dirty="0" smtClean="0">
                <a:hlinkClick r:id="rId2" action="ppaction://hlinkfile"/>
              </a:rPr>
              <a:t>Example</a:t>
            </a:r>
            <a:endParaRPr lang="en-US" dirty="0"/>
          </a:p>
        </p:txBody>
      </p:sp>
      <p:pic>
        <p:nvPicPr>
          <p:cNvPr id="8195" name="Picture 3" descr="C:\Users\ksung\Desktop\ScreenHunter_70 Aug. 29 17.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5" y="1965650"/>
            <a:ext cx="1905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067888" y="1719432"/>
            <a:ext cx="1006897" cy="326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No Filter</a:t>
            </a:r>
          </a:p>
        </p:txBody>
      </p:sp>
      <p:pic>
        <p:nvPicPr>
          <p:cNvPr id="8197" name="Picture 5" descr="C:\Users\ksung\Desktop\ScreenHunter_73 Aug. 29 17.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65" y="3536338"/>
            <a:ext cx="19526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ksung\Desktop\ScreenHunter_74 Aug. 29 17.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65" y="4850606"/>
            <a:ext cx="1962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413157" y="1688072"/>
            <a:ext cx="1141619" cy="386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Box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40250" y="1851708"/>
            <a:ext cx="1141619" cy="49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1x1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340250" y="3206212"/>
            <a:ext cx="1141619" cy="49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2x2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340250" y="4495690"/>
            <a:ext cx="1141619" cy="49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3x3</a:t>
            </a:r>
          </a:p>
        </p:txBody>
      </p:sp>
      <p:pic>
        <p:nvPicPr>
          <p:cNvPr id="8202" name="Picture 10" descr="C:\Users\ksung\Desktop\ScreenHunter_75 Aug. 29 17.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50" y="2214511"/>
            <a:ext cx="19526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5427720" y="1719432"/>
            <a:ext cx="1141619" cy="49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Triangle</a:t>
            </a:r>
          </a:p>
        </p:txBody>
      </p:sp>
      <p:pic>
        <p:nvPicPr>
          <p:cNvPr id="8203" name="Picture 11" descr="C:\Users\ksung\Desktop\ScreenHunter_76 Aug. 29 17.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56" y="2224036"/>
            <a:ext cx="1962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ksung\Desktop\ScreenHunter_77 Aug. 29 17.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56" y="3527474"/>
            <a:ext cx="19621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ksung\Desktop\ScreenHunter_78 Aug. 29 17.2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76" y="4850605"/>
            <a:ext cx="1962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7522661" y="1702388"/>
            <a:ext cx="1141619" cy="357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Quad</a:t>
            </a:r>
          </a:p>
        </p:txBody>
      </p:sp>
      <p:pic>
        <p:nvPicPr>
          <p:cNvPr id="8206" name="Picture 14" descr="C:\Users\ksung\Desktop\ScreenHunter_81 Aug. 29 17.3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96" y="4841080"/>
            <a:ext cx="1962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ksung\Desktop\ScreenHunter_80 Aug. 29 17.3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96" y="3536999"/>
            <a:ext cx="1962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:\Users\ksung\Desktop\ScreenHunter_79 Aug. 29 17.2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55" y="2214511"/>
            <a:ext cx="1962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1095" y="3683758"/>
            <a:ext cx="2229155" cy="1655033"/>
            <a:chOff x="111097" y="3086875"/>
            <a:chExt cx="2229155" cy="1655033"/>
          </a:xfrm>
        </p:grpSpPr>
        <p:pic>
          <p:nvPicPr>
            <p:cNvPr id="8194" name="Picture 2" descr="C:\Users\ksung\Desktop\ScreenHunter_69 Aug. 29 17.17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97" y="3086875"/>
              <a:ext cx="2229155" cy="1655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531409" y="3125639"/>
              <a:ext cx="771184" cy="3267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Arrow Connector 26"/>
          <p:cNvCxnSpPr>
            <a:stCxn id="26" idx="0"/>
            <a:endCxn id="8195" idx="2"/>
          </p:cNvCxnSpPr>
          <p:nvPr/>
        </p:nvCxnSpPr>
        <p:spPr>
          <a:xfrm flipH="1" flipV="1">
            <a:off x="1225675" y="3003875"/>
            <a:ext cx="691324" cy="718647"/>
          </a:xfrm>
          <a:prstGeom prst="straightConnector1">
            <a:avLst/>
          </a:prstGeom>
          <a:ln w="22225">
            <a:solidFill>
              <a:srgbClr val="FF0000"/>
            </a:solidFill>
            <a:prstDash val="dashDot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5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93943" y="-166395"/>
            <a:ext cx="4705350" cy="4838868"/>
            <a:chOff x="4385726" y="804482"/>
            <a:chExt cx="4705350" cy="4838868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7963470" y="5310560"/>
              <a:ext cx="1127606" cy="3327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Image credit: Wikipedia (Fovea)</a:t>
              </a:r>
            </a:p>
          </p:txBody>
        </p:sp>
        <p:pic>
          <p:nvPicPr>
            <p:cNvPr id="1026" name="Picture 2" descr="C:\Users\ksung\Desktop\ScreenHunter_19 Aug. 29 00.5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726" y="804482"/>
              <a:ext cx="4705350" cy="479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667534" y="1166883"/>
              <a:ext cx="1276066" cy="689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62818" y="2510807"/>
              <a:ext cx="928048" cy="689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67534" y="3910083"/>
              <a:ext cx="1034955" cy="229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22775" y="1364776"/>
              <a:ext cx="679811" cy="955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34517" y="873456"/>
              <a:ext cx="1170145" cy="54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50605" y="1130487"/>
              <a:ext cx="1170145" cy="54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63470" y="1401167"/>
              <a:ext cx="940651" cy="569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50425" y="1712794"/>
              <a:ext cx="940651" cy="569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188" y="232982"/>
            <a:ext cx="4357374" cy="1143000"/>
          </a:xfrm>
        </p:spPr>
        <p:txBody>
          <a:bodyPr/>
          <a:lstStyle/>
          <a:p>
            <a:r>
              <a:rPr lang="en-US" dirty="0" smtClean="0"/>
              <a:t>Human Eye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0376" y="1142986"/>
            <a:ext cx="6080078" cy="5414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interesting facts</a:t>
            </a:r>
          </a:p>
          <a:p>
            <a:pPr lvl="1"/>
            <a:r>
              <a:rPr lang="en-US" dirty="0" smtClean="0"/>
              <a:t>Rod cells: </a:t>
            </a:r>
          </a:p>
          <a:p>
            <a:pPr lvl="2"/>
            <a:r>
              <a:rPr lang="en-US" dirty="0" smtClean="0"/>
              <a:t>requires only low light </a:t>
            </a:r>
          </a:p>
          <a:p>
            <a:pPr lvl="2"/>
            <a:r>
              <a:rPr lang="en-US" dirty="0" smtClean="0"/>
              <a:t>b/w vision</a:t>
            </a:r>
          </a:p>
          <a:p>
            <a:pPr lvl="2"/>
            <a:r>
              <a:rPr lang="en-US" dirty="0" smtClean="0"/>
              <a:t>blur, all over retina EXCEPT fovea</a:t>
            </a:r>
          </a:p>
          <a:p>
            <a:pPr lvl="1"/>
            <a:r>
              <a:rPr lang="en-US" dirty="0" smtClean="0"/>
              <a:t>Cone cells: </a:t>
            </a:r>
          </a:p>
          <a:p>
            <a:pPr lvl="2"/>
            <a:r>
              <a:rPr lang="en-US" dirty="0" smtClean="0"/>
              <a:t>requires bright light, </a:t>
            </a:r>
          </a:p>
          <a:p>
            <a:pPr lvl="2"/>
            <a:r>
              <a:rPr lang="en-US" dirty="0" smtClean="0"/>
              <a:t>Color vision: </a:t>
            </a:r>
            <a:r>
              <a:rPr lang="en-US" dirty="0"/>
              <a:t>three kinds of cone sensitive to roughly RGB wave lengths </a:t>
            </a:r>
            <a:endParaRPr lang="en-US" dirty="0" smtClean="0"/>
          </a:p>
          <a:p>
            <a:pPr lvl="2"/>
            <a:r>
              <a:rPr lang="en-US" dirty="0" smtClean="0"/>
              <a:t>acute, sharp image, located at the fovea</a:t>
            </a:r>
          </a:p>
          <a:p>
            <a:pPr lvl="1"/>
            <a:r>
              <a:rPr lang="en-US" dirty="0" smtClean="0"/>
              <a:t>Dynamic range and adaptation</a:t>
            </a:r>
          </a:p>
          <a:p>
            <a:r>
              <a:rPr lang="en-US" dirty="0" smtClean="0"/>
              <a:t>Useful fact</a:t>
            </a:r>
          </a:p>
          <a:p>
            <a:pPr lvl="1"/>
            <a:r>
              <a:rPr lang="en-US" dirty="0" smtClean="0"/>
              <a:t>Lens is like a low pass filter!!</a:t>
            </a:r>
          </a:p>
          <a:p>
            <a:pPr lvl="1"/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023459" y="4233834"/>
            <a:ext cx="1096456" cy="390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Image credit: </a:t>
            </a:r>
            <a:br>
              <a:rPr lang="en-US" dirty="0" smtClean="0"/>
            </a:br>
            <a:r>
              <a:rPr lang="en-US" dirty="0" smtClean="0"/>
              <a:t>Wikipedia: fovea</a:t>
            </a:r>
          </a:p>
        </p:txBody>
      </p:sp>
    </p:spTree>
    <p:extLst>
      <p:ext uri="{BB962C8B-B14F-4D97-AF65-F5344CB8AC3E}">
        <p14:creationId xmlns:p14="http://schemas.microsoft.com/office/powerpoint/2010/main" val="37616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180"/>
            <a:ext cx="8229600" cy="5445456"/>
          </a:xfrm>
        </p:spPr>
        <p:txBody>
          <a:bodyPr>
            <a:normAutofit/>
          </a:bodyPr>
          <a:lstStyle/>
          <a:p>
            <a:r>
              <a:rPr lang="en-US" dirty="0" smtClean="0"/>
              <a:t>Low pass filters!</a:t>
            </a:r>
          </a:p>
          <a:p>
            <a:pPr lvl="1"/>
            <a:r>
              <a:rPr lang="en-US" dirty="0" smtClean="0"/>
              <a:t>Collection of pixels (at appropriate distance) looks like a continuous image</a:t>
            </a:r>
          </a:p>
          <a:p>
            <a:pPr lvl="2"/>
            <a:r>
              <a:rPr lang="en-US" dirty="0" smtClean="0"/>
              <a:t>Pixel boundary (high frequency components) are “filtered” by the lens!</a:t>
            </a:r>
          </a:p>
          <a:p>
            <a:r>
              <a:rPr lang="en-US" dirty="0" smtClean="0"/>
              <a:t>More sensitive to </a:t>
            </a:r>
            <a:br>
              <a:rPr lang="en-US" dirty="0" smtClean="0"/>
            </a:br>
            <a:r>
              <a:rPr lang="en-US" dirty="0" smtClean="0"/>
              <a:t>low frequency noise (error)</a:t>
            </a:r>
          </a:p>
          <a:p>
            <a:endParaRPr lang="en-US" dirty="0" smtClean="0"/>
          </a:p>
          <a:p>
            <a:r>
              <a:rPr lang="en-US" dirty="0" smtClean="0"/>
              <a:t>Less sensitive to </a:t>
            </a:r>
            <a:br>
              <a:rPr lang="en-US" dirty="0" smtClean="0"/>
            </a:br>
            <a:r>
              <a:rPr lang="en-US" dirty="0" smtClean="0"/>
              <a:t>high frequency noise (error)</a:t>
            </a:r>
          </a:p>
        </p:txBody>
      </p:sp>
      <p:pic>
        <p:nvPicPr>
          <p:cNvPr id="2050" name="Picture 2" descr="E:\Work\KS\CSS\2010.TopicsInRenderingContract\zMisc\ToyRayTracer\CommandFile\Week3\1RandomSampl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77" y="5026658"/>
            <a:ext cx="2053092" cy="164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Work\KS\CSS\2010.TopicsInRenderingContract\zMisc\ToyRayTracer\CommandFile\Week3\1UniformSampl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77" y="3384641"/>
            <a:ext cx="2053092" cy="16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3042"/>
            <a:ext cx="8523027" cy="5342600"/>
          </a:xfrm>
        </p:spPr>
        <p:txBody>
          <a:bodyPr>
            <a:normAutofit/>
          </a:bodyPr>
          <a:lstStyle/>
          <a:p>
            <a:r>
              <a:rPr lang="en-US" dirty="0" smtClean="0"/>
              <a:t>1 Sample at </a:t>
            </a:r>
            <a:br>
              <a:rPr lang="en-US" dirty="0" smtClean="0"/>
            </a:br>
            <a:r>
              <a:rPr lang="en-US" dirty="0" smtClean="0"/>
              <a:t>pixel center</a:t>
            </a:r>
          </a:p>
          <a:p>
            <a:pPr lvl="2"/>
            <a:r>
              <a:rPr lang="en-US" dirty="0" smtClean="0"/>
              <a:t>Pattern is BAD!!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1 Sample at</a:t>
            </a:r>
            <a:br>
              <a:rPr lang="en-US" dirty="0" smtClean="0"/>
            </a:br>
            <a:r>
              <a:rPr lang="en-US" dirty="0" smtClean="0"/>
              <a:t>random position</a:t>
            </a:r>
            <a:br>
              <a:rPr lang="en-US" dirty="0" smtClean="0"/>
            </a:br>
            <a:r>
              <a:rPr lang="en-US" dirty="0" smtClean="0"/>
              <a:t>in pixel area</a:t>
            </a:r>
          </a:p>
          <a:p>
            <a:endParaRPr lang="en-US" dirty="0"/>
          </a:p>
          <a:p>
            <a:r>
              <a:rPr lang="en-US" dirty="0" smtClean="0"/>
              <a:t>Controlled </a:t>
            </a:r>
            <a:r>
              <a:rPr lang="en-US" b="1" u="sng" dirty="0" smtClean="0"/>
              <a:t>randomness </a:t>
            </a:r>
            <a:r>
              <a:rPr lang="en-US" dirty="0" smtClean="0"/>
              <a:t>is better than repeat</a:t>
            </a:r>
          </a:p>
          <a:p>
            <a:pPr lvl="1"/>
            <a:r>
              <a:rPr lang="en-US" dirty="0" smtClean="0"/>
              <a:t>Randomness </a:t>
            </a:r>
            <a:r>
              <a:rPr lang="en-US" i="1" dirty="0" smtClean="0"/>
              <a:t>pushes </a:t>
            </a:r>
            <a:r>
              <a:rPr lang="en-US" dirty="0" smtClean="0"/>
              <a:t>error to higher frequency</a:t>
            </a:r>
            <a:endParaRPr lang="en-US" dirty="0"/>
          </a:p>
        </p:txBody>
      </p:sp>
      <p:pic>
        <p:nvPicPr>
          <p:cNvPr id="3076" name="Picture 4" descr="E:\Work\KS\CSS\2010.TopicsInRenderingContract\zMisc\ToyRayTracer\CommandFile\Week3\1UniformSample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0" t="1" r="14003" b="80458"/>
          <a:stretch/>
        </p:blipFill>
        <p:spPr bwMode="auto">
          <a:xfrm>
            <a:off x="7298445" y="649781"/>
            <a:ext cx="1774209" cy="89343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Work\KS\CSS\2010.TopicsInRenderingContract\zMisc\ToyRayTracer\CommandFile\Week3\1RandomSample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6" r="238" b="81802"/>
          <a:stretch/>
        </p:blipFill>
        <p:spPr bwMode="auto">
          <a:xfrm>
            <a:off x="7298446" y="1792702"/>
            <a:ext cx="1774210" cy="8320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688195" y="3019834"/>
            <a:ext cx="2053092" cy="1642018"/>
            <a:chOff x="3798781" y="3674927"/>
            <a:chExt cx="2053092" cy="1642018"/>
          </a:xfrm>
        </p:grpSpPr>
        <p:pic>
          <p:nvPicPr>
            <p:cNvPr id="7" name="Picture 2" descr="E:\Work\KS\CSS\2010.TopicsInRenderingContract\zMisc\ToyRayTracer\CommandFile\Week3\1RandomSampl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781" y="3674927"/>
              <a:ext cx="2053092" cy="164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380490" y="3674927"/>
              <a:ext cx="471383" cy="2897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>
            <a:stCxn id="10" idx="0"/>
            <a:endCxn id="3075" idx="2"/>
          </p:cNvCxnSpPr>
          <p:nvPr/>
        </p:nvCxnSpPr>
        <p:spPr>
          <a:xfrm flipH="1" flipV="1">
            <a:off x="8185551" y="2624717"/>
            <a:ext cx="320045" cy="395117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E:\Work\KS\CSS\2010.TopicsInRenderingContract\zMisc\ToyRayTracer\CommandFile\Week3\1UniformSample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8" r="66174" b="45057"/>
          <a:stretch/>
        </p:blipFill>
        <p:spPr bwMode="auto">
          <a:xfrm>
            <a:off x="3681575" y="2933779"/>
            <a:ext cx="2900150" cy="121439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Work\KS\CSS\2010.TopicsInRenderingContract\zMisc\ToyRayTracer\CommandFile\Week3\1RandomSample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9" r="66174" b="44856"/>
          <a:stretch/>
        </p:blipFill>
        <p:spPr bwMode="auto">
          <a:xfrm>
            <a:off x="3681575" y="4209458"/>
            <a:ext cx="2900150" cy="121439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Work\KS\CSS\2010.TopicsInRenderingContract\zMisc\ToyRayTracer\CommandFile\Week3\1UniformSampl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11" y="1253445"/>
            <a:ext cx="2053092" cy="16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81725" y="1253445"/>
            <a:ext cx="471383" cy="2897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14511" y="1851286"/>
            <a:ext cx="471383" cy="2897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4449170" y="1996169"/>
            <a:ext cx="565341" cy="937610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3076" idx="1"/>
          </p:cNvCxnSpPr>
          <p:nvPr/>
        </p:nvCxnSpPr>
        <p:spPr>
          <a:xfrm flipV="1">
            <a:off x="7067603" y="1096496"/>
            <a:ext cx="230842" cy="301832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88195" y="3614121"/>
            <a:ext cx="471383" cy="2897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endCxn id="15" idx="3"/>
          </p:cNvCxnSpPr>
          <p:nvPr/>
        </p:nvCxnSpPr>
        <p:spPr>
          <a:xfrm flipH="1">
            <a:off x="6581725" y="3903887"/>
            <a:ext cx="342162" cy="912771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many samples to take</a:t>
            </a:r>
          </a:p>
          <a:p>
            <a:pPr lvl="1"/>
            <a:r>
              <a:rPr lang="en-US" dirty="0" smtClean="0"/>
              <a:t>Too many: Costly</a:t>
            </a:r>
          </a:p>
          <a:p>
            <a:pPr lvl="1"/>
            <a:r>
              <a:rPr lang="en-US" dirty="0" smtClean="0"/>
              <a:t>Too few: Bad Quality</a:t>
            </a:r>
          </a:p>
          <a:p>
            <a:r>
              <a:rPr lang="en-US" dirty="0" smtClean="0"/>
              <a:t>Where to take the samples</a:t>
            </a:r>
          </a:p>
          <a:p>
            <a:pPr lvl="1"/>
            <a:r>
              <a:rPr lang="en-US" dirty="0" smtClean="0"/>
              <a:t>Center of pixel seem important?</a:t>
            </a:r>
          </a:p>
          <a:p>
            <a:pPr lvl="1"/>
            <a:r>
              <a:rPr lang="en-US" dirty="0" smtClean="0"/>
              <a:t>Why? What is important?</a:t>
            </a:r>
          </a:p>
          <a:p>
            <a:r>
              <a:rPr lang="en-US" dirty="0" smtClean="0"/>
              <a:t>How to re-sample at display rate!?</a:t>
            </a:r>
          </a:p>
          <a:p>
            <a:pPr lvl="1"/>
            <a:r>
              <a:rPr lang="en-US" dirty="0" smtClean="0"/>
              <a:t>This is also known as: Filtering</a:t>
            </a:r>
          </a:p>
          <a:p>
            <a:pPr lvl="1"/>
            <a:r>
              <a:rPr lang="en-US" dirty="0" smtClean="0"/>
              <a:t>How to combine the samples to form the color of a single pixel?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91584" y="4626896"/>
            <a:ext cx="2297826" cy="668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Maya software Renderer: </a:t>
            </a:r>
            <a:br>
              <a:rPr lang="en-US" dirty="0" smtClean="0"/>
            </a:br>
            <a:r>
              <a:rPr lang="en-US" dirty="0" err="1" smtClean="0"/>
              <a:t>setAttr</a:t>
            </a:r>
            <a:r>
              <a:rPr lang="en-US" dirty="0" smtClean="0"/>
              <a:t> </a:t>
            </a:r>
            <a:r>
              <a:rPr lang="en-US" dirty="0" err="1" smtClean="0"/>
              <a:t>defaultRenderQuality.renderSample</a:t>
            </a:r>
            <a:r>
              <a:rPr lang="en-US" dirty="0" smtClean="0"/>
              <a:t> 1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Render at Highest Quality with 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MinShading</a:t>
            </a:r>
            <a:r>
              <a:rPr lang="en-US" dirty="0" smtClean="0"/>
              <a:t> Samples =2 </a:t>
            </a:r>
            <a:r>
              <a:rPr lang="en-US" dirty="0" err="1" smtClean="0"/>
              <a:t>MaxShading</a:t>
            </a:r>
            <a:r>
              <a:rPr lang="en-US" dirty="0" smtClean="0"/>
              <a:t> Sample =32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Look at Mask channel</a:t>
            </a:r>
          </a:p>
        </p:txBody>
      </p:sp>
      <p:pic>
        <p:nvPicPr>
          <p:cNvPr id="4098" name="Picture 2" descr="C:\Users\ksung\Desktop\ScreenHunter_24 Aug. 29 02.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78" y="1219600"/>
            <a:ext cx="2270530" cy="168055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sung\Desktop\ScreenHunter_23 Aug. 29 02.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68" y="2900150"/>
            <a:ext cx="2270529" cy="171017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ung\Desktop\ScreenHunter_32 Sep. 01 21.4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6" y="4362900"/>
            <a:ext cx="3226943" cy="24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sung\Desktop\ScreenHunter_31 Sep. 01 21.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09" y="3622224"/>
            <a:ext cx="3234007" cy="24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to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63" y="1218062"/>
            <a:ext cx="8229600" cy="4525963"/>
          </a:xfrm>
        </p:spPr>
        <p:txBody>
          <a:bodyPr/>
          <a:lstStyle/>
          <a:p>
            <a:r>
              <a:rPr lang="en-US" dirty="0" smtClean="0"/>
              <a:t>Fixed Rate</a:t>
            </a:r>
          </a:p>
          <a:p>
            <a:pPr lvl="1"/>
            <a:r>
              <a:rPr lang="en-US" dirty="0" smtClean="0"/>
              <a:t>Simple!</a:t>
            </a:r>
          </a:p>
          <a:p>
            <a:pPr lvl="1"/>
            <a:r>
              <a:rPr lang="en-US" dirty="0" smtClean="0"/>
              <a:t>Can be wasteful!</a:t>
            </a:r>
          </a:p>
          <a:p>
            <a:r>
              <a:rPr lang="en-US" dirty="0" smtClean="0"/>
              <a:t>Adaptive: take more only when required</a:t>
            </a:r>
          </a:p>
          <a:p>
            <a:pPr lvl="1"/>
            <a:r>
              <a:rPr lang="en-US" dirty="0" smtClean="0"/>
              <a:t>Work only when need to</a:t>
            </a:r>
          </a:p>
          <a:p>
            <a:pPr lvl="1"/>
            <a:r>
              <a:rPr lang="en-US" dirty="0" smtClean="0"/>
              <a:t>Tricky to implement</a:t>
            </a:r>
            <a:endParaRPr lang="en-US" dirty="0"/>
          </a:p>
        </p:txBody>
      </p:sp>
      <p:pic>
        <p:nvPicPr>
          <p:cNvPr id="5" name="Picture 2" descr="C:\Users\ksung\Desktop\ScreenHunter_24 Aug. 29 02.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49" y="1246896"/>
            <a:ext cx="2270530" cy="168055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sung\Desktop\ScreenHunter_23 Aug. 29 02.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88" y="1246896"/>
            <a:ext cx="2270529" cy="171017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06942" y="4246049"/>
            <a:ext cx="471383" cy="4447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42936" y="5026246"/>
            <a:ext cx="471383" cy="44470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1005" y="4564339"/>
            <a:ext cx="1922511" cy="1032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No level-2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Sampling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i</a:t>
            </a:r>
            <a:r>
              <a:rPr lang="en-US" dirty="0" smtClean="0"/>
              <a:t>s required</a:t>
            </a:r>
            <a:r>
              <a:rPr lang="en-US" dirty="0" smtClean="0"/>
              <a:t>!</a:t>
            </a:r>
            <a:endParaRPr lang="en-US" dirty="0" smtClean="0"/>
          </a:p>
        </p:txBody>
      </p:sp>
      <p:cxnSp>
        <p:nvCxnSpPr>
          <p:cNvPr id="15" name="Straight Arrow Connector 14"/>
          <p:cNvCxnSpPr>
            <a:endCxn id="11" idx="1"/>
          </p:cNvCxnSpPr>
          <p:nvPr/>
        </p:nvCxnSpPr>
        <p:spPr>
          <a:xfrm flipV="1">
            <a:off x="1562669" y="4468399"/>
            <a:ext cx="6044273" cy="4846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1"/>
          </p:cNvCxnSpPr>
          <p:nvPr/>
        </p:nvCxnSpPr>
        <p:spPr>
          <a:xfrm>
            <a:off x="1562669" y="4953034"/>
            <a:ext cx="2880267" cy="2955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73962" y="6035597"/>
            <a:ext cx="1996595" cy="702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hlinkClick r:id="rId8" action="ppaction://hlinkfile"/>
              </a:rPr>
              <a:t>Maya scene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47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Rate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 for suitable for</a:t>
            </a:r>
            <a:br>
              <a:rPr lang="en-US" dirty="0" smtClean="0"/>
            </a:br>
            <a:r>
              <a:rPr lang="en-US" dirty="0" smtClean="0"/>
              <a:t>hardware implementation</a:t>
            </a:r>
          </a:p>
          <a:p>
            <a:r>
              <a:rPr lang="en-US" dirty="0" smtClean="0"/>
              <a:t>Other strategies:</a:t>
            </a:r>
          </a:p>
          <a:p>
            <a:pPr lvl="1"/>
            <a:r>
              <a:rPr lang="en-US" dirty="0" smtClean="0"/>
              <a:t>Poisson Disc: eye cell distribution</a:t>
            </a:r>
          </a:p>
          <a:p>
            <a:pPr lvl="1"/>
            <a:r>
              <a:rPr lang="en-US" dirty="0" smtClean="0"/>
              <a:t>Jittered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E:\Work\KS\CSS\2010.TopicsInRenderingContract\zMisc\FiguresFromRealTimeRendering\RTR3figures\RTR3.05.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0" b="28141"/>
          <a:stretch/>
        </p:blipFill>
        <p:spPr bwMode="auto">
          <a:xfrm>
            <a:off x="6386371" y="1105467"/>
            <a:ext cx="2109362" cy="48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550294" y="6068131"/>
            <a:ext cx="1096456" cy="390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Image credit: </a:t>
            </a:r>
            <a:br>
              <a:rPr lang="en-US" dirty="0" smtClean="0"/>
            </a:br>
            <a:r>
              <a:rPr lang="en-US" dirty="0" smtClean="0"/>
              <a:t>Real Timer Rendering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Ed: Fig 5-29 P. 127</a:t>
            </a:r>
          </a:p>
        </p:txBody>
      </p:sp>
    </p:spTree>
    <p:extLst>
      <p:ext uri="{BB962C8B-B14F-4D97-AF65-F5344CB8AC3E}">
        <p14:creationId xmlns:p14="http://schemas.microsoft.com/office/powerpoint/2010/main" val="225372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Super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Usually 2-level (e.g., Maya Renderer)</a:t>
            </a:r>
          </a:p>
          <a:p>
            <a:pPr lvl="1"/>
            <a:r>
              <a:rPr lang="en-US" dirty="0" smtClean="0"/>
              <a:t>Primary samples: compare to trigger secondary sampling</a:t>
            </a:r>
          </a:p>
          <a:p>
            <a:pPr lvl="1"/>
            <a:r>
              <a:rPr lang="en-US" dirty="0" smtClean="0"/>
              <a:t>Too many levels causes complexity!</a:t>
            </a:r>
          </a:p>
          <a:p>
            <a:r>
              <a:rPr lang="en-US" dirty="0" smtClean="0"/>
              <a:t>Contrast: measurement of local variation</a:t>
            </a:r>
          </a:p>
          <a:p>
            <a:pPr lvl="1"/>
            <a:r>
              <a:rPr lang="en-US" dirty="0" smtClean="0"/>
              <a:t>Thresholds </a:t>
            </a:r>
            <a:r>
              <a:rPr lang="en-US" sz="1800" dirty="0" smtClean="0"/>
              <a:t>[Mitchell 87]</a:t>
            </a:r>
          </a:p>
          <a:p>
            <a:pPr lvl="1"/>
            <a:r>
              <a:rPr lang="en-US" dirty="0" smtClean="0"/>
              <a:t>R= 0.4</a:t>
            </a:r>
          </a:p>
          <a:p>
            <a:pPr lvl="1"/>
            <a:r>
              <a:rPr lang="en-US" dirty="0" smtClean="0"/>
              <a:t>G = 0.3 (easiest to trigger)</a:t>
            </a:r>
          </a:p>
          <a:p>
            <a:pPr lvl="1"/>
            <a:r>
              <a:rPr lang="en-US" dirty="0" smtClean="0"/>
              <a:t>B = 0.6</a:t>
            </a:r>
          </a:p>
          <a:p>
            <a:pPr lvl="1"/>
            <a:endParaRPr lang="en-US" dirty="0"/>
          </a:p>
        </p:txBody>
      </p:sp>
      <p:pic>
        <p:nvPicPr>
          <p:cNvPr id="6146" name="Picture 2" descr="C:\Users\ksung\Desktop\ScreenHunter_26 Aug. 29 03.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8323" r="5764" b="27200"/>
          <a:stretch/>
        </p:blipFill>
        <p:spPr bwMode="auto">
          <a:xfrm>
            <a:off x="5534167" y="4544704"/>
            <a:ext cx="2736376" cy="9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51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563</Words>
  <Application>Microsoft Office PowerPoint</Application>
  <PresentationFormat>On-screen Show (4:3)</PresentationFormat>
  <Paragraphs>197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Sampling Theorem told us …</vt:lpstr>
      <vt:lpstr>Reality …</vt:lpstr>
      <vt:lpstr>Human Eye</vt:lpstr>
      <vt:lpstr>Human Eye:</vt:lpstr>
      <vt:lpstr>A Closer Look</vt:lpstr>
      <vt:lpstr>Sampling: Issues</vt:lpstr>
      <vt:lpstr>How many to take?</vt:lpstr>
      <vt:lpstr>Fixed Rate Sampling</vt:lpstr>
      <vt:lpstr>Adaptive Super Sampling</vt:lpstr>
      <vt:lpstr>Adaptive Super Sampling</vt:lpstr>
      <vt:lpstr>Example</vt:lpstr>
      <vt:lpstr>Filtering</vt:lpstr>
      <vt:lpstr>Average: Uniform weight</vt:lpstr>
      <vt:lpstr>The “Weight” Function</vt:lpstr>
      <vt:lpstr>In 2D Space</vt:lpstr>
      <vt:lpstr>Filter Kernels</vt:lpstr>
      <vt:lpstr>Filtering Illustrated</vt:lpstr>
      <vt:lpstr>Kernel Support</vt:lpstr>
      <vt:lpstr>Examples: scene</vt:lpstr>
      <vt:lpstr>Checker 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Kelvin Sung</cp:lastModifiedBy>
  <cp:revision>303</cp:revision>
  <dcterms:created xsi:type="dcterms:W3CDTF">2006-08-16T00:00:00Z</dcterms:created>
  <dcterms:modified xsi:type="dcterms:W3CDTF">2010-09-02T05:07:59Z</dcterms:modified>
</cp:coreProperties>
</file>