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74" r:id="rId10"/>
    <p:sldId id="263" r:id="rId11"/>
    <p:sldId id="264" r:id="rId12"/>
    <p:sldId id="265" r:id="rId13"/>
    <p:sldId id="279" r:id="rId14"/>
    <p:sldId id="280" r:id="rId15"/>
    <p:sldId id="266" r:id="rId16"/>
    <p:sldId id="281" r:id="rId17"/>
    <p:sldId id="276" r:id="rId18"/>
    <p:sldId id="275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8" autoAdjust="0"/>
    <p:restoredTop sz="94660"/>
  </p:normalViewPr>
  <p:slideViewPr>
    <p:cSldViewPr>
      <p:cViewPr varScale="1">
        <p:scale>
          <a:sx n="96" d="100"/>
          <a:sy n="96" d="100"/>
        </p:scale>
        <p:origin x="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9392D-D7F8-4E8C-8205-C970C80CDE98}" type="datetimeFigureOut">
              <a:rPr lang="zh-TW" altLang="en-US" smtClean="0"/>
              <a:t>2013/6/3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8996A-543D-4ECE-B0F6-E861212AAD4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026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610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684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181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5368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014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961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668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75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28996A-543D-4ECE-B0F6-E861212AAD40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06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BDEFE8-D34D-4E20-9770-9564BAADD209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8B115A2-44E7-4849-9BA8-EF40034925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BVH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Student: Jack Chang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K-DOP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altLang="zh-TW" dirty="0"/>
              <a:t> </a:t>
            </a:r>
            <a:r>
              <a:rPr lang="en-US" altLang="zh-TW" dirty="0" smtClean="0"/>
              <a:t>Similar </a:t>
            </a:r>
            <a:r>
              <a:rPr lang="en-US" altLang="zh-TW" dirty="0"/>
              <a:t>to the Kay-</a:t>
            </a:r>
            <a:r>
              <a:rPr lang="en-US" altLang="zh-TW" dirty="0" err="1"/>
              <a:t>Kajiya’s</a:t>
            </a:r>
            <a:r>
              <a:rPr lang="en-US" altLang="zh-TW" dirty="0"/>
              <a:t> slab-based </a:t>
            </a:r>
            <a:r>
              <a:rPr lang="en-US" altLang="zh-TW" dirty="0" smtClean="0"/>
              <a:t>volume</a:t>
            </a:r>
          </a:p>
          <a:p>
            <a:pPr marL="457200" lvl="2"/>
            <a:r>
              <a:rPr lang="en-US" dirty="0" smtClean="0"/>
              <a:t>But normal are defined as fixed set of axes shared among all BVs.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3299936"/>
            <a:ext cx="259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struct</a:t>
            </a:r>
            <a:r>
              <a:rPr lang="en-US" altLang="zh-TW" dirty="0"/>
              <a:t> </a:t>
            </a:r>
            <a:r>
              <a:rPr lang="en-US" altLang="zh-TW" dirty="0" smtClean="0"/>
              <a:t>DOP6 </a:t>
            </a:r>
            <a:endParaRPr lang="en-US" altLang="zh-TW" dirty="0"/>
          </a:p>
          <a:p>
            <a:r>
              <a:rPr lang="en-US" altLang="zh-TW" dirty="0"/>
              <a:t>{</a:t>
            </a:r>
          </a:p>
          <a:p>
            <a:r>
              <a:rPr lang="en-US" altLang="zh-TW" dirty="0"/>
              <a:t>	float </a:t>
            </a:r>
            <a:r>
              <a:rPr lang="en-US" altLang="zh-TW" dirty="0" smtClean="0"/>
              <a:t>min[3];</a:t>
            </a:r>
            <a:endParaRPr lang="en-US" altLang="zh-TW" dirty="0"/>
          </a:p>
          <a:p>
            <a:r>
              <a:rPr lang="en-US" altLang="zh-TW" dirty="0"/>
              <a:t>	float </a:t>
            </a:r>
            <a:r>
              <a:rPr lang="en-US" altLang="zh-TW" dirty="0" smtClean="0"/>
              <a:t>max[3];</a:t>
            </a:r>
            <a:endParaRPr lang="en-US" altLang="zh-TW" dirty="0"/>
          </a:p>
          <a:p>
            <a:r>
              <a:rPr lang="en-US" altLang="zh-TW" dirty="0" smtClean="0"/>
              <a:t>};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23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</a:t>
            </a:r>
            <a:r>
              <a:rPr lang="en-US" altLang="zh-TW" dirty="0"/>
              <a:t>bounding </a:t>
            </a:r>
            <a:r>
              <a:rPr lang="en-US" altLang="zh-TW" dirty="0" smtClean="0"/>
              <a:t>volume is best?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It depends…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191000"/>
            <a:ext cx="5276850" cy="1685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912" y="3276600"/>
            <a:ext cx="50006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4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Hierarchy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3 approaches</a:t>
            </a:r>
          </a:p>
          <a:p>
            <a:pPr marL="457200" lvl="2"/>
            <a:r>
              <a:rPr lang="en-US" dirty="0" smtClean="0"/>
              <a:t>Top-Down</a:t>
            </a:r>
          </a:p>
          <a:p>
            <a:pPr marL="457200" lvl="2"/>
            <a:r>
              <a:rPr lang="en-US" dirty="0" smtClean="0"/>
              <a:t>Bottom-Up</a:t>
            </a:r>
          </a:p>
          <a:p>
            <a:pPr marL="457200" lvl="2"/>
            <a:r>
              <a:rPr lang="en-US" dirty="0" smtClean="0"/>
              <a:t>Insertion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48" y="3429000"/>
            <a:ext cx="7725103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6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Hierarchy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3 approaches</a:t>
            </a:r>
          </a:p>
          <a:p>
            <a:pPr marL="457200" lvl="2"/>
            <a:r>
              <a:rPr lang="en-US" dirty="0" smtClean="0"/>
              <a:t>Top-Down</a:t>
            </a:r>
          </a:p>
          <a:p>
            <a:pPr marL="457200" lvl="2"/>
            <a:r>
              <a:rPr lang="en-US" dirty="0" smtClean="0"/>
              <a:t>Bottom-Up</a:t>
            </a:r>
          </a:p>
          <a:p>
            <a:pPr marL="457200" lvl="2"/>
            <a:r>
              <a:rPr lang="en-US" dirty="0" smtClean="0"/>
              <a:t>Insertion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067" y="4035287"/>
            <a:ext cx="7525866" cy="198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 Hierarchy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3 approaches</a:t>
            </a:r>
          </a:p>
          <a:p>
            <a:pPr marL="457200" lvl="2"/>
            <a:r>
              <a:rPr lang="en-US" dirty="0" smtClean="0"/>
              <a:t>Top-Down</a:t>
            </a:r>
          </a:p>
          <a:p>
            <a:pPr marL="457200" lvl="2"/>
            <a:r>
              <a:rPr lang="en-US" dirty="0" smtClean="0"/>
              <a:t>Bottom-Up</a:t>
            </a:r>
          </a:p>
          <a:p>
            <a:pPr marL="457200" lvl="2"/>
            <a:r>
              <a:rPr lang="en-US" dirty="0" smtClean="0"/>
              <a:t>Insertion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375" y="3581400"/>
            <a:ext cx="7661249" cy="234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2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Top-Down construction</a:t>
            </a:r>
            <a:endParaRPr lang="en-US" dirty="0"/>
          </a:p>
        </p:txBody>
      </p:sp>
      <p:pic>
        <p:nvPicPr>
          <p:cNvPr id="20" name="Picture 1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643" y="2667000"/>
            <a:ext cx="3657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182880" lvl="1"/>
            <a:r>
              <a:rPr lang="en-US" altLang="zh-TW" dirty="0" smtClean="0"/>
              <a:t>Recursive procedure</a:t>
            </a:r>
          </a:p>
          <a:p>
            <a:pPr marL="182880" lvl="1"/>
            <a:r>
              <a:rPr lang="en-US" altLang="zh-TW" dirty="0" smtClean="0"/>
              <a:t>Splitting </a:t>
            </a:r>
            <a:r>
              <a:rPr lang="en-US" altLang="zh-TW" dirty="0" err="1" smtClean="0"/>
              <a:t>hyperplane</a:t>
            </a:r>
            <a:r>
              <a:rPr lang="en-US" altLang="zh-TW" dirty="0" smtClean="0"/>
              <a:t> </a:t>
            </a:r>
            <a:r>
              <a:rPr lang="en-US" altLang="zh-TW" dirty="0"/>
              <a:t>to divide the input </a:t>
            </a:r>
            <a:r>
              <a:rPr lang="en-US" altLang="zh-TW" dirty="0" smtClean="0"/>
              <a:t>set.</a:t>
            </a:r>
            <a:endParaRPr lang="en-US" altLang="zh-TW" dirty="0"/>
          </a:p>
          <a:p>
            <a:pPr marL="182880" lvl="1"/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1045" y="4457700"/>
            <a:ext cx="413575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5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Rearrange &amp; Partition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182880" lvl="1"/>
            <a:r>
              <a:rPr lang="en-US" altLang="zh-TW" dirty="0" smtClean="0"/>
              <a:t>Choice of Axis</a:t>
            </a:r>
          </a:p>
          <a:p>
            <a:pPr marL="457200" lvl="2"/>
            <a:r>
              <a:rPr lang="en-US" altLang="zh-TW" dirty="0"/>
              <a:t>Local x, y, </a:t>
            </a:r>
            <a:r>
              <a:rPr lang="en-US" altLang="zh-TW" dirty="0" smtClean="0"/>
              <a:t>and z coordinate</a:t>
            </a:r>
          </a:p>
          <a:p>
            <a:pPr marL="457200" lvl="2"/>
            <a:r>
              <a:rPr lang="en-US" altLang="zh-TW" dirty="0"/>
              <a:t>Axis through the two most distant </a:t>
            </a:r>
            <a:r>
              <a:rPr lang="en-US" altLang="zh-TW" dirty="0" smtClean="0"/>
              <a:t>points</a:t>
            </a:r>
          </a:p>
          <a:p>
            <a:pPr marL="274320" lvl="2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1043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Rearrange &amp; Partition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182880" lvl="1"/>
            <a:r>
              <a:rPr lang="en-US" dirty="0" smtClean="0"/>
              <a:t>Choice of splitting point</a:t>
            </a:r>
          </a:p>
          <a:p>
            <a:pPr marL="457200" lvl="2"/>
            <a:r>
              <a:rPr lang="en-US" altLang="zh-TW" dirty="0" smtClean="0"/>
              <a:t>Objects </a:t>
            </a:r>
            <a:r>
              <a:rPr lang="en-US" altLang="zh-TW" dirty="0"/>
              <a:t>Median</a:t>
            </a:r>
            <a:endParaRPr lang="zh-TW" altLang="zh-TW" dirty="0"/>
          </a:p>
          <a:p>
            <a:pPr marL="457200" lvl="2"/>
            <a:r>
              <a:rPr lang="en-US" altLang="zh-TW" dirty="0" smtClean="0"/>
              <a:t>Objects </a:t>
            </a:r>
            <a:r>
              <a:rPr lang="en-US" altLang="zh-TW" dirty="0"/>
              <a:t>Mean</a:t>
            </a:r>
            <a:endParaRPr lang="zh-TW" altLang="zh-TW" dirty="0"/>
          </a:p>
          <a:p>
            <a:pPr marL="457200" lvl="2"/>
            <a:r>
              <a:rPr lang="en-US" altLang="zh-TW" dirty="0"/>
              <a:t>Spatial Mean</a:t>
            </a:r>
            <a:endParaRPr lang="zh-TW" altLang="zh-TW" dirty="0"/>
          </a:p>
          <a:p>
            <a:pPr marL="457200" lvl="2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7315200" cy="219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61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 – Tree Construction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altLang="zh-TW" dirty="0"/>
              <a:t>void </a:t>
            </a:r>
            <a:r>
              <a:rPr lang="en-US" altLang="zh-TW" dirty="0" err="1"/>
              <a:t>BuildTopDownBVH</a:t>
            </a:r>
            <a:r>
              <a:rPr lang="en-US" altLang="zh-TW" dirty="0"/>
              <a:t>(</a:t>
            </a:r>
            <a:r>
              <a:rPr lang="en-US" altLang="zh-TW" dirty="0" err="1"/>
              <a:t>BVHNode</a:t>
            </a:r>
            <a:r>
              <a:rPr lang="en-US" altLang="zh-TW" dirty="0"/>
              <a:t> </a:t>
            </a:r>
            <a:r>
              <a:rPr lang="en-US" altLang="zh-TW" dirty="0" err="1"/>
              <a:t>treeNode</a:t>
            </a:r>
            <a:r>
              <a:rPr lang="en-US" altLang="zh-TW" dirty="0"/>
              <a:t>, </a:t>
            </a:r>
            <a:r>
              <a:rPr lang="en-US" altLang="zh-TW" dirty="0" err="1"/>
              <a:t>ArrayList</a:t>
            </a:r>
            <a:r>
              <a:rPr lang="en-US" altLang="zh-TW" dirty="0"/>
              <a:t> objects) </a:t>
            </a:r>
            <a:endParaRPr lang="zh-TW" altLang="zh-TW" dirty="0"/>
          </a:p>
          <a:p>
            <a:r>
              <a:rPr lang="en-US" altLang="zh-TW" dirty="0"/>
              <a:t>{</a:t>
            </a:r>
            <a:endParaRPr lang="zh-TW" altLang="zh-TW" dirty="0"/>
          </a:p>
          <a:p>
            <a:r>
              <a:rPr lang="en-US" altLang="zh-TW" dirty="0"/>
              <a:t>   Node </a:t>
            </a:r>
            <a:r>
              <a:rPr lang="en-US" altLang="zh-TW" dirty="0" err="1"/>
              <a:t>newNode</a:t>
            </a:r>
            <a:r>
              <a:rPr lang="en-US" altLang="zh-TW" dirty="0"/>
              <a:t> = new Node();</a:t>
            </a:r>
            <a:endParaRPr lang="zh-TW" altLang="zh-TW" dirty="0"/>
          </a:p>
          <a:p>
            <a:r>
              <a:rPr lang="en-US" altLang="zh-TW" dirty="0"/>
              <a:t>   </a:t>
            </a:r>
            <a:r>
              <a:rPr lang="en-US" altLang="zh-TW" dirty="0" err="1"/>
              <a:t>treeNode.add</a:t>
            </a:r>
            <a:r>
              <a:rPr lang="en-US" altLang="zh-TW" dirty="0"/>
              <a:t>(</a:t>
            </a:r>
            <a:r>
              <a:rPr lang="en-US" altLang="zh-TW" dirty="0" err="1"/>
              <a:t>newNode</a:t>
            </a:r>
            <a:r>
              <a:rPr lang="en-US" altLang="zh-TW" dirty="0"/>
              <a:t>);</a:t>
            </a:r>
            <a:endParaRPr lang="zh-TW" altLang="zh-TW" dirty="0"/>
          </a:p>
          <a:p>
            <a:r>
              <a:rPr lang="en-US" altLang="zh-TW" dirty="0"/>
              <a:t>	</a:t>
            </a:r>
            <a:endParaRPr lang="zh-TW" altLang="zh-TW" dirty="0"/>
          </a:p>
          <a:p>
            <a:r>
              <a:rPr lang="en-US" altLang="zh-TW" dirty="0"/>
              <a:t>   </a:t>
            </a:r>
            <a:r>
              <a:rPr lang="en-US" altLang="zh-TW" dirty="0" err="1"/>
              <a:t>newNode.BoundingVolume</a:t>
            </a:r>
            <a:r>
              <a:rPr lang="en-US" altLang="zh-TW" dirty="0"/>
              <a:t> = </a:t>
            </a:r>
            <a:r>
              <a:rPr lang="en-US" altLang="zh-TW" dirty="0" err="1"/>
              <a:t>ComputeBoundingVolume</a:t>
            </a:r>
            <a:r>
              <a:rPr lang="en-US" altLang="zh-TW" dirty="0"/>
              <a:t>(objects);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   if( </a:t>
            </a:r>
            <a:r>
              <a:rPr lang="en-US" altLang="zh-TW" dirty="0" err="1"/>
              <a:t>objects.Count</a:t>
            </a:r>
            <a:r>
              <a:rPr lang="en-US" altLang="zh-TW" dirty="0"/>
              <a:t> &lt;= 1) </a:t>
            </a:r>
            <a:endParaRPr lang="zh-TW" altLang="zh-TW" dirty="0"/>
          </a:p>
          <a:p>
            <a:r>
              <a:rPr lang="en-US" altLang="zh-TW" dirty="0"/>
              <a:t>   {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/>
              <a:t>newNode.Type</a:t>
            </a:r>
            <a:r>
              <a:rPr lang="en-US" altLang="zh-TW" dirty="0"/>
              <a:t> = LEAF;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 smtClean="0"/>
              <a:t>newNode.Objects</a:t>
            </a:r>
            <a:r>
              <a:rPr lang="en-US" altLang="zh-TW" dirty="0" smtClean="0"/>
              <a:t> </a:t>
            </a:r>
            <a:r>
              <a:rPr lang="en-US" altLang="zh-TW" dirty="0"/>
              <a:t>= objects;</a:t>
            </a:r>
            <a:endParaRPr lang="zh-TW" altLang="zh-TW" dirty="0"/>
          </a:p>
          <a:p>
            <a:r>
              <a:rPr lang="en-US" altLang="zh-TW" dirty="0"/>
              <a:t>   } </a:t>
            </a:r>
            <a:endParaRPr lang="zh-TW" altLang="zh-TW" dirty="0"/>
          </a:p>
          <a:p>
            <a:r>
              <a:rPr lang="en-US" altLang="zh-TW" dirty="0"/>
              <a:t>   else </a:t>
            </a:r>
            <a:endParaRPr lang="zh-TW" altLang="zh-TW" dirty="0"/>
          </a:p>
          <a:p>
            <a:r>
              <a:rPr lang="en-US" altLang="zh-TW" dirty="0"/>
              <a:t>   {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/>
              <a:t>newNode.Type</a:t>
            </a:r>
            <a:r>
              <a:rPr lang="en-US" altLang="zh-TW" dirty="0"/>
              <a:t> = NODE;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/>
              <a:t>int</a:t>
            </a:r>
            <a:r>
              <a:rPr lang="en-US" altLang="zh-TW" dirty="0"/>
              <a:t> </a:t>
            </a:r>
            <a:r>
              <a:rPr lang="en-US" altLang="zh-TW" dirty="0" err="1"/>
              <a:t>splitIdx</a:t>
            </a:r>
            <a:r>
              <a:rPr lang="en-US" altLang="zh-TW" dirty="0"/>
              <a:t> = </a:t>
            </a:r>
            <a:r>
              <a:rPr lang="en-US" altLang="zh-TW" dirty="0" err="1"/>
              <a:t>RearrangeAndPartitionObjects</a:t>
            </a:r>
            <a:r>
              <a:rPr lang="en-US" altLang="zh-TW" dirty="0"/>
              <a:t>(objects);</a:t>
            </a: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/>
              <a:t>BuildTopDownBVH</a:t>
            </a:r>
            <a:r>
              <a:rPr lang="en-US" altLang="zh-TW" dirty="0"/>
              <a:t>(</a:t>
            </a:r>
            <a:r>
              <a:rPr lang="en-US" altLang="zh-TW" dirty="0" err="1"/>
              <a:t>newNode.LeftTree</a:t>
            </a:r>
            <a:r>
              <a:rPr lang="en-US" altLang="zh-TW" dirty="0"/>
              <a:t>, </a:t>
            </a:r>
            <a:r>
              <a:rPr lang="en-US" altLang="zh-TW" dirty="0" err="1"/>
              <a:t>objects.Subset</a:t>
            </a:r>
            <a:r>
              <a:rPr lang="en-US" altLang="zh-TW" dirty="0"/>
              <a:t>(0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splitIdx</a:t>
            </a:r>
            <a:r>
              <a:rPr lang="en-US" altLang="zh-TW" dirty="0"/>
              <a:t>));</a:t>
            </a:r>
            <a:endParaRPr lang="zh-TW" altLang="zh-TW" dirty="0"/>
          </a:p>
          <a:p>
            <a:r>
              <a:rPr lang="en-US" altLang="zh-TW" dirty="0"/>
              <a:t>      </a:t>
            </a:r>
            <a:r>
              <a:rPr lang="en-US" altLang="zh-TW" dirty="0" err="1"/>
              <a:t>BuildTopDownBVH</a:t>
            </a:r>
            <a:r>
              <a:rPr lang="en-US" altLang="zh-TW" dirty="0"/>
              <a:t>(</a:t>
            </a:r>
            <a:r>
              <a:rPr lang="en-US" altLang="zh-TW" dirty="0" err="1"/>
              <a:t>newNode.RightTree</a:t>
            </a:r>
            <a:r>
              <a:rPr lang="en-US" altLang="zh-TW" dirty="0"/>
              <a:t>, </a:t>
            </a:r>
            <a:r>
              <a:rPr lang="en-US" altLang="zh-TW" dirty="0" err="1" smtClean="0"/>
              <a:t>objects.Subset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splitIdx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objects.Count</a:t>
            </a:r>
            <a:r>
              <a:rPr lang="en-US" altLang="zh-TW" dirty="0"/>
              <a:t>);</a:t>
            </a:r>
            <a:endParaRPr lang="zh-TW" altLang="zh-TW" dirty="0"/>
          </a:p>
          <a:p>
            <a:r>
              <a:rPr lang="en-US" altLang="zh-TW" dirty="0"/>
              <a:t>   }</a:t>
            </a:r>
            <a:endParaRPr lang="zh-TW" altLang="zh-TW" dirty="0"/>
          </a:p>
          <a:p>
            <a:r>
              <a:rPr lang="en-US" altLang="zh-TW" dirty="0"/>
              <a:t>}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001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 Hierarchy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2 fundamental tree traversing</a:t>
            </a:r>
          </a:p>
          <a:p>
            <a:pPr marL="457200" lvl="2"/>
            <a:r>
              <a:rPr lang="en-US" dirty="0" smtClean="0"/>
              <a:t>BFS ( Breadth first search )</a:t>
            </a:r>
          </a:p>
          <a:p>
            <a:pPr marL="457200" lvl="2"/>
            <a:r>
              <a:rPr lang="en-US" dirty="0" smtClean="0"/>
              <a:t>DFS ( Depth first search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4038600"/>
            <a:ext cx="4572000" cy="169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4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Ray intersection test needs to go through each objects</a:t>
            </a:r>
          </a:p>
          <a:p>
            <a:pPr lvl="1"/>
            <a:r>
              <a:rPr lang="en-US" dirty="0" smtClean="0"/>
              <a:t>Cost: O(n)</a:t>
            </a:r>
          </a:p>
          <a:p>
            <a:endParaRPr lang="en-US" dirty="0"/>
          </a:p>
          <a:p>
            <a:r>
              <a:rPr lang="en-US" dirty="0" smtClean="0"/>
              <a:t>Solution approaches:</a:t>
            </a:r>
          </a:p>
          <a:p>
            <a:pPr lvl="1"/>
            <a:r>
              <a:rPr lang="en-US" dirty="0" smtClean="0"/>
              <a:t>Spatial subdivision</a:t>
            </a:r>
          </a:p>
          <a:p>
            <a:pPr lvl="1"/>
            <a:r>
              <a:rPr lang="en-US" dirty="0" smtClean="0"/>
              <a:t>Primitive subdivision</a:t>
            </a:r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543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451113"/>
            <a:ext cx="5410200" cy="5410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 smtClean="0"/>
              <a:t>What I have talked about…</a:t>
            </a:r>
          </a:p>
          <a:p>
            <a:pPr marL="457200" lvl="2"/>
            <a:r>
              <a:rPr lang="en-US" altLang="zh-TW" dirty="0"/>
              <a:t>Definition of bounding </a:t>
            </a:r>
            <a:r>
              <a:rPr lang="en-US" altLang="zh-TW" dirty="0" smtClean="0"/>
              <a:t>volume</a:t>
            </a:r>
          </a:p>
          <a:p>
            <a:pPr marL="457200" lvl="2"/>
            <a:r>
              <a:rPr lang="en-US" altLang="zh-TW" dirty="0"/>
              <a:t>Hierarchy </a:t>
            </a:r>
            <a:r>
              <a:rPr lang="en-US" altLang="zh-TW" dirty="0" smtClean="0"/>
              <a:t>construction</a:t>
            </a:r>
          </a:p>
          <a:p>
            <a:pPr marL="457200" lvl="2"/>
            <a:r>
              <a:rPr lang="en-US" altLang="zh-TW" dirty="0"/>
              <a:t>Hierarchy </a:t>
            </a:r>
            <a:r>
              <a:rPr lang="en-US" altLang="zh-TW" dirty="0" smtClean="0"/>
              <a:t>search</a:t>
            </a:r>
            <a:endParaRPr lang="en-US" dirty="0"/>
          </a:p>
          <a:p>
            <a:pPr marL="182880" lvl="1"/>
            <a:endParaRPr lang="en-US" dirty="0" smtClean="0"/>
          </a:p>
          <a:p>
            <a:pPr marL="182880" lvl="1"/>
            <a:r>
              <a:rPr lang="en-US" dirty="0" smtClean="0"/>
              <a:t>And what I have NOT talked about…</a:t>
            </a:r>
          </a:p>
          <a:p>
            <a:pPr marL="457200" lvl="2"/>
            <a:r>
              <a:rPr lang="en-US" dirty="0" smtClean="0"/>
              <a:t>SAH ( Surface area heuristic</a:t>
            </a:r>
            <a:r>
              <a:rPr lang="zh-TW" altLang="en-US" dirty="0" smtClean="0"/>
              <a:t> </a:t>
            </a:r>
            <a:r>
              <a:rPr lang="en-US" altLang="zh-TW" dirty="0" smtClean="0"/>
              <a:t>)</a:t>
            </a:r>
          </a:p>
          <a:p>
            <a:pPr marL="457200" lvl="2"/>
            <a:r>
              <a:rPr lang="en-US" altLang="zh-TW" dirty="0" smtClean="0"/>
              <a:t>Compact BVH</a:t>
            </a:r>
          </a:p>
          <a:p>
            <a:pPr marL="457200" lvl="2"/>
            <a:r>
              <a:rPr lang="en-US" dirty="0" smtClean="0"/>
              <a:t>Informed traversal</a:t>
            </a:r>
          </a:p>
          <a:p>
            <a:pPr marL="457200"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62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subdivision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Such as…</a:t>
            </a:r>
          </a:p>
          <a:p>
            <a:pPr lvl="1"/>
            <a:r>
              <a:rPr lang="en-US" altLang="zh-TW" dirty="0" smtClean="0"/>
              <a:t>Uniform grid</a:t>
            </a:r>
          </a:p>
          <a:p>
            <a:pPr lvl="1"/>
            <a:r>
              <a:rPr lang="en-US" altLang="zh-TW" dirty="0" smtClean="0"/>
              <a:t>K-D tree</a:t>
            </a:r>
          </a:p>
          <a:p>
            <a:pPr lvl="1"/>
            <a:r>
              <a:rPr lang="en-US" altLang="zh-TW" dirty="0" smtClean="0"/>
              <a:t>Oct-tree</a:t>
            </a:r>
          </a:p>
          <a:p>
            <a:endParaRPr lang="zh-TW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505200"/>
            <a:ext cx="2505075" cy="24860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4000" y="586478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TW" dirty="0"/>
              <a:t>Uniform </a:t>
            </a:r>
            <a:r>
              <a:rPr lang="en-US" altLang="zh-TW" dirty="0" smtClean="0"/>
              <a:t>grid</a:t>
            </a:r>
            <a:endParaRPr lang="en-US" altLang="zh-TW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725" y="3505200"/>
            <a:ext cx="2505075" cy="24479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414962" y="586478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altLang="zh-TW" dirty="0"/>
              <a:t>Oct-tree</a:t>
            </a:r>
          </a:p>
        </p:txBody>
      </p:sp>
    </p:spTree>
    <p:extLst>
      <p:ext uri="{BB962C8B-B14F-4D97-AF65-F5344CB8AC3E}">
        <p14:creationId xmlns:p14="http://schemas.microsoft.com/office/powerpoint/2010/main" val="39851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Primitive subdivision</a:t>
            </a:r>
          </a:p>
        </p:txBody>
      </p:sp>
      <p:sp>
        <p:nvSpPr>
          <p:cNvPr id="58" name="Content Placeholder 2"/>
          <p:cNvSpPr txBox="1">
            <a:spLocks/>
          </p:cNvSpPr>
          <p:nvPr/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Instead of working with space, work with the problems themselves.</a:t>
            </a:r>
          </a:p>
          <a:p>
            <a:r>
              <a:rPr lang="en-US" dirty="0" smtClean="0"/>
              <a:t>In 1976, James Clark proposed the first hand-constructed BVH.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439" y="3886200"/>
            <a:ext cx="2247900" cy="2371725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4183626" y="4805362"/>
            <a:ext cx="914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11313" y="3886200"/>
            <a:ext cx="26384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7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BVH 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Key questions</a:t>
            </a:r>
          </a:p>
          <a:p>
            <a:pPr lvl="1"/>
            <a:r>
              <a:rPr lang="en-US" dirty="0" smtClean="0"/>
              <a:t>How to define the bounding volume?</a:t>
            </a:r>
          </a:p>
          <a:p>
            <a:pPr lvl="1"/>
            <a:r>
              <a:rPr lang="en-US" dirty="0" smtClean="0"/>
              <a:t>How to construct the hierarchy?</a:t>
            </a:r>
          </a:p>
          <a:p>
            <a:pPr lvl="1"/>
            <a:r>
              <a:rPr lang="en-US" dirty="0" smtClean="0"/>
              <a:t>How to search the hierarchy?</a:t>
            </a:r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29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Definition of bounding volume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Sphere</a:t>
            </a:r>
          </a:p>
          <a:p>
            <a:pPr lvl="1"/>
            <a:r>
              <a:rPr lang="en-US" dirty="0" smtClean="0"/>
              <a:t>AABB ( Axis aligned bounding box)</a:t>
            </a:r>
          </a:p>
          <a:p>
            <a:pPr lvl="1"/>
            <a:r>
              <a:rPr lang="en-US" dirty="0" smtClean="0"/>
              <a:t>OBB (Oriented bounding box)</a:t>
            </a:r>
          </a:p>
          <a:p>
            <a:pPr lvl="1"/>
            <a:r>
              <a:rPr lang="en-US" dirty="0" smtClean="0"/>
              <a:t>K-</a:t>
            </a:r>
            <a:r>
              <a:rPr lang="en-US" dirty="0" err="1" smtClean="0"/>
              <a:t>Dop</a:t>
            </a:r>
            <a:r>
              <a:rPr lang="en-US" dirty="0" smtClean="0"/>
              <a:t> (K direction discrete orientation polytope)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191000"/>
            <a:ext cx="52768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1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AABB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common representation</a:t>
            </a:r>
          </a:p>
          <a:p>
            <a:pPr lvl="1"/>
            <a:r>
              <a:rPr lang="en-US" dirty="0" smtClean="0"/>
              <a:t>Min Max</a:t>
            </a:r>
            <a:endParaRPr lang="en-US" dirty="0"/>
          </a:p>
          <a:p>
            <a:pPr lvl="1"/>
            <a:r>
              <a:rPr lang="en-US" dirty="0" smtClean="0"/>
              <a:t>Min </a:t>
            </a:r>
            <a:r>
              <a:rPr lang="en-US" altLang="zh-TW" dirty="0" smtClean="0"/>
              <a:t>HWD</a:t>
            </a:r>
          </a:p>
          <a:p>
            <a:pPr lvl="1"/>
            <a:r>
              <a:rPr lang="en-US" dirty="0" smtClean="0"/>
              <a:t>Center </a:t>
            </a:r>
            <a:r>
              <a:rPr lang="en-US" dirty="0" smtClean="0"/>
              <a:t>Radius</a:t>
            </a:r>
            <a:endParaRPr lang="en-US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5" y="3429000"/>
            <a:ext cx="7372350" cy="181927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00200" y="5228604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Point min;</a:t>
            </a:r>
          </a:p>
          <a:p>
            <a:r>
              <a:rPr lang="en-US" altLang="zh-TW" dirty="0"/>
              <a:t>Point max;</a:t>
            </a:r>
            <a:endParaRPr lang="zh-TW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48100" y="5228604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Point min;</a:t>
            </a:r>
          </a:p>
          <a:p>
            <a:r>
              <a:rPr lang="en-US" altLang="zh-TW" dirty="0"/>
              <a:t>float d[3];</a:t>
            </a:r>
            <a:endParaRPr lang="zh-TW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7450" y="5228604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Point c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float </a:t>
            </a:r>
            <a:r>
              <a:rPr lang="en-US" altLang="zh-TW" dirty="0"/>
              <a:t>r[3];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522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Kay–</a:t>
            </a:r>
            <a:r>
              <a:rPr lang="en-US" altLang="zh-TW" dirty="0" err="1" smtClean="0"/>
              <a:t>Kajiya</a:t>
            </a:r>
            <a:r>
              <a:rPr lang="en-US" altLang="zh-TW" dirty="0" smtClean="0"/>
              <a:t> </a:t>
            </a:r>
            <a:r>
              <a:rPr lang="en-US" altLang="zh-TW" dirty="0"/>
              <a:t>Slab-based Volumes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/>
              <a:t>Kay–</a:t>
            </a:r>
            <a:r>
              <a:rPr lang="en-US" dirty="0" err="1"/>
              <a:t>Kajiya</a:t>
            </a:r>
            <a:r>
              <a:rPr lang="en-US" dirty="0"/>
              <a:t> Slab-based </a:t>
            </a:r>
            <a:r>
              <a:rPr lang="en-US" dirty="0" smtClean="0"/>
              <a:t>Volumes (1986)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538412"/>
            <a:ext cx="3609975" cy="30003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647278" y="2538412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struct</a:t>
            </a:r>
            <a:r>
              <a:rPr lang="en-US" altLang="zh-TW" dirty="0"/>
              <a:t> Slab </a:t>
            </a:r>
          </a:p>
          <a:p>
            <a:r>
              <a:rPr lang="en-US" altLang="zh-TW" dirty="0"/>
              <a:t>{</a:t>
            </a:r>
          </a:p>
          <a:p>
            <a:r>
              <a:rPr lang="en-US" altLang="zh-TW" dirty="0"/>
              <a:t>	float n[3];</a:t>
            </a:r>
          </a:p>
          <a:p>
            <a:r>
              <a:rPr lang="en-US" altLang="zh-TW" dirty="0"/>
              <a:t>	float </a:t>
            </a:r>
            <a:r>
              <a:rPr lang="en-US" altLang="zh-TW" dirty="0" err="1"/>
              <a:t>dNear</a:t>
            </a:r>
            <a:r>
              <a:rPr lang="en-US" altLang="zh-TW" dirty="0"/>
              <a:t>; </a:t>
            </a:r>
          </a:p>
          <a:p>
            <a:r>
              <a:rPr lang="en-US" altLang="zh-TW" dirty="0"/>
              <a:t>	float </a:t>
            </a:r>
            <a:r>
              <a:rPr lang="en-US" altLang="zh-TW" dirty="0" err="1"/>
              <a:t>dFar</a:t>
            </a:r>
            <a:r>
              <a:rPr lang="en-US" altLang="zh-TW" dirty="0"/>
              <a:t>; </a:t>
            </a:r>
          </a:p>
          <a:p>
            <a:r>
              <a:rPr lang="en-US" altLang="zh-TW" dirty="0"/>
              <a:t>};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909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Kay–</a:t>
            </a:r>
            <a:r>
              <a:rPr lang="en-US" altLang="zh-TW" dirty="0" err="1" smtClean="0"/>
              <a:t>Kajiya</a:t>
            </a:r>
            <a:r>
              <a:rPr lang="en-US" altLang="zh-TW" dirty="0" smtClean="0"/>
              <a:t> </a:t>
            </a:r>
            <a:r>
              <a:rPr lang="en-US" altLang="zh-TW" dirty="0"/>
              <a:t>Slab-based Volumes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altLang="zh-TW" dirty="0"/>
              <a:t>Kay–</a:t>
            </a:r>
            <a:r>
              <a:rPr lang="en-US" altLang="zh-TW" dirty="0" err="1"/>
              <a:t>Kajiya</a:t>
            </a:r>
            <a:r>
              <a:rPr lang="en-US" altLang="zh-TW" dirty="0"/>
              <a:t> Slab-based Volumes (1986)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667000"/>
            <a:ext cx="5994466" cy="253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69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1842</TotalTime>
  <Words>358</Words>
  <Application>Microsoft Office PowerPoint</Application>
  <PresentationFormat>On-screen Show (4:3)</PresentationFormat>
  <Paragraphs>137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微軟正黑體</vt:lpstr>
      <vt:lpstr>新細明體</vt:lpstr>
      <vt:lpstr>Arial</vt:lpstr>
      <vt:lpstr>Calibri</vt:lpstr>
      <vt:lpstr>Clarity</vt:lpstr>
      <vt:lpstr>BVH</vt:lpstr>
      <vt:lpstr>Introduction</vt:lpstr>
      <vt:lpstr>Spatial subdivision</vt:lpstr>
      <vt:lpstr>Primitive subdivision</vt:lpstr>
      <vt:lpstr>BVH </vt:lpstr>
      <vt:lpstr>1. Definition of bounding volume</vt:lpstr>
      <vt:lpstr>AABB</vt:lpstr>
      <vt:lpstr>Kay–Kajiya Slab-based Volumes </vt:lpstr>
      <vt:lpstr>Kay–Kajiya Slab-based Volumes </vt:lpstr>
      <vt:lpstr>K-DOP</vt:lpstr>
      <vt:lpstr>Which bounding volume is best?</vt:lpstr>
      <vt:lpstr>2. Hierarchy construction</vt:lpstr>
      <vt:lpstr>2. Hierarchy construction</vt:lpstr>
      <vt:lpstr>2. Hierarchy construction</vt:lpstr>
      <vt:lpstr>Top-Down construction</vt:lpstr>
      <vt:lpstr>Rearrange &amp; Partition</vt:lpstr>
      <vt:lpstr>Rearrange &amp; Partition</vt:lpstr>
      <vt:lpstr>Example Code – Tree Construction</vt:lpstr>
      <vt:lpstr>3. Hierarchy search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JackChang</dc:creator>
  <cp:lastModifiedBy>Jack Chang</cp:lastModifiedBy>
  <cp:revision>41</cp:revision>
  <dcterms:created xsi:type="dcterms:W3CDTF">2012-11-28T05:50:53Z</dcterms:created>
  <dcterms:modified xsi:type="dcterms:W3CDTF">2013-06-03T23:11:29Z</dcterms:modified>
</cp:coreProperties>
</file>