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1" r:id="rId3"/>
    <p:sldId id="259" r:id="rId4"/>
    <p:sldId id="257" r:id="rId5"/>
    <p:sldId id="258" r:id="rId6"/>
    <p:sldId id="263" r:id="rId7"/>
    <p:sldId id="260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72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2" d="100"/>
          <a:sy n="102" d="100"/>
        </p:scale>
        <p:origin x="-347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B4EDA-9AC4-47FC-9A02-4233849B3157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9FA57-CE3D-489C-8F11-59AF95ECD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575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627BD-3894-4DAD-92AF-32698F5383B2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2E43C-6E0E-424F-9903-A90067F97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867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C36FD-D74E-4204-BAD0-C5F2BE853E68}" type="datetime9">
              <a:rPr lang="en-US" smtClean="0"/>
              <a:t>4/20/2013 10:58:52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CSS522 - Topics in Rendering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5EB0-C544-4D0D-A513-5EFC721A1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570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792A-FAC2-415C-9945-1A46B0FF7994}" type="datetime9">
              <a:rPr lang="en-US" smtClean="0"/>
              <a:t>4/20/2013 10:58:52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CSS522 - Topics in Rendering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5EB0-C544-4D0D-A513-5EFC721A1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24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F7E17-3F4C-4776-910A-D899BEA3A8D4}" type="datetime9">
              <a:rPr lang="en-US" smtClean="0"/>
              <a:t>4/20/2013 10:58:52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CSS522 - Topics in Rendering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5EB0-C544-4D0D-A513-5EFC721A1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706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301A-4704-4502-8C4D-20B2A2A37511}" type="datetime9">
              <a:rPr lang="en-US" smtClean="0"/>
              <a:t>4/20/2013 10:58:52 AM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CSS522 - Topics in Rendering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5EB0-C544-4D0D-A513-5EFC721A1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78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98D0E-D91B-4B0F-A1E8-5774D4363AAA}" type="datetime9">
              <a:rPr lang="en-US" smtClean="0"/>
              <a:t>4/20/2013 10:58:52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CSS522 - Topics in Rendering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5EB0-C544-4D0D-A513-5EFC721A1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603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D29B-A797-47A2-83E8-04B6F761EA9C}" type="datetime9">
              <a:rPr lang="en-US" smtClean="0"/>
              <a:t>4/20/2013 10:58:52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CSS522 - Topics in Rendering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5EB0-C544-4D0D-A513-5EFC721A1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409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9A08-DB82-4EAC-BA90-3FCA144557C1}" type="datetime9">
              <a:rPr lang="en-US" smtClean="0"/>
              <a:t>4/20/2013 10:58:52 AM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CSS522 - Topics in Rendering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5EB0-C544-4D0D-A513-5EFC721A1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91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8CDCB-BABC-4B92-844B-D411433731EE}" type="datetime9">
              <a:rPr lang="en-US" smtClean="0"/>
              <a:t>4/20/2013 10:58:52 AM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CSS522 - Topics in Rendering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5EB0-C544-4D0D-A513-5EFC721A1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279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9BF1-2F57-4DBD-9E3E-EF9538ED355D}" type="datetime9">
              <a:rPr lang="en-US" smtClean="0"/>
              <a:t>4/20/2013 10:58:52 AM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CSS522 - Topics in Rendering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5EB0-C544-4D0D-A513-5EFC721A1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283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486B-172D-4F30-BEBF-EE85E70DDB99}" type="datetime9">
              <a:rPr lang="en-US" smtClean="0"/>
              <a:t>4/20/2013 10:58:52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CSS522 - Topics in Rendering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5EB0-C544-4D0D-A513-5EFC721A1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147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DE0D-E290-440E-A2EE-22A7461EE6CF}" type="datetime9">
              <a:rPr lang="en-US" smtClean="0"/>
              <a:t>4/20/2013 10:58:52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CSS522 - Topics in Rendering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5EB0-C544-4D0D-A513-5EFC721A1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92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E0902-31F0-4DB7-8B8F-CAB67B774CAB}" type="datetime9">
              <a:rPr lang="en-US" smtClean="0"/>
              <a:t>4/20/2013 10:58:52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CSS522 - Topics in Rendering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05EB0-C544-4D0D-A513-5EFC721A1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212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9.png"/><Relationship Id="rId3" Type="http://schemas.openxmlformats.org/officeDocument/2006/relationships/image" Target="../media/image41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17" Type="http://schemas.openxmlformats.org/officeDocument/2006/relationships/image" Target="../media/image53.png"/><Relationship Id="rId2" Type="http://schemas.openxmlformats.org/officeDocument/2006/relationships/image" Target="../media/image40.png"/><Relationship Id="rId16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410.png"/><Relationship Id="rId15" Type="http://schemas.openxmlformats.org/officeDocument/2006/relationships/image" Target="../media/image51.png"/><Relationship Id="rId10" Type="http://schemas.openxmlformats.org/officeDocument/2006/relationships/image" Target="../media/image46.png"/><Relationship Id="rId4" Type="http://schemas.openxmlformats.org/officeDocument/2006/relationships/image" Target="../media/image400.png"/><Relationship Id="rId9" Type="http://schemas.openxmlformats.org/officeDocument/2006/relationships/image" Target="../media/image45.png"/><Relationship Id="rId14" Type="http://schemas.openxmlformats.org/officeDocument/2006/relationships/image" Target="../media/image5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10" Type="http://schemas.openxmlformats.org/officeDocument/2006/relationships/image" Target="../media/image62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Barycentric Coordinates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S. Dame CSS522 Notes</a:t>
            </a:r>
          </a:p>
          <a:p>
            <a:r>
              <a:rPr lang="en-US" dirty="0" smtClean="0"/>
              <a:t>2/9/2011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75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 of a Triangle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 flipH="1" flipV="1">
            <a:off x="1411878" y="3810000"/>
            <a:ext cx="330588" cy="973697"/>
          </a:xfrm>
          <a:prstGeom prst="line">
            <a:avLst/>
          </a:prstGeom>
          <a:ln w="28575">
            <a:headEnd type="none" w="med" len="med"/>
            <a:tailEnd type="stealth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638800" y="4474945"/>
                <a:ext cx="1417183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𝑁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acc>
                        <m:accPr>
                          <m:chr m:val="⃑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acc>
                        <m:accPr>
                          <m:chr m:val="⃑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74945"/>
                <a:ext cx="1417183" cy="4029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671566" y="3688626"/>
                <a:ext cx="1475339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1566" y="3688626"/>
                <a:ext cx="1475339" cy="4029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Right Triangle 58"/>
          <p:cNvSpPr/>
          <p:nvPr/>
        </p:nvSpPr>
        <p:spPr>
          <a:xfrm rot="7096336">
            <a:off x="2050124" y="3557971"/>
            <a:ext cx="1664309" cy="1826567"/>
          </a:xfrm>
          <a:prstGeom prst="rtTriangle">
            <a:avLst/>
          </a:prstGeom>
          <a:gradFill>
            <a:gsLst>
              <a:gs pos="0">
                <a:schemeClr val="dk1">
                  <a:tint val="50000"/>
                  <a:satMod val="300000"/>
                  <a:alpha val="57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ln w="12700"/>
          <a:scene3d>
            <a:camera prst="orthographicFront">
              <a:rot lat="839726" lon="2806851" rev="865965"/>
            </a:camera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1521619" y="4783696"/>
            <a:ext cx="441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61" name="TextBox 60"/>
          <p:cNvSpPr txBox="1"/>
          <p:nvPr/>
        </p:nvSpPr>
        <p:spPr>
          <a:xfrm>
            <a:off x="2081215" y="3371852"/>
            <a:ext cx="441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/>
              <a:t>2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042670" y="3981529"/>
            <a:ext cx="441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/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648632" y="4058092"/>
                <a:ext cx="1485983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8632" y="4058092"/>
                <a:ext cx="1485983" cy="4029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Connector 63"/>
          <p:cNvCxnSpPr>
            <a:stCxn id="60" idx="0"/>
            <a:endCxn id="62" idx="1"/>
          </p:cNvCxnSpPr>
          <p:nvPr/>
        </p:nvCxnSpPr>
        <p:spPr>
          <a:xfrm flipV="1">
            <a:off x="1742465" y="4166195"/>
            <a:ext cx="2300205" cy="617501"/>
          </a:xfrm>
          <a:prstGeom prst="line">
            <a:avLst/>
          </a:prstGeom>
          <a:ln w="19050">
            <a:headEnd type="none" w="med" len="med"/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60" idx="0"/>
          </p:cNvCxnSpPr>
          <p:nvPr/>
        </p:nvCxnSpPr>
        <p:spPr>
          <a:xfrm flipV="1">
            <a:off x="1742465" y="3741184"/>
            <a:ext cx="559595" cy="1042512"/>
          </a:xfrm>
          <a:prstGeom prst="line">
            <a:avLst/>
          </a:prstGeom>
          <a:ln w="19050">
            <a:headEnd type="none" w="med" len="med"/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819400" y="4419600"/>
                <a:ext cx="453201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4419600"/>
                <a:ext cx="453201" cy="4029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683783" y="3886200"/>
                <a:ext cx="458523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3783" y="3886200"/>
                <a:ext cx="458523" cy="4029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206116" y="4095382"/>
                <a:ext cx="411523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𝑁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6116" y="4095382"/>
                <a:ext cx="411523" cy="40293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 20"/>
          <p:cNvGrpSpPr/>
          <p:nvPr/>
        </p:nvGrpSpPr>
        <p:grpSpPr>
          <a:xfrm>
            <a:off x="4648200" y="2574901"/>
            <a:ext cx="3087272" cy="647100"/>
            <a:chOff x="1182198" y="1529740"/>
            <a:chExt cx="3087272" cy="6471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1182198" y="1676400"/>
                  <a:ext cx="221701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𝐴𝑟𝑒𝑎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𝑜𝑓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82198" y="1676400"/>
                  <a:ext cx="2217017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114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3163398" y="1529740"/>
                  <a:ext cx="1106072" cy="64710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den>
                            </m:f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⃑"/>
                                    <m:ctrlP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𝑁</m:t>
                                    </m:r>
                                  </m:e>
                                </m:acc>
                              </m:e>
                            </m:d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63398" y="1529740"/>
                  <a:ext cx="1106072" cy="647100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456153" y="3371541"/>
                <a:ext cx="9383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𝑤h𝑒𝑟𝑒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: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6153" y="3371541"/>
                <a:ext cx="938334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F181-59E8-4647-AC67-B2E459DEF08B}" type="datetime9">
              <a:rPr lang="en-US" smtClean="0"/>
              <a:t>4/20/2013 10:58:52 AM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CSS522 - Topics in Rendering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5EB0-C544-4D0D-A513-5EFC721A1B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42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Determining if P inside Triangle</a:t>
            </a:r>
            <a:br>
              <a:rPr lang="en-US" dirty="0" smtClean="0"/>
            </a:br>
            <a:r>
              <a:rPr lang="en-US" sz="3600" dirty="0" smtClean="0"/>
              <a:t>(Note: this is NOT Bary</a:t>
            </a:r>
            <a:r>
              <a:rPr lang="en-US" sz="3600" dirty="0"/>
              <a:t>c</a:t>
            </a:r>
            <a:r>
              <a:rPr lang="en-US" sz="3600" dirty="0" smtClean="0"/>
              <a:t>entric Coordinates)</a:t>
            </a:r>
            <a:endParaRPr lang="en-US" sz="3600" dirty="0"/>
          </a:p>
        </p:txBody>
      </p:sp>
      <p:sp>
        <p:nvSpPr>
          <p:cNvPr id="35" name="TextBox 34"/>
          <p:cNvSpPr txBox="1"/>
          <p:nvPr/>
        </p:nvSpPr>
        <p:spPr>
          <a:xfrm>
            <a:off x="4062230" y="3344533"/>
            <a:ext cx="441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endParaRPr lang="en-US" baseline="-25000" dirty="0"/>
          </a:p>
        </p:txBody>
      </p:sp>
      <p:cxnSp>
        <p:nvCxnSpPr>
          <p:cNvPr id="19" name="Straight Connector 18"/>
          <p:cNvCxnSpPr>
            <a:endCxn id="27" idx="4"/>
          </p:cNvCxnSpPr>
          <p:nvPr/>
        </p:nvCxnSpPr>
        <p:spPr>
          <a:xfrm flipH="1">
            <a:off x="4031616" y="2538599"/>
            <a:ext cx="251460" cy="990600"/>
          </a:xfrm>
          <a:prstGeom prst="line">
            <a:avLst/>
          </a:prstGeom>
          <a:ln>
            <a:headEnd type="none" w="med" len="med"/>
            <a:tailEnd type="stealth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 flipH="1" flipV="1">
            <a:off x="4008756" y="3529199"/>
            <a:ext cx="45720" cy="45720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884421" y="5667464"/>
                <a:ext cx="7238999" cy="64633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𝑖𝑓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0≤</m:t>
                          </m:r>
                          <m:r>
                            <a:rPr lang="en-US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  <a:ea typeface="Cambria Math"/>
                        </a:rPr>
                        <m:t>, 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0≤</m:t>
                          </m:r>
                          <m:r>
                            <a:rPr lang="en-US" i="1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𝛽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≤1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  <a:ea typeface="Cambria Math"/>
                        </a:rPr>
                        <m:t>𝐴𝑁𝐷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1</m:t>
                      </m:r>
                    </m:oMath>
                  </m:oMathPara>
                </a14:m>
                <a:endParaRPr lang="en-US" b="0" dirty="0" smtClean="0">
                  <a:ea typeface="Cambria Math"/>
                </a:endParaRPr>
              </a:p>
              <a:p>
                <a:pPr algn="ctr"/>
                <a:r>
                  <a:rPr lang="en-US" dirty="0" smtClean="0"/>
                  <a:t>Then P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MAY BE </a:t>
                </a:r>
                <a:r>
                  <a:rPr lang="en-US" smtClean="0"/>
                  <a:t>inside triangle</a:t>
                </a:r>
                <a:r>
                  <a:rPr lang="en-US" smtClean="0">
                    <a:sym typeface="Wingdings" pitchFamily="2" charset="2"/>
                  </a:rPr>
                  <a:t></a:t>
                </a:r>
                <a:r>
                  <a:rPr lang="en-US" smtClean="0"/>
                  <a:t> </a:t>
                </a:r>
                <a:r>
                  <a:rPr lang="en-US" dirty="0" smtClean="0"/>
                  <a:t>Must be confirmed with BC (see slide 7)</a:t>
                </a:r>
                <a:endParaRPr lang="en-US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421" y="5667464"/>
                <a:ext cx="7238999" cy="646331"/>
              </a:xfrm>
              <a:prstGeom prst="rect">
                <a:avLst/>
              </a:prstGeom>
              <a:blipFill rotWithShape="1">
                <a:blip r:embed="rId2"/>
                <a:stretch>
                  <a:fillRect b="-1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 rot="1725839">
                <a:off x="4375779" y="2185409"/>
                <a:ext cx="382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US" dirty="0">
                  <a:solidFill>
                    <a:schemeClr val="tx2">
                      <a:lumMod val="40000"/>
                      <a:lumOff val="6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725839">
                <a:off x="4375779" y="2185409"/>
                <a:ext cx="382412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 flipV="1">
            <a:off x="2530476" y="2538599"/>
            <a:ext cx="1752600" cy="1263907"/>
          </a:xfrm>
          <a:prstGeom prst="line">
            <a:avLst/>
          </a:prstGeom>
          <a:ln>
            <a:headEnd type="stealth" w="lg" len="lg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4283076" y="2538599"/>
            <a:ext cx="2895600" cy="1447800"/>
          </a:xfrm>
          <a:prstGeom prst="line">
            <a:avLst/>
          </a:prstGeom>
          <a:ln>
            <a:headEnd type="stealth" w="lg" len="lg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530476" y="3802506"/>
            <a:ext cx="4648200" cy="18389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27" idx="5"/>
          </p:cNvCxnSpPr>
          <p:nvPr/>
        </p:nvCxnSpPr>
        <p:spPr>
          <a:xfrm flipH="1" flipV="1">
            <a:off x="3597276" y="3071999"/>
            <a:ext cx="418176" cy="463896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endCxn id="35" idx="1"/>
          </p:cNvCxnSpPr>
          <p:nvPr/>
        </p:nvCxnSpPr>
        <p:spPr>
          <a:xfrm flipH="1">
            <a:off x="4062230" y="2690999"/>
            <a:ext cx="525646" cy="83820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Group 45"/>
          <p:cNvGrpSpPr/>
          <p:nvPr/>
        </p:nvGrpSpPr>
        <p:grpSpPr>
          <a:xfrm rot="16200000">
            <a:off x="3641596" y="3033899"/>
            <a:ext cx="152400" cy="76200"/>
            <a:chOff x="1923588" y="2628900"/>
            <a:chExt cx="152400" cy="76200"/>
          </a:xfrm>
        </p:grpSpPr>
        <p:cxnSp>
          <p:nvCxnSpPr>
            <p:cNvPr id="40" name="Straight Connector 39"/>
            <p:cNvCxnSpPr/>
            <p:nvPr/>
          </p:nvCxnSpPr>
          <p:spPr>
            <a:xfrm flipH="1" flipV="1">
              <a:off x="1923588" y="2628900"/>
              <a:ext cx="76200" cy="76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1999788" y="2632710"/>
              <a:ext cx="76200" cy="685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 rot="15599946" flipV="1">
            <a:off x="4376966" y="2696457"/>
            <a:ext cx="152400" cy="76200"/>
            <a:chOff x="1923588" y="2628900"/>
            <a:chExt cx="152400" cy="76200"/>
          </a:xfrm>
        </p:grpSpPr>
        <p:cxnSp>
          <p:nvCxnSpPr>
            <p:cNvPr id="48" name="Straight Connector 47"/>
            <p:cNvCxnSpPr/>
            <p:nvPr/>
          </p:nvCxnSpPr>
          <p:spPr>
            <a:xfrm flipH="1" flipV="1">
              <a:off x="1923588" y="2628900"/>
              <a:ext cx="76200" cy="76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1999788" y="2632710"/>
              <a:ext cx="76200" cy="685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Left Brace 49"/>
          <p:cNvSpPr/>
          <p:nvPr/>
        </p:nvSpPr>
        <p:spPr>
          <a:xfrm rot="6994308">
            <a:off x="4417191" y="2347657"/>
            <a:ext cx="128093" cy="343561"/>
          </a:xfrm>
          <a:prstGeom prst="leftBrace">
            <a:avLst>
              <a:gd name="adj1" fmla="val 37154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Left Brace 50"/>
          <p:cNvSpPr/>
          <p:nvPr/>
        </p:nvSpPr>
        <p:spPr>
          <a:xfrm rot="3293582">
            <a:off x="3820073" y="2283978"/>
            <a:ext cx="128093" cy="874203"/>
          </a:xfrm>
          <a:prstGeom prst="leftBrace">
            <a:avLst>
              <a:gd name="adj1" fmla="val 5788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225676" y="3697863"/>
                <a:ext cx="4574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5676" y="3697863"/>
                <a:ext cx="457433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 rot="19491634">
                <a:off x="3558499" y="2360272"/>
                <a:ext cx="3840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n-US" dirty="0">
                  <a:solidFill>
                    <a:schemeClr val="tx2">
                      <a:lumMod val="40000"/>
                      <a:lumOff val="6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491634">
                <a:off x="3558499" y="2360272"/>
                <a:ext cx="384015" cy="369332"/>
              </a:xfrm>
              <a:prstGeom prst="rect">
                <a:avLst/>
              </a:prstGeom>
              <a:blipFill rotWithShape="1">
                <a:blip r:embed="rId5"/>
                <a:stretch>
                  <a:fillRect r="-2299" b="-45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131862" y="3850263"/>
                <a:ext cx="4627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1862" y="3850263"/>
                <a:ext cx="462755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067574" y="2052237"/>
                <a:ext cx="4627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574" y="2052237"/>
                <a:ext cx="462755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578476" y="2843399"/>
                <a:ext cx="458523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8476" y="2843399"/>
                <a:ext cx="458523" cy="40293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2835276" y="2967790"/>
                <a:ext cx="453201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5276" y="2967790"/>
                <a:ext cx="453201" cy="40293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733800" y="4842552"/>
                <a:ext cx="1475339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acc>
                        <m:accPr>
                          <m:chr m:val="⃑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acc>
                        <m:accPr>
                          <m:chr m:val="⃑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842552"/>
                <a:ext cx="1475339" cy="40293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808920" y="5245483"/>
                <a:ext cx="1209626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b="0" i="1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acc>
                        <m:accPr>
                          <m:chr m:val="⃑"/>
                          <m:ctrlPr>
                            <a:rPr lang="en-US" b="0" i="1" smtClean="0">
                              <a:solidFill>
                                <a:schemeClr val="tx2">
                                  <a:lumMod val="40000"/>
                                  <a:lumOff val="6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solidFill>
                                <a:schemeClr val="tx2">
                                  <a:lumMod val="40000"/>
                                  <a:lumOff val="6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</m:acc>
                      <m:r>
                        <a:rPr lang="en-US" b="0" i="1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⃑"/>
                          <m:ctrlPr>
                            <a:rPr lang="en-US" b="0" i="1" smtClean="0">
                              <a:solidFill>
                                <a:schemeClr val="tx2">
                                  <a:lumMod val="40000"/>
                                  <a:lumOff val="6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2">
                                      <a:lumMod val="40000"/>
                                      <a:lumOff val="6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2">
                                      <a:lumMod val="40000"/>
                                      <a:lumOff val="6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2">
                                      <a:lumMod val="40000"/>
                                      <a:lumOff val="6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>
                  <a:solidFill>
                    <a:schemeClr val="tx2">
                      <a:lumMod val="40000"/>
                      <a:lumOff val="6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8920" y="5245483"/>
                <a:ext cx="1209626" cy="402931"/>
              </a:xfrm>
              <a:prstGeom prst="rect">
                <a:avLst/>
              </a:prstGeom>
              <a:blipFill rotWithShape="1">
                <a:blip r:embed="rId11"/>
                <a:stretch>
                  <a:fillRect b="-104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834554" y="4447768"/>
                <a:ext cx="1213345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acc>
                        <m:accPr>
                          <m:chr m:val="⃑"/>
                          <m:ctrlPr>
                            <a:rPr lang="en-US" b="0" i="1" smtClean="0">
                              <a:solidFill>
                                <a:schemeClr val="tx2">
                                  <a:lumMod val="40000"/>
                                  <a:lumOff val="6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solidFill>
                                <a:schemeClr val="tx2">
                                  <a:lumMod val="40000"/>
                                  <a:lumOff val="6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</m:acc>
                      <m:r>
                        <a:rPr lang="en-US" b="0" i="1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⃑"/>
                          <m:ctrlPr>
                            <a:rPr lang="en-US" b="0" i="1" smtClean="0">
                              <a:solidFill>
                                <a:schemeClr val="tx2">
                                  <a:lumMod val="40000"/>
                                  <a:lumOff val="6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2">
                                      <a:lumMod val="40000"/>
                                      <a:lumOff val="6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2">
                                      <a:lumMod val="40000"/>
                                      <a:lumOff val="6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2">
                                      <a:lumMod val="40000"/>
                                      <a:lumOff val="6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>
                  <a:solidFill>
                    <a:schemeClr val="tx2">
                      <a:lumMod val="40000"/>
                      <a:lumOff val="6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554" y="4447768"/>
                <a:ext cx="1213345" cy="40293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3703557" y="4059451"/>
                <a:ext cx="1485983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acc>
                        <m:accPr>
                          <m:chr m:val="⃑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acc>
                        <m:accPr>
                          <m:chr m:val="⃑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3557" y="4059451"/>
                <a:ext cx="1485983" cy="40293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62005-2355-491A-B20A-0F646D356207}" type="datetime9">
              <a:rPr lang="en-US" smtClean="0"/>
              <a:t>4/20/2013 10:58:52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CSS522 - Topics in Rendering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5EB0-C544-4D0D-A513-5EFC721A1B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6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Triangle Intersection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343400" y="3810000"/>
            <a:ext cx="3200400" cy="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133600" y="3802200"/>
            <a:ext cx="2209800" cy="137160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343400" y="1752600"/>
            <a:ext cx="0" cy="204960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4343400" y="3124200"/>
            <a:ext cx="647696" cy="678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ight Triangle 10"/>
          <p:cNvSpPr/>
          <p:nvPr/>
        </p:nvSpPr>
        <p:spPr>
          <a:xfrm rot="2501815">
            <a:off x="4597279" y="2067219"/>
            <a:ext cx="1046346" cy="1987728"/>
          </a:xfrm>
          <a:prstGeom prst="rtTriangle">
            <a:avLst/>
          </a:prstGeom>
          <a:gradFill>
            <a:gsLst>
              <a:gs pos="0">
                <a:schemeClr val="dk1">
                  <a:tint val="50000"/>
                  <a:satMod val="300000"/>
                  <a:alpha val="57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scene3d>
            <a:camera prst="orthographicFront">
              <a:rot lat="4109648" lon="19501304" rev="18556501"/>
            </a:camera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 flipH="1" flipV="1">
            <a:off x="4954520" y="3087624"/>
            <a:ext cx="73152" cy="73152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>
              <a:rot lat="2400000" lon="19200000" rev="1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 flipH="1" flipV="1">
            <a:off x="4991096" y="3459480"/>
            <a:ext cx="45720" cy="45720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>
              <a:rot lat="18736401" lon="1028540" rev="15142252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 flipH="1" flipV="1">
            <a:off x="5195886" y="2616518"/>
            <a:ext cx="45720" cy="45720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>
              <a:rot lat="18736401" lon="1028540" rev="15142252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 flipH="1" flipV="1">
            <a:off x="4476744" y="2585565"/>
            <a:ext cx="45720" cy="45720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>
              <a:rot lat="18736401" lon="1028540" rev="15142252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22" name="Straight Connector 21"/>
          <p:cNvCxnSpPr>
            <a:stCxn id="16" idx="3"/>
          </p:cNvCxnSpPr>
          <p:nvPr/>
        </p:nvCxnSpPr>
        <p:spPr>
          <a:xfrm flipV="1">
            <a:off x="5030120" y="2662238"/>
            <a:ext cx="188626" cy="803938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6" idx="5"/>
            <a:endCxn id="18" idx="0"/>
          </p:cNvCxnSpPr>
          <p:nvPr/>
        </p:nvCxnSpPr>
        <p:spPr>
          <a:xfrm flipH="1" flipV="1">
            <a:off x="4499604" y="2631285"/>
            <a:ext cx="498188" cy="834891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887048" y="3416309"/>
            <a:ext cx="441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5013956" y="3276600"/>
            <a:ext cx="762071" cy="200212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56391" y="2052627"/>
                <a:ext cx="25811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𝑨𝒙</m:t>
                      </m:r>
                      <m:r>
                        <a:rPr lang="en-US" b="1" i="1" smtClean="0">
                          <a:latin typeface="Cambria Math"/>
                        </a:rPr>
                        <m:t> +</m:t>
                      </m:r>
                      <m:r>
                        <a:rPr lang="en-US" b="1" i="1" smtClean="0">
                          <a:latin typeface="Cambria Math"/>
                        </a:rPr>
                        <m:t>𝑩𝒚</m:t>
                      </m:r>
                      <m:r>
                        <a:rPr lang="en-US" b="1" i="1" smtClean="0"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latin typeface="Cambria Math"/>
                        </a:rPr>
                        <m:t>𝑪𝒛</m:t>
                      </m:r>
                      <m:r>
                        <a:rPr lang="en-US" b="1" i="1" smtClean="0"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latin typeface="Cambria Math"/>
                        </a:rPr>
                        <m:t>𝑫</m:t>
                      </m:r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91" y="2052627"/>
                <a:ext cx="2581155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533400" y="1740027"/>
            <a:ext cx="2129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Equation of a plane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523875" y="2662238"/>
            <a:ext cx="2129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Normal Vector(s)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76275" y="3048730"/>
                <a:ext cx="1267142" cy="8249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𝑁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=±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𝐴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𝐵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𝐶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275" y="3048730"/>
                <a:ext cx="1267142" cy="82490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09600" y="3962400"/>
                <a:ext cx="1406732" cy="8256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𝑁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=±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962400"/>
                <a:ext cx="1406732" cy="8256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513203" y="3309235"/>
                <a:ext cx="1417183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𝑁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acc>
                        <m:accPr>
                          <m:chr m:val="⃑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acc>
                        <m:accPr>
                          <m:chr m:val="⃑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3203" y="3309235"/>
                <a:ext cx="1417183" cy="4029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088843" y="2846904"/>
                <a:ext cx="453201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en-US" b="0" i="1" smtClean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8843" y="2846904"/>
                <a:ext cx="453201" cy="4029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317968" y="2830104"/>
                <a:ext cx="458522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en-US" b="0" i="1" smtClean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accent6">
                                      <a:lumMod val="5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968" y="2830104"/>
                <a:ext cx="458522" cy="40293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458216" y="5995034"/>
                <a:ext cx="1475339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8216" y="5995034"/>
                <a:ext cx="1475339" cy="40293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Right Triangle 58"/>
          <p:cNvSpPr/>
          <p:nvPr/>
        </p:nvSpPr>
        <p:spPr>
          <a:xfrm rot="7096336">
            <a:off x="3838646" y="5077004"/>
            <a:ext cx="1664309" cy="1826567"/>
          </a:xfrm>
          <a:prstGeom prst="rtTriangle">
            <a:avLst/>
          </a:prstGeom>
          <a:gradFill>
            <a:gsLst>
              <a:gs pos="0">
                <a:schemeClr val="dk1">
                  <a:tint val="50000"/>
                  <a:satMod val="300000"/>
                  <a:alpha val="57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3200400" y="6128015"/>
            <a:ext cx="441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61" name="TextBox 60"/>
          <p:cNvSpPr txBox="1"/>
          <p:nvPr/>
        </p:nvSpPr>
        <p:spPr>
          <a:xfrm>
            <a:off x="4080773" y="4493593"/>
            <a:ext cx="441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/>
              <a:t>2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855007" y="5505325"/>
            <a:ext cx="441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/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2383769" y="5147850"/>
                <a:ext cx="1485983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3769" y="5147850"/>
                <a:ext cx="1485983" cy="40293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Connector 63"/>
          <p:cNvCxnSpPr>
            <a:endCxn id="59" idx="0"/>
          </p:cNvCxnSpPr>
          <p:nvPr/>
        </p:nvCxnSpPr>
        <p:spPr>
          <a:xfrm flipV="1">
            <a:off x="3472305" y="5689991"/>
            <a:ext cx="2396990" cy="590550"/>
          </a:xfrm>
          <a:prstGeom prst="line">
            <a:avLst/>
          </a:prstGeom>
          <a:ln w="19050">
            <a:headEnd type="none" w="med" len="med"/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3472305" y="4824815"/>
            <a:ext cx="794895" cy="1455726"/>
          </a:xfrm>
          <a:prstGeom prst="line">
            <a:avLst/>
          </a:prstGeom>
          <a:ln w="19050">
            <a:headEnd type="none" w="med" len="med"/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D228-6847-4003-B677-24BEDBC27F75}" type="datetime9">
              <a:rPr lang="en-US" smtClean="0"/>
              <a:t>4/20/2013 10:58:52 AM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CSS522 - Topics in Rendering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5EB0-C544-4D0D-A513-5EFC721A1BE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56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100863" y="4004326"/>
            <a:ext cx="3200400" cy="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3100863" y="1946926"/>
            <a:ext cx="0" cy="204960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17" idx="7"/>
          </p:cNvCxnSpPr>
          <p:nvPr/>
        </p:nvCxnSpPr>
        <p:spPr>
          <a:xfrm flipV="1">
            <a:off x="3100863" y="3714089"/>
            <a:ext cx="1139223" cy="282437"/>
          </a:xfrm>
          <a:prstGeom prst="line">
            <a:avLst/>
          </a:prstGeom>
          <a:ln w="25400">
            <a:headEnd type="none" w="med" len="med"/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Triangle Intersection</a:t>
            </a:r>
            <a:endParaRPr lang="en-US" dirty="0"/>
          </a:p>
        </p:txBody>
      </p:sp>
      <p:cxnSp>
        <p:nvCxnSpPr>
          <p:cNvPr id="13" name="Straight Connector 12"/>
          <p:cNvCxnSpPr>
            <a:stCxn id="31" idx="3"/>
          </p:cNvCxnSpPr>
          <p:nvPr/>
        </p:nvCxnSpPr>
        <p:spPr>
          <a:xfrm flipV="1">
            <a:off x="3117027" y="3318526"/>
            <a:ext cx="861981" cy="6696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138667" y="3634994"/>
            <a:ext cx="441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37" name="TextBox 36"/>
          <p:cNvSpPr txBox="1"/>
          <p:nvPr/>
        </p:nvSpPr>
        <p:spPr>
          <a:xfrm>
            <a:off x="3181761" y="2251726"/>
            <a:ext cx="797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(P</a:t>
            </a:r>
            <a:r>
              <a:rPr lang="en-US" baseline="-25000" dirty="0" smtClean="0"/>
              <a:t>1,</a:t>
            </a:r>
            <a:r>
              <a:rPr lang="en-US" dirty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endParaRPr lang="en-US" baseline="-25000" dirty="0"/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4264393" y="3453781"/>
            <a:ext cx="360470" cy="240982"/>
          </a:xfrm>
          <a:prstGeom prst="line">
            <a:avLst/>
          </a:prstGeom>
          <a:ln>
            <a:headEnd type="none" w="med" len="med"/>
            <a:tailEnd type="stealth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438433" y="2580166"/>
            <a:ext cx="820198" cy="11201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 flipH="1" flipV="1">
            <a:off x="4233390" y="3675065"/>
            <a:ext cx="45720" cy="45720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 flipH="1" flipV="1">
            <a:off x="3412806" y="2556526"/>
            <a:ext cx="45720" cy="45720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 flipH="1" flipV="1">
            <a:off x="3078003" y="3981466"/>
            <a:ext cx="45720" cy="45720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 rot="19502237">
            <a:off x="3219131" y="326911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</a:t>
            </a:r>
            <a:endParaRPr lang="en-US" baseline="-25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" name="Right Brace 22"/>
          <p:cNvSpPr/>
          <p:nvPr/>
        </p:nvSpPr>
        <p:spPr>
          <a:xfrm rot="3183366" flipH="1">
            <a:off x="3395460" y="3028681"/>
            <a:ext cx="152400" cy="1103351"/>
          </a:xfrm>
          <a:prstGeom prst="rightBrace">
            <a:avLst>
              <a:gd name="adj1" fmla="val 41666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841070" y="4994926"/>
                <a:ext cx="1191800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𝐷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acc>
                        <m:accPr>
                          <m:chr m:val="⃑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𝑉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𝑁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070" y="4994926"/>
                <a:ext cx="1191800" cy="402931"/>
              </a:xfrm>
              <a:prstGeom prst="rect">
                <a:avLst/>
              </a:prstGeom>
              <a:blipFill rotWithShape="1">
                <a:blip r:embed="rId2"/>
                <a:stretch>
                  <a:fillRect r="-270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057255" y="4461526"/>
                <a:ext cx="915699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𝑉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7255" y="4461526"/>
                <a:ext cx="915699" cy="4029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167663" y="3246556"/>
                <a:ext cx="411523" cy="3767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𝑁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663" y="3246556"/>
                <a:ext cx="411523" cy="376770"/>
              </a:xfrm>
              <a:prstGeom prst="rect">
                <a:avLst/>
              </a:prstGeom>
              <a:blipFill rotWithShape="1">
                <a:blip r:embed="rId4"/>
                <a:stretch>
                  <a:fillRect t="-1639" r="-119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670474" y="3473599"/>
                <a:ext cx="389144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𝑉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0474" y="3473599"/>
                <a:ext cx="389144" cy="4029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urved Connector 29"/>
          <p:cNvCxnSpPr/>
          <p:nvPr/>
        </p:nvCxnSpPr>
        <p:spPr>
          <a:xfrm flipV="1">
            <a:off x="3848532" y="2602246"/>
            <a:ext cx="623931" cy="369480"/>
          </a:xfrm>
          <a:prstGeom prst="curved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414148" y="2371860"/>
            <a:ext cx="2665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Side view of triangle</a:t>
            </a:r>
            <a:endParaRPr lang="en-US" baseline="-25000" dirty="0"/>
          </a:p>
        </p:txBody>
      </p:sp>
      <p:sp>
        <p:nvSpPr>
          <p:cNvPr id="45" name="Oval 44"/>
          <p:cNvSpPr/>
          <p:nvPr/>
        </p:nvSpPr>
        <p:spPr>
          <a:xfrm flipH="1" flipV="1">
            <a:off x="3942111" y="3285574"/>
            <a:ext cx="73152" cy="73152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12B6-1C1A-49E5-8BD7-AB6513D590B8}" type="datetime9">
              <a:rPr lang="en-US" smtClean="0"/>
              <a:t>4/20/2013 10:58:52 AM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CSS522 - Topics in Rendering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5EB0-C544-4D0D-A513-5EFC721A1BE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09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Triangle Intersection (continued)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1878428" y="1676400"/>
            <a:ext cx="4217572" cy="3280224"/>
          </a:xfrm>
          <a:prstGeom prst="line">
            <a:avLst/>
          </a:prstGeom>
          <a:ln w="19050">
            <a:prstDash val="lg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549925" y="4914262"/>
            <a:ext cx="441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cxnSp>
        <p:nvCxnSpPr>
          <p:cNvPr id="19" name="Straight Connector 18"/>
          <p:cNvCxnSpPr>
            <a:stCxn id="17" idx="3"/>
            <a:endCxn id="42" idx="2"/>
          </p:cNvCxnSpPr>
          <p:nvPr/>
        </p:nvCxnSpPr>
        <p:spPr>
          <a:xfrm flipV="1">
            <a:off x="4272414" y="3336940"/>
            <a:ext cx="451218" cy="344821"/>
          </a:xfrm>
          <a:prstGeom prst="line">
            <a:avLst/>
          </a:prstGeom>
          <a:ln>
            <a:headEnd type="none" w="med" len="med"/>
            <a:tailEnd type="stealth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438433" y="2580166"/>
            <a:ext cx="820198" cy="11201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 flipH="1" flipV="1">
            <a:off x="4233390" y="3675065"/>
            <a:ext cx="45720" cy="45720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 flipH="1" flipV="1">
            <a:off x="3412806" y="2556526"/>
            <a:ext cx="45720" cy="45720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 flipH="1" flipV="1">
            <a:off x="1818738" y="4903871"/>
            <a:ext cx="91440" cy="91440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3" name="Right Brace 22"/>
          <p:cNvSpPr/>
          <p:nvPr/>
        </p:nvSpPr>
        <p:spPr>
          <a:xfrm rot="3183366" flipH="1">
            <a:off x="2761688" y="2696316"/>
            <a:ext cx="158904" cy="2635600"/>
          </a:xfrm>
          <a:prstGeom prst="rightBrace">
            <a:avLst>
              <a:gd name="adj1" fmla="val 41666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562600" y="2168055"/>
                <a:ext cx="1885131" cy="3767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𝑟𝑎𝑦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𝑉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168055"/>
                <a:ext cx="1885131" cy="376770"/>
              </a:xfrm>
              <a:prstGeom prst="rect">
                <a:avLst/>
              </a:prstGeom>
              <a:blipFill rotWithShape="1">
                <a:blip r:embed="rId2"/>
                <a:stretch>
                  <a:fillRect t="-1639" r="-11327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458526" y="5098928"/>
                <a:ext cx="3170874" cy="698012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−(</m:t>
                          </m:r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𝑁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𝑁</m:t>
                              </m:r>
                            </m:e>
                          </m:acc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8526" y="5098928"/>
                <a:ext cx="3170874" cy="69801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517870" y="2960170"/>
                <a:ext cx="411523" cy="3767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𝑁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7870" y="2960170"/>
                <a:ext cx="411523" cy="376770"/>
              </a:xfrm>
              <a:prstGeom prst="rect">
                <a:avLst/>
              </a:prstGeom>
              <a:blipFill rotWithShape="1">
                <a:blip r:embed="rId4"/>
                <a:stretch>
                  <a:fillRect t="-1639" r="-11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urved Connector 29"/>
          <p:cNvCxnSpPr/>
          <p:nvPr/>
        </p:nvCxnSpPr>
        <p:spPr>
          <a:xfrm rot="5400000" flipH="1" flipV="1">
            <a:off x="3387782" y="2194731"/>
            <a:ext cx="598080" cy="323419"/>
          </a:xfrm>
          <a:prstGeom prst="curved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773918" y="1665978"/>
            <a:ext cx="2161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Side view of triangle</a:t>
            </a:r>
            <a:endParaRPr lang="en-US" baseline="-25000" dirty="0"/>
          </a:p>
        </p:txBody>
      </p:sp>
      <p:sp>
        <p:nvSpPr>
          <p:cNvPr id="45" name="Oval 44"/>
          <p:cNvSpPr/>
          <p:nvPr/>
        </p:nvSpPr>
        <p:spPr>
          <a:xfrm flipH="1" flipV="1">
            <a:off x="3942111" y="3285574"/>
            <a:ext cx="73152" cy="73152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1887001" y="4597328"/>
            <a:ext cx="451218" cy="344821"/>
          </a:xfrm>
          <a:prstGeom prst="line">
            <a:avLst/>
          </a:prstGeom>
          <a:ln>
            <a:headEnd type="none" w="med" len="med"/>
            <a:tailEnd type="stealth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060741" y="4715486"/>
                <a:ext cx="389144" cy="3767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𝑉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0741" y="4715486"/>
                <a:ext cx="389144" cy="376770"/>
              </a:xfrm>
              <a:prstGeom prst="rect">
                <a:avLst/>
              </a:prstGeom>
              <a:blipFill rotWithShape="1">
                <a:blip r:embed="rId5"/>
                <a:stretch>
                  <a:fillRect t="-1639" r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316065" y="4618541"/>
                <a:ext cx="3492687" cy="3767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𝑖𝑛𝑡𝑒𝑟𝑠𝑒𝑐𝑡𝑖𝑜𝑛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𝑝𝑜𝑖𝑛𝑡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𝑉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6065" y="4618541"/>
                <a:ext cx="3492687" cy="376770"/>
              </a:xfrm>
              <a:prstGeom prst="rect">
                <a:avLst/>
              </a:prstGeom>
              <a:blipFill rotWithShape="1">
                <a:blip r:embed="rId6"/>
                <a:stretch>
                  <a:fillRect t="-1639" r="-5759"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FFF9-E4D6-4058-B45F-750FFD0A8241}" type="datetime9">
              <a:rPr lang="en-US" smtClean="0"/>
              <a:t>4/20/2013 10:58:52 AM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CSS522 - Topics in Rendering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5EB0-C544-4D0D-A513-5EFC721A1BE8}" type="slidenum">
              <a:rPr lang="en-US" smtClean="0"/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 rot="19508381">
                <a:off x="2516595" y="3617597"/>
                <a:ext cx="4328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508381">
                <a:off x="2516595" y="3617597"/>
                <a:ext cx="432874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5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200" dirty="0" smtClean="0"/>
                  <a:t>Barycentric Coordinates (</a:t>
                </a:r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3200" b="0" i="1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</a:rPr>
                      <m:t>,</m:t>
                    </m:r>
                    <m:r>
                      <a:rPr lang="en-US" sz="3200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</a:rPr>
                      <m:t>𝛽</m:t>
                    </m:r>
                  </m:oMath>
                </a14:m>
                <a:r>
                  <a:rPr lang="en-US" sz="3200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,</a:t>
                </a:r>
                <a:r>
                  <a:rPr lang="en-US" sz="3200" dirty="0">
                    <a:solidFill>
                      <a:schemeClr val="tx2">
                        <a:lumMod val="60000"/>
                        <a:lumOff val="40000"/>
                      </a:schemeClr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/>
                        <a:ea typeface="Cambria Math"/>
                      </a:rPr>
                      <m:t>𝛾</m:t>
                    </m:r>
                  </m:oMath>
                </a14:m>
                <a:r>
                  <a:rPr lang="en-US" sz="3200" dirty="0" smtClean="0"/>
                  <a:t>)</a:t>
                </a:r>
                <a:endParaRPr lang="en-US" sz="32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133600" y="5218668"/>
                <a:ext cx="4876800" cy="369332"/>
              </a:xfrm>
              <a:prstGeom prst="rect">
                <a:avLst/>
              </a:prstGeom>
              <a:ln w="127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  <a:ea typeface="Cambria Math"/>
                        </a:rPr>
                        <m:t>𝛾</m:t>
                      </m:r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  <a:ea typeface="Cambria Math"/>
                        </a:rPr>
                        <m:t> =1.0</m:t>
                      </m:r>
                    </m:oMath>
                  </m:oMathPara>
                </a14:m>
                <a:endParaRPr lang="en-US" b="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ea typeface="Cambria Math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5218668"/>
                <a:ext cx="4876800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9524"/>
                </a:stretch>
              </a:blipFill>
              <a:ln w="127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 flipV="1">
            <a:off x="2530476" y="1517227"/>
            <a:ext cx="1752600" cy="126390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4283076" y="1517227"/>
            <a:ext cx="2895600" cy="14478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530476" y="2781134"/>
            <a:ext cx="4648200" cy="18389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39" idx="0"/>
          </p:cNvCxnSpPr>
          <p:nvPr/>
        </p:nvCxnSpPr>
        <p:spPr>
          <a:xfrm flipH="1" flipV="1">
            <a:off x="4419601" y="2308568"/>
            <a:ext cx="2751599" cy="662122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680483" y="1955767"/>
                <a:ext cx="4907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483" y="1955767"/>
                <a:ext cx="490775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349928" y="3459600"/>
                <a:ext cx="1797993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0 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𝑇𝑜𝑡𝑎𝑙</m:t>
                          </m:r>
                          <m:r>
                            <a:rPr lang="en-US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𝐴𝑟𝑒𝑎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2">
                      <a:lumMod val="40000"/>
                      <a:lumOff val="6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928" y="3459600"/>
                <a:ext cx="1797993" cy="61279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674133" y="1143000"/>
                <a:ext cx="12121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4133" y="1143000"/>
                <a:ext cx="1212191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924050" y="2783689"/>
                <a:ext cx="11962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4050" y="2783689"/>
                <a:ext cx="1196225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565105" y="2970690"/>
                <a:ext cx="12121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5105" y="2970690"/>
                <a:ext cx="1212190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343400" y="2026628"/>
                <a:ext cx="3858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𝑃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026628"/>
                <a:ext cx="385875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endCxn id="38" idx="0"/>
          </p:cNvCxnSpPr>
          <p:nvPr/>
        </p:nvCxnSpPr>
        <p:spPr>
          <a:xfrm flipH="1">
            <a:off x="2522163" y="2308568"/>
            <a:ext cx="1897437" cy="475121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endCxn id="37" idx="2"/>
          </p:cNvCxnSpPr>
          <p:nvPr/>
        </p:nvCxnSpPr>
        <p:spPr>
          <a:xfrm flipH="1" flipV="1">
            <a:off x="4280229" y="1512332"/>
            <a:ext cx="146067" cy="780072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 flipH="1" flipV="1">
            <a:off x="4407215" y="2283328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195838" y="2425793"/>
                <a:ext cx="4907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838" y="2425793"/>
                <a:ext cx="490775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802511" y="1964514"/>
                <a:ext cx="48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2511" y="1964514"/>
                <a:ext cx="485454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1905000" y="3459600"/>
                <a:ext cx="3314369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0 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begChr m:val="‖"/>
                              <m:endChr m:val="‖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459600"/>
                <a:ext cx="3314369" cy="610936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1906200" y="4024268"/>
                <a:ext cx="3314369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1 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begChr m:val="‖"/>
                              <m:endChr m:val="‖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6200" y="4024268"/>
                <a:ext cx="3314369" cy="61093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1905000" y="4601264"/>
                <a:ext cx="3319690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2 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begChr m:val="‖"/>
                              <m:endChr m:val="‖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4601264"/>
                <a:ext cx="3319690" cy="610936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349928" y="4024268"/>
                <a:ext cx="1797993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1 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𝑇𝑜𝑡𝑎𝑙</m:t>
                          </m:r>
                          <m:r>
                            <a:rPr lang="en-US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𝐴𝑟𝑒𝑎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2">
                      <a:lumMod val="40000"/>
                      <a:lumOff val="6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928" y="4024268"/>
                <a:ext cx="1797993" cy="612796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349928" y="4601264"/>
                <a:ext cx="1781193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  <a:ea typeface="Cambria Math"/>
                        </a:rPr>
                        <m:t>𝛾</m:t>
                      </m:r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2 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𝑇𝑜𝑡𝑎𝑙</m:t>
                          </m:r>
                          <m:r>
                            <a:rPr lang="en-US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𝐴𝑟𝑒𝑎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2">
                      <a:lumMod val="40000"/>
                      <a:lumOff val="6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928" y="4601264"/>
                <a:ext cx="1781193" cy="612796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2133600" y="5638800"/>
                <a:ext cx="4876800" cy="646331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𝑐𝑜𝑚𝑝𝑢𝑡𝑎𝑡𝑖𝑜𝑛𝑎𝑙</m:t>
                          </m:r>
                          <m:r>
                            <a:rPr lang="en-US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𝑠𝑖𝑚𝑝𝑙𝑖𝑓𝑖𝑐𝑎𝑡𝑖𝑜𝑛</m:t>
                          </m:r>
                          <m:r>
                            <a:rPr lang="en-US" b="0" i="1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…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  <a:ea typeface="Cambria Math"/>
                        </a:rPr>
                        <m:t>        </m:t>
                      </m:r>
                    </m:oMath>
                  </m:oMathPara>
                </a14:m>
                <a:endParaRPr lang="en-US" b="0" i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  <a:ea typeface="Cambria Math"/>
                        </a:rPr>
                        <m:t>𝛾</m:t>
                      </m:r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  <a:ea typeface="Cambria Math"/>
                        </a:rPr>
                        <m:t>=1.0−</m:t>
                      </m:r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0" i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n-US" dirty="0">
                  <a:solidFill>
                    <a:schemeClr val="tx2">
                      <a:lumMod val="40000"/>
                      <a:lumOff val="6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5638800"/>
                <a:ext cx="4876800" cy="646331"/>
              </a:xfrm>
              <a:prstGeom prst="rect">
                <a:avLst/>
              </a:prstGeom>
              <a:blipFill rotWithShape="1">
                <a:blip r:embed="rId17"/>
                <a:stretch>
                  <a:fillRect b="-5556"/>
                </a:stretch>
              </a:blipFill>
              <a:ln w="127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81F3-5521-4720-8F8F-970E37E22ADA}" type="datetime9">
              <a:rPr lang="en-US" smtClean="0"/>
              <a:t>4/20/2013 10:58:52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CSS522 - Topics in Rendering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5EB0-C544-4D0D-A513-5EFC721A1BE8}" type="slidenum">
              <a:rPr lang="en-US" smtClean="0"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" y="914400"/>
            <a:ext cx="3048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One slight attention. Assuming: </a:t>
            </a:r>
            <a:br>
              <a:rPr lang="en-US" sz="1000" dirty="0"/>
            </a:br>
            <a:r>
              <a:rPr lang="en-US" sz="1000" dirty="0"/>
              <a:t>         V1 = P1 - P0 </a:t>
            </a:r>
            <a:br>
              <a:rPr lang="en-US" sz="1000" dirty="0"/>
            </a:br>
            <a:r>
              <a:rPr lang="en-US" sz="1000" dirty="0"/>
              <a:t>         V2 = P2 - P0</a:t>
            </a:r>
            <a:br>
              <a:rPr lang="en-US" sz="1000" dirty="0"/>
            </a:br>
            <a:r>
              <a:rPr lang="en-US" sz="1000" dirty="0"/>
              <a:t>         N = V1 x V2 (slide-4)</a:t>
            </a:r>
            <a:br>
              <a:rPr lang="en-US" sz="1000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/>
              <a:t>Slide-7: </a:t>
            </a:r>
            <a:br>
              <a:rPr lang="en-US" sz="1000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/>
              <a:t>          N0 = (P0-P) X (P2-P)</a:t>
            </a:r>
            <a:br>
              <a:rPr lang="en-US" sz="1000" dirty="0"/>
            </a:br>
            <a:r>
              <a:rPr lang="en-US" sz="1000" dirty="0"/>
              <a:t>          if (Dot(N0, N) &lt; 0) </a:t>
            </a:r>
            <a:br>
              <a:rPr lang="en-US" sz="1000" dirty="0"/>
            </a:br>
            <a:r>
              <a:rPr lang="en-US" sz="1000" dirty="0"/>
              <a:t>               P is outside!! (Normal N0 is in the wrong direction!!)</a:t>
            </a:r>
            <a:br>
              <a:rPr lang="en-US" sz="1000" dirty="0"/>
            </a:br>
            <a:r>
              <a:rPr lang="en-US" sz="1000" dirty="0"/>
              <a:t>          A0 = 0.5 * N0.Length()</a:t>
            </a:r>
            <a:br>
              <a:rPr lang="en-US" sz="1000" dirty="0"/>
            </a:br>
            <a:r>
              <a:rPr lang="en-US" sz="1000" dirty="0"/>
              <a:t>          alpha = A0 / </a:t>
            </a:r>
            <a:r>
              <a:rPr lang="en-US" sz="1000" dirty="0" err="1"/>
              <a:t>TotalArea</a:t>
            </a:r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/>
              <a:t>          if (alpha &gt; 1)</a:t>
            </a:r>
            <a:br>
              <a:rPr lang="en-US" sz="1000" dirty="0"/>
            </a:br>
            <a:r>
              <a:rPr lang="en-US" sz="1000" dirty="0"/>
              <a:t>                P is outside!</a:t>
            </a:r>
            <a:br>
              <a:rPr lang="en-US" sz="1000" dirty="0"/>
            </a:br>
            <a:r>
              <a:rPr lang="en-US" sz="1000" dirty="0"/>
              <a:t>  </a:t>
            </a:r>
            <a:br>
              <a:rPr lang="en-US" sz="1000" dirty="0"/>
            </a:br>
            <a:r>
              <a:rPr lang="en-US" sz="1000" dirty="0"/>
              <a:t>          N1 = (P2-P) X (P0-P)</a:t>
            </a:r>
            <a:br>
              <a:rPr lang="en-US" sz="1000" dirty="0"/>
            </a:br>
            <a:r>
              <a:rPr lang="en-US" sz="1000" dirty="0"/>
              <a:t>          if (Dot(N1, N) &lt; 0)</a:t>
            </a:r>
            <a:br>
              <a:rPr lang="en-US" sz="1000" dirty="0"/>
            </a:br>
            <a:r>
              <a:rPr lang="en-US" sz="1000" dirty="0"/>
              <a:t>                P is outside!!</a:t>
            </a:r>
            <a:br>
              <a:rPr lang="en-US" sz="1000" dirty="0"/>
            </a:br>
            <a:r>
              <a:rPr lang="en-US" sz="1000" dirty="0"/>
              <a:t>          A1 = 0.5 * N1.Length();</a:t>
            </a:r>
            <a:br>
              <a:rPr lang="en-US" sz="1000" dirty="0"/>
            </a:br>
            <a:r>
              <a:rPr lang="en-US" sz="1000" dirty="0"/>
              <a:t>          beta = A1 / </a:t>
            </a:r>
            <a:r>
              <a:rPr lang="en-US" sz="1000" dirty="0" err="1"/>
              <a:t>TotalArea</a:t>
            </a:r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/>
              <a:t>          if (beta &gt; 1)</a:t>
            </a:r>
            <a:br>
              <a:rPr lang="en-US" sz="1000" dirty="0"/>
            </a:br>
            <a:r>
              <a:rPr lang="en-US" sz="1000" dirty="0"/>
              <a:t>                P is outside</a:t>
            </a:r>
            <a:br>
              <a:rPr lang="en-US" sz="1000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/>
              <a:t>          gamma = 1 - alpha - beta</a:t>
            </a:r>
            <a:br>
              <a:rPr lang="en-US" sz="1000" dirty="0"/>
            </a:br>
            <a:r>
              <a:rPr lang="en-US" sz="1000" dirty="0"/>
              <a:t>          if (</a:t>
            </a:r>
            <a:r>
              <a:rPr lang="en-US" sz="1000" dirty="0" err="1"/>
              <a:t>gamme</a:t>
            </a:r>
            <a:r>
              <a:rPr lang="en-US" sz="1000" dirty="0"/>
              <a:t> &lt; 0)</a:t>
            </a:r>
            <a:br>
              <a:rPr lang="en-US" sz="1000" dirty="0"/>
            </a:br>
            <a:r>
              <a:rPr lang="en-US" sz="1000" dirty="0"/>
              <a:t>                 P is outside</a:t>
            </a:r>
          </a:p>
        </p:txBody>
      </p:sp>
    </p:spTree>
    <p:extLst>
      <p:ext uri="{BB962C8B-B14F-4D97-AF65-F5344CB8AC3E}">
        <p14:creationId xmlns:p14="http://schemas.microsoft.com/office/powerpoint/2010/main" val="169214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96981" y="4419600"/>
            <a:ext cx="4640723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Support </a:t>
            </a:r>
            <a:r>
              <a:rPr lang="en-US" smtClean="0"/>
              <a:t>for Interpolation</a:t>
            </a:r>
            <a:endParaRPr lang="en-US" sz="3600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2296981" y="2160053"/>
            <a:ext cx="1752600" cy="126390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4049581" y="2160053"/>
            <a:ext cx="2895600" cy="14478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296981" y="3423960"/>
            <a:ext cx="4648200" cy="18389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39" idx="0"/>
          </p:cNvCxnSpPr>
          <p:nvPr/>
        </p:nvCxnSpPr>
        <p:spPr>
          <a:xfrm flipH="1" flipV="1">
            <a:off x="4186106" y="2951394"/>
            <a:ext cx="2751599" cy="662122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446988" y="2598593"/>
                <a:ext cx="4907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6988" y="2598593"/>
                <a:ext cx="490775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2966905" y="4529026"/>
                <a:ext cx="3227550" cy="4901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𝛽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𝛾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chemeClr val="tx2">
                      <a:lumMod val="40000"/>
                      <a:lumOff val="6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6905" y="4529026"/>
                <a:ext cx="3227550" cy="490199"/>
              </a:xfrm>
              <a:prstGeom prst="rect">
                <a:avLst/>
              </a:prstGeom>
              <a:blipFill rotWithShape="1">
                <a:blip r:embed="rId3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440638" y="1785826"/>
                <a:ext cx="12121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0638" y="1785826"/>
                <a:ext cx="1212191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690555" y="3426515"/>
                <a:ext cx="11962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0555" y="3426515"/>
                <a:ext cx="1196225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331610" y="3613516"/>
                <a:ext cx="12121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610" y="3613516"/>
                <a:ext cx="1212190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090255" y="2619813"/>
                <a:ext cx="995850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0255" y="2619813"/>
                <a:ext cx="995850" cy="390748"/>
              </a:xfrm>
              <a:prstGeom prst="rect">
                <a:avLst/>
              </a:prstGeom>
              <a:blipFill rotWithShape="1">
                <a:blip r:embed="rId7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>
            <a:endCxn id="38" idx="0"/>
          </p:cNvCxnSpPr>
          <p:nvPr/>
        </p:nvCxnSpPr>
        <p:spPr>
          <a:xfrm flipH="1">
            <a:off x="2288668" y="2951394"/>
            <a:ext cx="1897437" cy="475121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endCxn id="37" idx="2"/>
          </p:cNvCxnSpPr>
          <p:nvPr/>
        </p:nvCxnSpPr>
        <p:spPr>
          <a:xfrm flipH="1" flipV="1">
            <a:off x="4046734" y="2155158"/>
            <a:ext cx="146067" cy="780072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 flipH="1" flipV="1">
            <a:off x="4173720" y="2926154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962343" y="3068619"/>
                <a:ext cx="4907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343" y="3068619"/>
                <a:ext cx="490775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888325" y="2741488"/>
                <a:ext cx="48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325" y="2741488"/>
                <a:ext cx="485454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999520" y="4919774"/>
                <a:ext cx="3162019" cy="4901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𝛽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𝛾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chemeClr val="tx2">
                      <a:lumMod val="40000"/>
                      <a:lumOff val="6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520" y="4919774"/>
                <a:ext cx="3162019" cy="490199"/>
              </a:xfrm>
              <a:prstGeom prst="rect">
                <a:avLst/>
              </a:prstGeom>
              <a:blipFill rotWithShape="1">
                <a:blip r:embed="rId10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9FF64-A23B-4871-B264-8CBC3E17F870}" type="datetime9">
              <a:rPr lang="en-US" smtClean="0"/>
              <a:t>4/20/2013 10:58:52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CSS522 - Topics in Rendering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05EB0-C544-4D0D-A513-5EFC721A1BE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14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779</Words>
  <Application>Microsoft Office PowerPoint</Application>
  <PresentationFormat>On-screen Show (4:3)</PresentationFormat>
  <Paragraphs>125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Barycentric Coordinates</vt:lpstr>
      <vt:lpstr>Area of a Triangle</vt:lpstr>
      <vt:lpstr>Determining if P inside Triangle (Note: this is NOT Barycentric Coordinates)</vt:lpstr>
      <vt:lpstr>Triangle Intersection</vt:lpstr>
      <vt:lpstr>Triangle Intersection</vt:lpstr>
      <vt:lpstr>Triangle Intersection (continued)</vt:lpstr>
      <vt:lpstr>Barycentric Coordinates (α,β, γ)</vt:lpstr>
      <vt:lpstr>Support for Interpolation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Aerodame</dc:creator>
  <cp:lastModifiedBy>Kelvin Sung</cp:lastModifiedBy>
  <cp:revision>33</cp:revision>
  <dcterms:created xsi:type="dcterms:W3CDTF">2011-02-20T21:21:33Z</dcterms:created>
  <dcterms:modified xsi:type="dcterms:W3CDTF">2013-04-20T18:00:48Z</dcterms:modified>
</cp:coreProperties>
</file>