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41" r:id="rId2"/>
    <p:sldId id="344" r:id="rId3"/>
    <p:sldId id="348" r:id="rId4"/>
    <p:sldId id="352" r:id="rId5"/>
    <p:sldId id="346" r:id="rId6"/>
    <p:sldId id="34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784" autoAdjust="0"/>
  </p:normalViewPr>
  <p:slideViewPr>
    <p:cSldViewPr snapToGrid="0">
      <p:cViewPr varScale="1">
        <p:scale>
          <a:sx n="177" d="100"/>
          <a:sy n="177" d="100"/>
        </p:scale>
        <p:origin x="-16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450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613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810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398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23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613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661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077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142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672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0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992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2.png"/><Relationship Id="rId7" Type="http://schemas.openxmlformats.org/officeDocument/2006/relationships/image" Target="../media/image40.png"/><Relationship Id="rId12" Type="http://schemas.openxmlformats.org/officeDocument/2006/relationships/image" Target="../media/image1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18.png"/><Relationship Id="rId5" Type="http://schemas.openxmlformats.org/officeDocument/2006/relationships/image" Target="../media/image14.png"/><Relationship Id="rId10" Type="http://schemas.openxmlformats.org/officeDocument/2006/relationships/image" Target="../media/image7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Relationship Id="rId1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59"/>
          <p:cNvSpPr/>
          <p:nvPr/>
        </p:nvSpPr>
        <p:spPr>
          <a:xfrm>
            <a:off x="3128337" y="4333594"/>
            <a:ext cx="1476031" cy="6994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Flowchart: Or 123"/>
          <p:cNvSpPr/>
          <p:nvPr/>
        </p:nvSpPr>
        <p:spPr>
          <a:xfrm>
            <a:off x="3723401" y="4573646"/>
            <a:ext cx="150126" cy="167759"/>
          </a:xfrm>
          <a:prstGeom prst="flowChartO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lowchart: Or 137"/>
          <p:cNvSpPr/>
          <p:nvPr/>
        </p:nvSpPr>
        <p:spPr>
          <a:xfrm>
            <a:off x="4529306" y="4573647"/>
            <a:ext cx="150126" cy="167759"/>
          </a:xfrm>
          <a:prstGeom prst="flowChar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Flowchart: Or 138"/>
          <p:cNvSpPr/>
          <p:nvPr/>
        </p:nvSpPr>
        <p:spPr>
          <a:xfrm>
            <a:off x="3053275" y="4549079"/>
            <a:ext cx="150126" cy="167759"/>
          </a:xfrm>
          <a:prstGeom prst="flowChar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idea (in 2D)</a:t>
            </a:r>
            <a:endParaRPr lang="en-US" dirty="0"/>
          </a:p>
        </p:txBody>
      </p:sp>
      <p:sp>
        <p:nvSpPr>
          <p:cNvPr id="85" name="Content Placeholder 2"/>
          <p:cNvSpPr txBox="1">
            <a:spLocks/>
          </p:cNvSpPr>
          <p:nvPr/>
        </p:nvSpPr>
        <p:spPr>
          <a:xfrm>
            <a:off x="4519069" y="5449890"/>
            <a:ext cx="2600508" cy="8416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dirty="0" smtClean="0"/>
              <a:t>texture index position from visible position  (float)</a:t>
            </a:r>
          </a:p>
        </p:txBody>
      </p:sp>
      <p:sp>
        <p:nvSpPr>
          <p:cNvPr id="87" name="Content Placeholder 2"/>
          <p:cNvSpPr txBox="1">
            <a:spLocks/>
          </p:cNvSpPr>
          <p:nvPr/>
        </p:nvSpPr>
        <p:spPr>
          <a:xfrm>
            <a:off x="3203401" y="4460798"/>
            <a:ext cx="1315668" cy="49187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dirty="0" smtClean="0"/>
          </a:p>
        </p:txBody>
      </p:sp>
      <p:sp>
        <p:nvSpPr>
          <p:cNvPr id="89" name="Content Placeholder 2"/>
          <p:cNvSpPr txBox="1">
            <a:spLocks/>
          </p:cNvSpPr>
          <p:nvPr/>
        </p:nvSpPr>
        <p:spPr>
          <a:xfrm>
            <a:off x="6304672" y="3665508"/>
            <a:ext cx="2802553" cy="8587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dirty="0" smtClean="0"/>
              <a:t>Geometry positions that corresponds to integer </a:t>
            </a:r>
            <a:r>
              <a:rPr lang="en-US" sz="1600" dirty="0" err="1" smtClean="0"/>
              <a:t>texel</a:t>
            </a:r>
            <a:r>
              <a:rPr lang="en-US" sz="1600" dirty="0" smtClean="0"/>
              <a:t> positions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174946" y="3517339"/>
            <a:ext cx="4182583" cy="1"/>
          </a:xfrm>
          <a:prstGeom prst="straightConnector1">
            <a:avLst/>
          </a:prstGeom>
          <a:ln w="206375" cmpd="thickThin">
            <a:solidFill>
              <a:schemeClr val="tx1"/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/>
          <p:cNvGrpSpPr/>
          <p:nvPr/>
        </p:nvGrpSpPr>
        <p:grpSpPr>
          <a:xfrm>
            <a:off x="1497088" y="1339312"/>
            <a:ext cx="2717855" cy="2091546"/>
            <a:chOff x="481060" y="1579821"/>
            <a:chExt cx="2717855" cy="2091546"/>
          </a:xfrm>
        </p:grpSpPr>
        <p:cxnSp>
          <p:nvCxnSpPr>
            <p:cNvPr id="12" name="Straight Arrow Connector 11"/>
            <p:cNvCxnSpPr/>
            <p:nvPr/>
          </p:nvCxnSpPr>
          <p:spPr>
            <a:xfrm flipV="1">
              <a:off x="2857499" y="2222002"/>
              <a:ext cx="0" cy="1449365"/>
            </a:xfrm>
            <a:prstGeom prst="straightConnector1">
              <a:avLst/>
            </a:prstGeom>
            <a:ln w="60325">
              <a:solidFill>
                <a:schemeClr val="bg1">
                  <a:lumMod val="50000"/>
                </a:schemeClr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5"/>
            <p:cNvGrpSpPr/>
            <p:nvPr/>
          </p:nvGrpSpPr>
          <p:grpSpPr>
            <a:xfrm rot="1117309">
              <a:off x="481060" y="1579821"/>
              <a:ext cx="2717855" cy="1687059"/>
              <a:chOff x="1143567" y="1338527"/>
              <a:chExt cx="2717855" cy="1687059"/>
            </a:xfrm>
          </p:grpSpPr>
          <p:sp>
            <p:nvSpPr>
              <p:cNvPr id="52" name="Smiley Face 51"/>
              <p:cNvSpPr/>
              <p:nvPr/>
            </p:nvSpPr>
            <p:spPr>
              <a:xfrm rot="1357203">
                <a:off x="1143567" y="1338527"/>
                <a:ext cx="572202" cy="579799"/>
              </a:xfrm>
              <a:prstGeom prst="smileyFace">
                <a:avLst>
                  <a:gd name="adj" fmla="val 4653"/>
                </a:avLst>
              </a:prstGeom>
              <a:scene3d>
                <a:camera prst="isometricOffAxis2Right"/>
                <a:lightRig rig="threePt" dir="t"/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3" name="Straight Arrow Connector 52"/>
              <p:cNvCxnSpPr/>
              <p:nvPr/>
            </p:nvCxnSpPr>
            <p:spPr>
              <a:xfrm flipH="1" flipV="1">
                <a:off x="1572456" y="1736143"/>
                <a:ext cx="2288966" cy="1289443"/>
              </a:xfrm>
              <a:prstGeom prst="straightConnector1">
                <a:avLst/>
              </a:prstGeom>
              <a:ln w="76200" cmpd="sng">
                <a:solidFill>
                  <a:schemeClr val="accent3">
                    <a:lumMod val="75000"/>
                  </a:schemeClr>
                </a:solidFill>
                <a:prstDash val="solid"/>
                <a:headEnd type="triangle"/>
                <a:tailEnd type="none"/>
              </a:ln>
              <a:effectLst>
                <a:softEdge rad="12700"/>
              </a:effectLst>
              <a:scene3d>
                <a:camera prst="orthographicFront"/>
                <a:lightRig rig="soft" dir="t"/>
              </a:scene3d>
              <a:sp3d prstMaterial="softEdge">
                <a:bevelT w="158750" h="25400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0" name="Content Placeholder 2"/>
          <p:cNvSpPr txBox="1">
            <a:spLocks/>
          </p:cNvSpPr>
          <p:nvPr/>
        </p:nvSpPr>
        <p:spPr>
          <a:xfrm>
            <a:off x="6417032" y="2623728"/>
            <a:ext cx="2289428" cy="893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dirty="0" smtClean="0"/>
              <a:t>Change surface position (along original normal direction) by </a:t>
            </a:r>
            <a:r>
              <a:rPr lang="en-US" sz="1600" dirty="0" err="1" smtClean="0"/>
              <a:t>texel</a:t>
            </a:r>
            <a:r>
              <a:rPr lang="en-US" sz="1600" dirty="0" smtClean="0"/>
              <a:t> value</a:t>
            </a:r>
          </a:p>
        </p:txBody>
      </p:sp>
      <p:sp>
        <p:nvSpPr>
          <p:cNvPr id="91" name="Content Placeholder 2"/>
          <p:cNvSpPr txBox="1">
            <a:spLocks/>
          </p:cNvSpPr>
          <p:nvPr/>
        </p:nvSpPr>
        <p:spPr>
          <a:xfrm>
            <a:off x="5738404" y="1928102"/>
            <a:ext cx="2027153" cy="6175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dirty="0" smtClean="0"/>
              <a:t>New normal</a:t>
            </a:r>
          </a:p>
        </p:txBody>
      </p:sp>
      <p:cxnSp>
        <p:nvCxnSpPr>
          <p:cNvPr id="99" name="Straight Arrow Connector 98"/>
          <p:cNvCxnSpPr/>
          <p:nvPr/>
        </p:nvCxnSpPr>
        <p:spPr>
          <a:xfrm>
            <a:off x="2754427" y="3150012"/>
            <a:ext cx="0" cy="280846"/>
          </a:xfrm>
          <a:prstGeom prst="straightConnector1">
            <a:avLst/>
          </a:prstGeom>
          <a:ln w="6985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 flipH="1">
            <a:off x="4579741" y="2129877"/>
            <a:ext cx="1202544" cy="379087"/>
          </a:xfrm>
          <a:prstGeom prst="straightConnector1">
            <a:avLst/>
          </a:prstGeom>
          <a:ln w="22225">
            <a:solidFill>
              <a:srgbClr val="FF0000"/>
            </a:solidFill>
            <a:prstDash val="dashDot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>
            <a:off x="4964227" y="2831067"/>
            <a:ext cx="0" cy="585076"/>
          </a:xfrm>
          <a:prstGeom prst="straightConnector1">
            <a:avLst/>
          </a:prstGeom>
          <a:ln w="635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flipH="1">
            <a:off x="2759456" y="2831067"/>
            <a:ext cx="2228142" cy="363321"/>
          </a:xfrm>
          <a:prstGeom prst="straightConnector1">
            <a:avLst/>
          </a:prstGeom>
          <a:ln w="69850" cmpd="thickThin">
            <a:solidFill>
              <a:schemeClr val="bg1">
                <a:lumMod val="50000"/>
              </a:schemeClr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 flipH="1" flipV="1">
            <a:off x="4501265" y="2173842"/>
            <a:ext cx="142653" cy="743636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Content Placeholder 2"/>
          <p:cNvSpPr txBox="1">
            <a:spLocks/>
          </p:cNvSpPr>
          <p:nvPr/>
        </p:nvSpPr>
        <p:spPr>
          <a:xfrm>
            <a:off x="5022879" y="1400302"/>
            <a:ext cx="2096698" cy="394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dirty="0" smtClean="0"/>
              <a:t>Original normal</a:t>
            </a:r>
          </a:p>
        </p:txBody>
      </p:sp>
      <p:cxnSp>
        <p:nvCxnSpPr>
          <p:cNvPr id="115" name="Straight Arrow Connector 114"/>
          <p:cNvCxnSpPr/>
          <p:nvPr/>
        </p:nvCxnSpPr>
        <p:spPr>
          <a:xfrm flipH="1">
            <a:off x="3899993" y="1605109"/>
            <a:ext cx="1202544" cy="379087"/>
          </a:xfrm>
          <a:prstGeom prst="straightConnector1">
            <a:avLst/>
          </a:prstGeom>
          <a:ln w="22225">
            <a:solidFill>
              <a:srgbClr val="FF0000"/>
            </a:solidFill>
            <a:prstDash val="dashDot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>
            <a:stCxn id="90" idx="1"/>
          </p:cNvCxnSpPr>
          <p:nvPr/>
        </p:nvCxnSpPr>
        <p:spPr>
          <a:xfrm flipH="1" flipV="1">
            <a:off x="4964228" y="3012727"/>
            <a:ext cx="1452804" cy="57807"/>
          </a:xfrm>
          <a:prstGeom prst="straightConnector1">
            <a:avLst/>
          </a:prstGeom>
          <a:ln w="22225">
            <a:solidFill>
              <a:srgbClr val="FF0000"/>
            </a:solidFill>
            <a:prstDash val="dashDot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Content Placeholder 2"/>
          <p:cNvSpPr txBox="1">
            <a:spLocks/>
          </p:cNvSpPr>
          <p:nvPr/>
        </p:nvSpPr>
        <p:spPr>
          <a:xfrm>
            <a:off x="1123959" y="5397879"/>
            <a:ext cx="2289428" cy="893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dirty="0" smtClean="0"/>
              <a:t>Actual (integer) </a:t>
            </a:r>
            <a:r>
              <a:rPr lang="en-US" sz="1600" dirty="0" err="1" smtClean="0"/>
              <a:t>texel</a:t>
            </a:r>
            <a:r>
              <a:rPr lang="en-US" sz="1600" dirty="0" smtClean="0"/>
              <a:t> positions that can be read from file</a:t>
            </a:r>
          </a:p>
        </p:txBody>
      </p:sp>
      <p:cxnSp>
        <p:nvCxnSpPr>
          <p:cNvPr id="126" name="Straight Arrow Connector 125"/>
          <p:cNvCxnSpPr>
            <a:stCxn id="152" idx="4"/>
            <a:endCxn id="124" idx="0"/>
          </p:cNvCxnSpPr>
          <p:nvPr/>
        </p:nvCxnSpPr>
        <p:spPr>
          <a:xfrm flipH="1">
            <a:off x="3798464" y="3514736"/>
            <a:ext cx="62771" cy="105891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/>
          <p:cNvCxnSpPr>
            <a:stCxn id="138" idx="7"/>
            <a:endCxn id="151" idx="3"/>
          </p:cNvCxnSpPr>
          <p:nvPr/>
        </p:nvCxnSpPr>
        <p:spPr>
          <a:xfrm flipV="1">
            <a:off x="4657447" y="3490169"/>
            <a:ext cx="238110" cy="1108046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>
            <a:stCxn id="139" idx="0"/>
            <a:endCxn id="154" idx="5"/>
          </p:cNvCxnSpPr>
          <p:nvPr/>
        </p:nvCxnSpPr>
        <p:spPr>
          <a:xfrm flipH="1" flipV="1">
            <a:off x="2807505" y="3514122"/>
            <a:ext cx="320833" cy="1034957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>
            <a:stCxn id="89" idx="1"/>
          </p:cNvCxnSpPr>
          <p:nvPr/>
        </p:nvCxnSpPr>
        <p:spPr>
          <a:xfrm flipH="1" flipV="1">
            <a:off x="5022879" y="3517339"/>
            <a:ext cx="1281793" cy="577540"/>
          </a:xfrm>
          <a:prstGeom prst="straightConnector1">
            <a:avLst/>
          </a:prstGeom>
          <a:ln w="22225">
            <a:solidFill>
              <a:srgbClr val="FF0000"/>
            </a:solidFill>
            <a:prstDash val="dashDot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Flowchart: Or 150"/>
          <p:cNvSpPr/>
          <p:nvPr/>
        </p:nvSpPr>
        <p:spPr>
          <a:xfrm>
            <a:off x="4873572" y="3346978"/>
            <a:ext cx="150126" cy="167759"/>
          </a:xfrm>
          <a:prstGeom prst="flowChar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Flowchart: Or 151"/>
          <p:cNvSpPr/>
          <p:nvPr/>
        </p:nvSpPr>
        <p:spPr>
          <a:xfrm>
            <a:off x="3786172" y="3346977"/>
            <a:ext cx="150126" cy="167759"/>
          </a:xfrm>
          <a:prstGeom prst="flowChartO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Flowchart: Or 153"/>
          <p:cNvSpPr/>
          <p:nvPr/>
        </p:nvSpPr>
        <p:spPr>
          <a:xfrm>
            <a:off x="2679364" y="3370931"/>
            <a:ext cx="150126" cy="167759"/>
          </a:xfrm>
          <a:prstGeom prst="flowChar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7" name="Straight Arrow Connector 156"/>
          <p:cNvCxnSpPr>
            <a:endCxn id="124" idx="5"/>
          </p:cNvCxnSpPr>
          <p:nvPr/>
        </p:nvCxnSpPr>
        <p:spPr>
          <a:xfrm flipH="1" flipV="1">
            <a:off x="3851542" y="4716837"/>
            <a:ext cx="674210" cy="822725"/>
          </a:xfrm>
          <a:prstGeom prst="straightConnector1">
            <a:avLst/>
          </a:prstGeom>
          <a:ln w="22225">
            <a:solidFill>
              <a:srgbClr val="FF0000"/>
            </a:solidFill>
            <a:prstDash val="dashDot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Arrow Connector 157"/>
          <p:cNvCxnSpPr>
            <a:stCxn id="123" idx="0"/>
            <a:endCxn id="139" idx="3"/>
          </p:cNvCxnSpPr>
          <p:nvPr/>
        </p:nvCxnSpPr>
        <p:spPr>
          <a:xfrm flipV="1">
            <a:off x="2268673" y="4692270"/>
            <a:ext cx="806587" cy="705609"/>
          </a:xfrm>
          <a:prstGeom prst="straightConnector1">
            <a:avLst/>
          </a:prstGeom>
          <a:ln w="22225">
            <a:solidFill>
              <a:srgbClr val="FF0000"/>
            </a:solidFill>
            <a:prstDash val="dashDot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670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oup 61"/>
          <p:cNvGrpSpPr/>
          <p:nvPr/>
        </p:nvGrpSpPr>
        <p:grpSpPr>
          <a:xfrm>
            <a:off x="847336" y="873627"/>
            <a:ext cx="6077079" cy="2566499"/>
            <a:chOff x="1578856" y="970446"/>
            <a:chExt cx="6077079" cy="2566499"/>
          </a:xfrm>
        </p:grpSpPr>
        <p:grpSp>
          <p:nvGrpSpPr>
            <p:cNvPr id="39" name="Group 38"/>
            <p:cNvGrpSpPr/>
            <p:nvPr/>
          </p:nvGrpSpPr>
          <p:grpSpPr>
            <a:xfrm>
              <a:off x="1578856" y="970446"/>
              <a:ext cx="6077079" cy="2566499"/>
              <a:chOff x="954913" y="981203"/>
              <a:chExt cx="6077079" cy="2566499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2301107" y="1350069"/>
                <a:ext cx="4022582" cy="2197633"/>
                <a:chOff x="1765005" y="1786270"/>
                <a:chExt cx="4022582" cy="2197633"/>
              </a:xfrm>
            </p:grpSpPr>
            <p:grpSp>
              <p:nvGrpSpPr>
                <p:cNvPr id="5" name="Group 4"/>
                <p:cNvGrpSpPr/>
                <p:nvPr/>
              </p:nvGrpSpPr>
              <p:grpSpPr>
                <a:xfrm>
                  <a:off x="1765005" y="2112196"/>
                  <a:ext cx="4022582" cy="1871707"/>
                  <a:chOff x="1800201" y="2181481"/>
                  <a:chExt cx="4022582" cy="1871707"/>
                </a:xfrm>
              </p:grpSpPr>
              <p:sp>
                <p:nvSpPr>
                  <p:cNvPr id="153" name="Parallelogram 152"/>
                  <p:cNvSpPr/>
                  <p:nvPr/>
                </p:nvSpPr>
                <p:spPr>
                  <a:xfrm rot="392899">
                    <a:off x="1800201" y="3205829"/>
                    <a:ext cx="4022582" cy="847359"/>
                  </a:xfrm>
                  <a:prstGeom prst="parallelogram">
                    <a:avLst>
                      <a:gd name="adj" fmla="val 207015"/>
                    </a:avLst>
                  </a:prstGeom>
                  <a:solidFill>
                    <a:schemeClr val="bg1">
                      <a:lumMod val="6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12" name="Straight Arrow Connector 11"/>
                  <p:cNvCxnSpPr/>
                  <p:nvPr/>
                </p:nvCxnSpPr>
                <p:spPr>
                  <a:xfrm flipV="1">
                    <a:off x="3118334" y="2181481"/>
                    <a:ext cx="0" cy="1449365"/>
                  </a:xfrm>
                  <a:prstGeom prst="straightConnector1">
                    <a:avLst/>
                  </a:prstGeom>
                  <a:ln w="60325">
                    <a:solidFill>
                      <a:schemeClr val="bg1">
                        <a:lumMod val="50000"/>
                      </a:schemeClr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36" name="Flowchart: Or 135"/>
                  <p:cNvSpPr/>
                  <p:nvPr/>
                </p:nvSpPr>
                <p:spPr>
                  <a:xfrm>
                    <a:off x="3053904" y="3568232"/>
                    <a:ext cx="150126" cy="167759"/>
                  </a:xfrm>
                  <a:prstGeom prst="flowChartOr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rgbClr val="FF0000"/>
                    </a:solidFill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159" name="Straight Connector 158"/>
                <p:cNvCxnSpPr/>
                <p:nvPr/>
              </p:nvCxnSpPr>
              <p:spPr>
                <a:xfrm flipH="1">
                  <a:off x="2519354" y="3188247"/>
                  <a:ext cx="1703250" cy="616688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Straight Connector 159"/>
                <p:cNvCxnSpPr/>
                <p:nvPr/>
              </p:nvCxnSpPr>
              <p:spPr>
                <a:xfrm flipH="1" flipV="1">
                  <a:off x="2362393" y="3526574"/>
                  <a:ext cx="2253623" cy="258694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1" name="Straight Arrow Connector 160"/>
                <p:cNvCxnSpPr/>
                <p:nvPr/>
              </p:nvCxnSpPr>
              <p:spPr>
                <a:xfrm>
                  <a:off x="2519948" y="3655921"/>
                  <a:ext cx="0" cy="166815"/>
                </a:xfrm>
                <a:prstGeom prst="straightConnector1">
                  <a:avLst/>
                </a:prstGeom>
                <a:ln w="69850">
                  <a:solidFill>
                    <a:srgbClr val="00B05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2" name="Straight Arrow Connector 161"/>
                <p:cNvCxnSpPr/>
                <p:nvPr/>
              </p:nvCxnSpPr>
              <p:spPr>
                <a:xfrm>
                  <a:off x="2362393" y="3188247"/>
                  <a:ext cx="0" cy="338327"/>
                </a:xfrm>
                <a:prstGeom prst="straightConnector1">
                  <a:avLst/>
                </a:prstGeom>
                <a:ln w="69850">
                  <a:solidFill>
                    <a:srgbClr val="00B05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Straight Arrow Connector 162"/>
                <p:cNvCxnSpPr/>
                <p:nvPr/>
              </p:nvCxnSpPr>
              <p:spPr>
                <a:xfrm>
                  <a:off x="4182060" y="2743200"/>
                  <a:ext cx="0" cy="445047"/>
                </a:xfrm>
                <a:prstGeom prst="straightConnector1">
                  <a:avLst/>
                </a:prstGeom>
                <a:ln w="69850">
                  <a:solidFill>
                    <a:srgbClr val="00B05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4" name="Straight Arrow Connector 163"/>
                <p:cNvCxnSpPr/>
                <p:nvPr/>
              </p:nvCxnSpPr>
              <p:spPr>
                <a:xfrm>
                  <a:off x="4616016" y="3040912"/>
                  <a:ext cx="26187" cy="737767"/>
                </a:xfrm>
                <a:prstGeom prst="straightConnector1">
                  <a:avLst/>
                </a:prstGeom>
                <a:ln w="69850">
                  <a:solidFill>
                    <a:srgbClr val="00B05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5" name="Straight Connector 164"/>
                <p:cNvCxnSpPr/>
                <p:nvPr/>
              </p:nvCxnSpPr>
              <p:spPr>
                <a:xfrm flipH="1">
                  <a:off x="2519354" y="2743200"/>
                  <a:ext cx="1662706" cy="923506"/>
                </a:xfrm>
                <a:prstGeom prst="line">
                  <a:avLst/>
                </a:prstGeom>
                <a:ln w="19050">
                  <a:solidFill>
                    <a:schemeClr val="tx1">
                      <a:lumMod val="85000"/>
                      <a:lumOff val="15000"/>
                    </a:schemeClr>
                  </a:solidFill>
                  <a:prstDash val="dash"/>
                  <a:headEnd type="triangle" w="med" len="lg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Straight Arrow Connector 166"/>
                <p:cNvCxnSpPr/>
                <p:nvPr/>
              </p:nvCxnSpPr>
              <p:spPr>
                <a:xfrm flipH="1" flipV="1">
                  <a:off x="3168834" y="1786270"/>
                  <a:ext cx="323610" cy="1336663"/>
                </a:xfrm>
                <a:prstGeom prst="straightConnector1">
                  <a:avLst/>
                </a:prstGeom>
                <a:ln w="60325">
                  <a:solidFill>
                    <a:schemeClr val="tx1">
                      <a:lumMod val="85000"/>
                      <a:lumOff val="15000"/>
                    </a:schemeClr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6" name="Straight Connector 165"/>
                <p:cNvCxnSpPr/>
                <p:nvPr/>
              </p:nvCxnSpPr>
              <p:spPr>
                <a:xfrm flipV="1">
                  <a:off x="2362393" y="3040912"/>
                  <a:ext cx="2253623" cy="164041"/>
                </a:xfrm>
                <a:prstGeom prst="line">
                  <a:avLst/>
                </a:prstGeom>
                <a:ln w="19050">
                  <a:solidFill>
                    <a:schemeClr val="tx1">
                      <a:lumMod val="85000"/>
                      <a:lumOff val="15000"/>
                    </a:schemeClr>
                  </a:solidFill>
                  <a:prstDash val="dash"/>
                  <a:headEnd type="none" w="med" len="lg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4" name="Group 43"/>
              <p:cNvGrpSpPr/>
              <p:nvPr/>
            </p:nvGrpSpPr>
            <p:grpSpPr>
              <a:xfrm rot="475599">
                <a:off x="954913" y="1229037"/>
                <a:ext cx="2717855" cy="1687059"/>
                <a:chOff x="1143567" y="1338527"/>
                <a:chExt cx="2717855" cy="1687059"/>
              </a:xfrm>
            </p:grpSpPr>
            <p:sp>
              <p:nvSpPr>
                <p:cNvPr id="45" name="Smiley Face 44"/>
                <p:cNvSpPr/>
                <p:nvPr/>
              </p:nvSpPr>
              <p:spPr>
                <a:xfrm rot="1357203">
                  <a:off x="1143567" y="1338527"/>
                  <a:ext cx="572202" cy="579799"/>
                </a:xfrm>
                <a:prstGeom prst="smileyFace">
                  <a:avLst>
                    <a:gd name="adj" fmla="val 4653"/>
                  </a:avLst>
                </a:prstGeom>
                <a:scene3d>
                  <a:camera prst="isometricOffAxis2Right"/>
                  <a:lightRig rig="threePt" dir="t"/>
                </a:scene3d>
                <a:sp3d>
                  <a:bevelT w="139700" h="1397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6" name="Straight Arrow Connector 45"/>
                <p:cNvCxnSpPr/>
                <p:nvPr/>
              </p:nvCxnSpPr>
              <p:spPr>
                <a:xfrm flipH="1" flipV="1">
                  <a:off x="1572456" y="1736143"/>
                  <a:ext cx="2288966" cy="1289443"/>
                </a:xfrm>
                <a:prstGeom prst="straightConnector1">
                  <a:avLst/>
                </a:prstGeom>
                <a:ln w="76200" cmpd="sng">
                  <a:solidFill>
                    <a:schemeClr val="accent3">
                      <a:lumMod val="75000"/>
                      <a:alpha val="63000"/>
                    </a:schemeClr>
                  </a:solidFill>
                  <a:prstDash val="solid"/>
                  <a:headEnd type="triangle"/>
                  <a:tailEnd type="none"/>
                </a:ln>
                <a:effectLst>
                  <a:softEdge rad="12700"/>
                </a:effectLst>
                <a:scene3d>
                  <a:camera prst="orthographicFront"/>
                  <a:lightRig rig="soft" dir="t"/>
                </a:scene3d>
                <a:sp3d prstMaterial="softEdge">
                  <a:bevelT w="158750" h="25400"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6" name="Content Placeholder 2"/>
              <p:cNvSpPr txBox="1">
                <a:spLocks/>
              </p:cNvSpPr>
              <p:nvPr/>
            </p:nvSpPr>
            <p:spPr>
              <a:xfrm>
                <a:off x="5004839" y="981203"/>
                <a:ext cx="2027153" cy="61755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:r>
                  <a:rPr lang="en-US" sz="1600" dirty="0" smtClean="0"/>
                  <a:t>New normal</a:t>
                </a:r>
              </a:p>
            </p:txBody>
          </p:sp>
          <p:cxnSp>
            <p:nvCxnSpPr>
              <p:cNvPr id="57" name="Straight Arrow Connector 56"/>
              <p:cNvCxnSpPr/>
              <p:nvPr/>
            </p:nvCxnSpPr>
            <p:spPr>
              <a:xfrm flipH="1">
                <a:off x="3846176" y="1182978"/>
                <a:ext cx="1202544" cy="379087"/>
              </a:xfrm>
              <a:prstGeom prst="straightConnector1">
                <a:avLst/>
              </a:prstGeom>
              <a:ln w="22225">
                <a:solidFill>
                  <a:srgbClr val="FF0000"/>
                </a:solidFill>
                <a:prstDash val="dashDot"/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" name="Content Placeholder 2"/>
              <p:cNvSpPr txBox="1">
                <a:spLocks/>
              </p:cNvSpPr>
              <p:nvPr/>
            </p:nvSpPr>
            <p:spPr>
              <a:xfrm>
                <a:off x="1750354" y="1350069"/>
                <a:ext cx="2096698" cy="39435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:r>
                  <a:rPr lang="en-US" sz="1600" dirty="0" smtClean="0"/>
                  <a:t>Original normal</a:t>
                </a:r>
              </a:p>
            </p:txBody>
          </p:sp>
          <p:cxnSp>
            <p:nvCxnSpPr>
              <p:cNvPr id="59" name="Straight Arrow Connector 58"/>
              <p:cNvCxnSpPr/>
              <p:nvPr/>
            </p:nvCxnSpPr>
            <p:spPr>
              <a:xfrm>
                <a:off x="2555279" y="1624494"/>
                <a:ext cx="999531" cy="585139"/>
              </a:xfrm>
              <a:prstGeom prst="straightConnector1">
                <a:avLst/>
              </a:prstGeom>
              <a:ln w="22225">
                <a:solidFill>
                  <a:srgbClr val="FF0000"/>
                </a:solidFill>
                <a:prstDash val="dashDot"/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1" name="Straight Arrow Connector 90"/>
            <p:cNvCxnSpPr/>
            <p:nvPr/>
          </p:nvCxnSpPr>
          <p:spPr>
            <a:xfrm>
              <a:off x="5907742" y="2594386"/>
              <a:ext cx="46616" cy="751242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sysDot"/>
              <a:headEnd type="arrow" w="sm" len="lg"/>
              <a:tailEnd type="arrow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49" y="87815"/>
            <a:ext cx="8229600" cy="1143000"/>
          </a:xfrm>
        </p:spPr>
        <p:txBody>
          <a:bodyPr/>
          <a:lstStyle/>
          <a:p>
            <a:r>
              <a:rPr lang="en-US" dirty="0" smtClean="0"/>
              <a:t>The idea (in 3D)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074822" y="4020728"/>
            <a:ext cx="7322052" cy="1747255"/>
            <a:chOff x="295848" y="4460484"/>
            <a:chExt cx="7322052" cy="1747255"/>
          </a:xfrm>
        </p:grpSpPr>
        <p:grpSp>
          <p:nvGrpSpPr>
            <p:cNvPr id="6" name="Group 5"/>
            <p:cNvGrpSpPr/>
            <p:nvPr/>
          </p:nvGrpSpPr>
          <p:grpSpPr>
            <a:xfrm>
              <a:off x="358348" y="4566047"/>
              <a:ext cx="7174054" cy="1506501"/>
              <a:chOff x="921897" y="4534148"/>
              <a:chExt cx="7174054" cy="1506501"/>
            </a:xfrm>
          </p:grpSpPr>
          <p:sp>
            <p:nvSpPr>
              <p:cNvPr id="93" name="Parallelogram 92"/>
              <p:cNvSpPr/>
              <p:nvPr/>
            </p:nvSpPr>
            <p:spPr>
              <a:xfrm rot="392899">
                <a:off x="921897" y="4534148"/>
                <a:ext cx="7174054" cy="1506501"/>
              </a:xfrm>
              <a:prstGeom prst="parallelogram">
                <a:avLst>
                  <a:gd name="adj" fmla="val 207015"/>
                </a:avLst>
              </a:prstGeom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4" name="Straight Connector 93"/>
              <p:cNvCxnSpPr/>
              <p:nvPr/>
            </p:nvCxnSpPr>
            <p:spPr>
              <a:xfrm flipH="1">
                <a:off x="2355656" y="4596344"/>
                <a:ext cx="3395539" cy="1141014"/>
              </a:xfrm>
              <a:prstGeom prst="line">
                <a:avLst/>
              </a:prstGeom>
              <a:ln w="158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flipH="1" flipV="1">
                <a:off x="2098373" y="5217671"/>
                <a:ext cx="3910104" cy="432265"/>
              </a:xfrm>
              <a:prstGeom prst="line">
                <a:avLst/>
              </a:prstGeom>
              <a:ln w="158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7" name="Flowchart: Or 136"/>
            <p:cNvSpPr/>
            <p:nvPr/>
          </p:nvSpPr>
          <p:spPr>
            <a:xfrm>
              <a:off x="295848" y="5572146"/>
              <a:ext cx="150126" cy="167759"/>
            </a:xfrm>
            <a:prstGeom prst="flowChartOr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Flowchart: Or 139"/>
            <p:cNvSpPr/>
            <p:nvPr/>
          </p:nvSpPr>
          <p:spPr>
            <a:xfrm>
              <a:off x="3493976" y="4460484"/>
              <a:ext cx="150126" cy="167759"/>
            </a:xfrm>
            <a:prstGeom prst="flowChartOr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Flowchart: Or 140"/>
            <p:cNvSpPr/>
            <p:nvPr/>
          </p:nvSpPr>
          <p:spPr>
            <a:xfrm>
              <a:off x="4260586" y="6039980"/>
              <a:ext cx="150126" cy="167759"/>
            </a:xfrm>
            <a:prstGeom prst="flowChartOr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Flowchart: Or 141"/>
            <p:cNvSpPr/>
            <p:nvPr/>
          </p:nvSpPr>
          <p:spPr>
            <a:xfrm>
              <a:off x="7467774" y="4905080"/>
              <a:ext cx="150126" cy="167759"/>
            </a:xfrm>
            <a:prstGeom prst="flowChartOr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Flowchart: Or 142"/>
            <p:cNvSpPr/>
            <p:nvPr/>
          </p:nvSpPr>
          <p:spPr>
            <a:xfrm>
              <a:off x="2806183" y="5353030"/>
              <a:ext cx="150126" cy="167759"/>
            </a:xfrm>
            <a:prstGeom prst="flowChartOr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0" name="Content Placeholder 2"/>
          <p:cNvSpPr txBox="1">
            <a:spLocks/>
          </p:cNvSpPr>
          <p:nvPr/>
        </p:nvSpPr>
        <p:spPr>
          <a:xfrm>
            <a:off x="170338" y="3627831"/>
            <a:ext cx="1814447" cy="104636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b="1" dirty="0" smtClean="0"/>
              <a:t>2. </a:t>
            </a:r>
            <a:r>
              <a:rPr lang="en-US" sz="1600" dirty="0" smtClean="0"/>
              <a:t>The </a:t>
            </a:r>
            <a:r>
              <a:rPr lang="en-US" sz="1600" dirty="0" smtClean="0"/>
              <a:t>four bounding integer </a:t>
            </a:r>
            <a:r>
              <a:rPr lang="en-US" sz="1600" dirty="0" err="1" smtClean="0"/>
              <a:t>texel</a:t>
            </a:r>
            <a:r>
              <a:rPr lang="en-US" sz="1600" dirty="0" smtClean="0"/>
              <a:t> positions that file texture can provide values</a:t>
            </a:r>
          </a:p>
        </p:txBody>
      </p:sp>
      <p:cxnSp>
        <p:nvCxnSpPr>
          <p:cNvPr id="172" name="Straight Arrow Connector 171"/>
          <p:cNvCxnSpPr/>
          <p:nvPr/>
        </p:nvCxnSpPr>
        <p:spPr>
          <a:xfrm flipV="1">
            <a:off x="2651760" y="4706471"/>
            <a:ext cx="3232673" cy="1280160"/>
          </a:xfrm>
          <a:prstGeom prst="straightConnector1">
            <a:avLst/>
          </a:prstGeom>
          <a:ln w="22225">
            <a:solidFill>
              <a:srgbClr val="FF0000"/>
            </a:solidFill>
            <a:prstDash val="dashDot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Content Placeholder 2"/>
          <p:cNvSpPr txBox="1">
            <a:spLocks/>
          </p:cNvSpPr>
          <p:nvPr/>
        </p:nvSpPr>
        <p:spPr>
          <a:xfrm>
            <a:off x="1104143" y="5881754"/>
            <a:ext cx="2802553" cy="8587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b="1" dirty="0" smtClean="0"/>
              <a:t>3. </a:t>
            </a:r>
            <a:r>
              <a:rPr lang="en-US" sz="1600" dirty="0" smtClean="0"/>
              <a:t>Compute </a:t>
            </a:r>
            <a:r>
              <a:rPr lang="en-US" sz="1600" dirty="0" smtClean="0"/>
              <a:t>geometry positions that corresponds to these </a:t>
            </a:r>
            <a:r>
              <a:rPr lang="en-US" sz="1600" dirty="0" err="1" smtClean="0"/>
              <a:t>texel</a:t>
            </a:r>
            <a:r>
              <a:rPr lang="en-US" sz="1600" dirty="0" smtClean="0"/>
              <a:t> indices</a:t>
            </a:r>
          </a:p>
        </p:txBody>
      </p:sp>
      <p:cxnSp>
        <p:nvCxnSpPr>
          <p:cNvPr id="47" name="Straight Arrow Connector 46"/>
          <p:cNvCxnSpPr>
            <a:endCxn id="137" idx="0"/>
          </p:cNvCxnSpPr>
          <p:nvPr/>
        </p:nvCxnSpPr>
        <p:spPr>
          <a:xfrm>
            <a:off x="849854" y="4475181"/>
            <a:ext cx="300031" cy="657209"/>
          </a:xfrm>
          <a:prstGeom prst="straightConnector1">
            <a:avLst/>
          </a:prstGeom>
          <a:ln w="22225">
            <a:solidFill>
              <a:srgbClr val="FF0000"/>
            </a:solidFill>
            <a:prstDash val="dashDot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Content Placeholder 2"/>
          <p:cNvSpPr txBox="1">
            <a:spLocks/>
          </p:cNvSpPr>
          <p:nvPr/>
        </p:nvSpPr>
        <p:spPr>
          <a:xfrm>
            <a:off x="166074" y="2248988"/>
            <a:ext cx="2184471" cy="102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b="1" dirty="0" smtClean="0"/>
              <a:t>1. </a:t>
            </a:r>
            <a:r>
              <a:rPr lang="en-US" sz="1600" dirty="0" smtClean="0"/>
              <a:t>texture </a:t>
            </a:r>
            <a:r>
              <a:rPr lang="en-US" sz="1600" dirty="0" smtClean="0"/>
              <a:t>index position from visible position  (float)</a:t>
            </a:r>
          </a:p>
        </p:txBody>
      </p:sp>
      <p:cxnSp>
        <p:nvCxnSpPr>
          <p:cNvPr id="53" name="Straight Arrow Connector 52"/>
          <p:cNvCxnSpPr>
            <a:endCxn id="143" idx="1"/>
          </p:cNvCxnSpPr>
          <p:nvPr/>
        </p:nvCxnSpPr>
        <p:spPr>
          <a:xfrm>
            <a:off x="1812664" y="2931459"/>
            <a:ext cx="1794478" cy="2006383"/>
          </a:xfrm>
          <a:prstGeom prst="straightConnector1">
            <a:avLst/>
          </a:prstGeom>
          <a:ln w="22225">
            <a:solidFill>
              <a:srgbClr val="FF0000"/>
            </a:solidFill>
            <a:prstDash val="dashDot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Content Placeholder 2"/>
          <p:cNvSpPr txBox="1">
            <a:spLocks/>
          </p:cNvSpPr>
          <p:nvPr/>
        </p:nvSpPr>
        <p:spPr>
          <a:xfrm>
            <a:off x="6999964" y="3442914"/>
            <a:ext cx="2052595" cy="10699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b="1" dirty="0" smtClean="0"/>
              <a:t>4. </a:t>
            </a:r>
            <a:r>
              <a:rPr lang="en-US" sz="1600" dirty="0" smtClean="0"/>
              <a:t>Linearly </a:t>
            </a:r>
            <a:r>
              <a:rPr lang="en-US" sz="1600" dirty="0" smtClean="0"/>
              <a:t>interpolated from actual </a:t>
            </a:r>
            <a:r>
              <a:rPr lang="en-US" sz="1600" dirty="0" err="1" smtClean="0"/>
              <a:t>texel</a:t>
            </a:r>
            <a:r>
              <a:rPr lang="en-US" sz="1600" dirty="0" smtClean="0"/>
              <a:t> read out</a:t>
            </a:r>
          </a:p>
        </p:txBody>
      </p:sp>
      <p:cxnSp>
        <p:nvCxnSpPr>
          <p:cNvPr id="169" name="Straight Arrow Connector 168"/>
          <p:cNvCxnSpPr/>
          <p:nvPr/>
        </p:nvCxnSpPr>
        <p:spPr>
          <a:xfrm flipH="1">
            <a:off x="6379285" y="3910405"/>
            <a:ext cx="699247" cy="419548"/>
          </a:xfrm>
          <a:prstGeom prst="straightConnector1">
            <a:avLst/>
          </a:prstGeom>
          <a:ln w="22225">
            <a:solidFill>
              <a:srgbClr val="FF0000"/>
            </a:solidFill>
            <a:prstDash val="dashDot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Arrow Connector 175"/>
          <p:cNvCxnSpPr>
            <a:stCxn id="136" idx="3"/>
            <a:endCxn id="143" idx="7"/>
          </p:cNvCxnSpPr>
          <p:nvPr/>
        </p:nvCxnSpPr>
        <p:spPr>
          <a:xfrm>
            <a:off x="3469218" y="3098361"/>
            <a:ext cx="244080" cy="1839481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141" idx="6"/>
            <a:endCxn id="81" idx="1"/>
          </p:cNvCxnSpPr>
          <p:nvPr/>
        </p:nvCxnSpPr>
        <p:spPr>
          <a:xfrm>
            <a:off x="5189686" y="5684104"/>
            <a:ext cx="1589093" cy="254131"/>
          </a:xfrm>
          <a:prstGeom prst="straightConnector1">
            <a:avLst/>
          </a:prstGeom>
          <a:ln w="25400">
            <a:solidFill>
              <a:schemeClr val="accent4">
                <a:lumMod val="50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142" idx="4"/>
          </p:cNvCxnSpPr>
          <p:nvPr/>
        </p:nvCxnSpPr>
        <p:spPr>
          <a:xfrm flipH="1">
            <a:off x="7987553" y="4633083"/>
            <a:ext cx="334258" cy="1278244"/>
          </a:xfrm>
          <a:prstGeom prst="straightConnector1">
            <a:avLst/>
          </a:prstGeom>
          <a:ln w="25400">
            <a:solidFill>
              <a:schemeClr val="accent4">
                <a:lumMod val="50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Oval 80"/>
          <p:cNvSpPr/>
          <p:nvPr/>
        </p:nvSpPr>
        <p:spPr>
          <a:xfrm>
            <a:off x="6496117" y="5848971"/>
            <a:ext cx="1930138" cy="609534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Interpolate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9" name="Straight Arrow Connector 68"/>
          <p:cNvCxnSpPr/>
          <p:nvPr/>
        </p:nvCxnSpPr>
        <p:spPr>
          <a:xfrm flipH="1" flipV="1">
            <a:off x="5077609" y="3232673"/>
            <a:ext cx="1140313" cy="2033195"/>
          </a:xfrm>
          <a:prstGeom prst="straightConnector1">
            <a:avLst/>
          </a:prstGeom>
          <a:ln w="25400">
            <a:solidFill>
              <a:schemeClr val="accent4">
                <a:lumMod val="50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81" idx="0"/>
          </p:cNvCxnSpPr>
          <p:nvPr/>
        </p:nvCxnSpPr>
        <p:spPr>
          <a:xfrm flipH="1" flipV="1">
            <a:off x="5255111" y="2985247"/>
            <a:ext cx="2206075" cy="2863724"/>
          </a:xfrm>
          <a:prstGeom prst="straightConnector1">
            <a:avLst/>
          </a:prstGeom>
          <a:ln w="25400">
            <a:solidFill>
              <a:schemeClr val="accent4">
                <a:lumMod val="50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Content Placeholder 2"/>
          <p:cNvSpPr txBox="1">
            <a:spLocks/>
          </p:cNvSpPr>
          <p:nvPr/>
        </p:nvSpPr>
        <p:spPr>
          <a:xfrm>
            <a:off x="6684407" y="2347428"/>
            <a:ext cx="2052595" cy="10699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b="1" dirty="0"/>
              <a:t>5</a:t>
            </a:r>
            <a:r>
              <a:rPr lang="en-US" sz="1600" b="1" dirty="0" smtClean="0"/>
              <a:t>. </a:t>
            </a:r>
            <a:r>
              <a:rPr lang="en-US" sz="1600" dirty="0" smtClean="0"/>
              <a:t>Use interpolated value as height displacement</a:t>
            </a:r>
            <a:endParaRPr lang="en-US" sz="1600" dirty="0" smtClean="0"/>
          </a:p>
        </p:txBody>
      </p:sp>
      <p:cxnSp>
        <p:nvCxnSpPr>
          <p:cNvPr id="100" name="Straight Arrow Connector 99"/>
          <p:cNvCxnSpPr/>
          <p:nvPr/>
        </p:nvCxnSpPr>
        <p:spPr>
          <a:xfrm flipH="1">
            <a:off x="5244353" y="2648174"/>
            <a:ext cx="1540136" cy="224118"/>
          </a:xfrm>
          <a:prstGeom prst="straightConnector1">
            <a:avLst/>
          </a:prstGeom>
          <a:ln w="22225">
            <a:solidFill>
              <a:srgbClr val="FF0000"/>
            </a:solidFill>
            <a:prstDash val="dashDot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Content Placeholder 2"/>
          <p:cNvSpPr txBox="1">
            <a:spLocks/>
          </p:cNvSpPr>
          <p:nvPr/>
        </p:nvSpPr>
        <p:spPr>
          <a:xfrm>
            <a:off x="6379607" y="1219668"/>
            <a:ext cx="2052595" cy="10699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b="1" dirty="0" smtClean="0"/>
              <a:t>6. </a:t>
            </a:r>
            <a:r>
              <a:rPr lang="en-US" sz="1600" dirty="0" smtClean="0"/>
              <a:t>Use displaced heights to re-compute surface normal</a:t>
            </a:r>
            <a:endParaRPr lang="en-US" sz="1600" dirty="0" smtClean="0"/>
          </a:p>
        </p:txBody>
      </p:sp>
      <p:cxnSp>
        <p:nvCxnSpPr>
          <p:cNvPr id="108" name="Straight Arrow Connector 107"/>
          <p:cNvCxnSpPr/>
          <p:nvPr/>
        </p:nvCxnSpPr>
        <p:spPr>
          <a:xfrm flipH="1">
            <a:off x="5029200" y="1520414"/>
            <a:ext cx="1450489" cy="926951"/>
          </a:xfrm>
          <a:prstGeom prst="straightConnector1">
            <a:avLst/>
          </a:prstGeom>
          <a:ln w="22225">
            <a:solidFill>
              <a:srgbClr val="FF0000"/>
            </a:solidFill>
            <a:prstDash val="dashDot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255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Spaces</a:t>
            </a:r>
            <a:endParaRPr lang="en-US" dirty="0"/>
          </a:p>
        </p:txBody>
      </p:sp>
      <p:sp>
        <p:nvSpPr>
          <p:cNvPr id="93" name="Parallelogram 92"/>
          <p:cNvSpPr/>
          <p:nvPr/>
        </p:nvSpPr>
        <p:spPr>
          <a:xfrm rot="392899">
            <a:off x="1074217" y="4510539"/>
            <a:ext cx="7174054" cy="1506501"/>
          </a:xfrm>
          <a:prstGeom prst="parallelogram">
            <a:avLst>
              <a:gd name="adj" fmla="val 207015"/>
            </a:avLst>
          </a:prstGeom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lowchart: Or 136"/>
          <p:cNvSpPr/>
          <p:nvPr/>
        </p:nvSpPr>
        <p:spPr>
          <a:xfrm>
            <a:off x="2263211" y="5088191"/>
            <a:ext cx="150126" cy="167759"/>
          </a:xfrm>
          <a:prstGeom prst="flowChar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Flowchart: Or 139"/>
          <p:cNvSpPr/>
          <p:nvPr/>
        </p:nvSpPr>
        <p:spPr>
          <a:xfrm>
            <a:off x="5697374" y="4555767"/>
            <a:ext cx="150126" cy="167759"/>
          </a:xfrm>
          <a:prstGeom prst="flowChar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Flowchart: Or 140"/>
          <p:cNvSpPr/>
          <p:nvPr/>
        </p:nvSpPr>
        <p:spPr>
          <a:xfrm>
            <a:off x="2451373" y="5689274"/>
            <a:ext cx="150126" cy="167759"/>
          </a:xfrm>
          <a:prstGeom prst="flowChar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Flowchart: Or 142"/>
          <p:cNvSpPr/>
          <p:nvPr/>
        </p:nvSpPr>
        <p:spPr>
          <a:xfrm>
            <a:off x="3619225" y="5280554"/>
            <a:ext cx="150126" cy="167759"/>
          </a:xfrm>
          <a:prstGeom prst="flowChartO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2233520" y="1546725"/>
            <a:ext cx="4022582" cy="847359"/>
            <a:chOff x="1765005" y="3136544"/>
            <a:chExt cx="4022582" cy="847359"/>
          </a:xfrm>
        </p:grpSpPr>
        <p:grpSp>
          <p:nvGrpSpPr>
            <p:cNvPr id="5" name="Group 4"/>
            <p:cNvGrpSpPr/>
            <p:nvPr/>
          </p:nvGrpSpPr>
          <p:grpSpPr>
            <a:xfrm>
              <a:off x="1765005" y="3136544"/>
              <a:ext cx="4022582" cy="847359"/>
              <a:chOff x="1800201" y="3205829"/>
              <a:chExt cx="4022582" cy="847359"/>
            </a:xfrm>
          </p:grpSpPr>
          <p:sp>
            <p:nvSpPr>
              <p:cNvPr id="153" name="Parallelogram 152"/>
              <p:cNvSpPr/>
              <p:nvPr/>
            </p:nvSpPr>
            <p:spPr>
              <a:xfrm rot="392899">
                <a:off x="1800201" y="3205829"/>
                <a:ext cx="4022582" cy="847359"/>
              </a:xfrm>
              <a:prstGeom prst="parallelogram">
                <a:avLst>
                  <a:gd name="adj" fmla="val 207015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Flowchart: Or 135"/>
              <p:cNvSpPr/>
              <p:nvPr/>
            </p:nvSpPr>
            <p:spPr>
              <a:xfrm>
                <a:off x="3053904" y="3568232"/>
                <a:ext cx="150126" cy="167759"/>
              </a:xfrm>
              <a:prstGeom prst="flowChartOr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rgbClr val="FF0000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59" name="Straight Connector 158"/>
            <p:cNvCxnSpPr/>
            <p:nvPr/>
          </p:nvCxnSpPr>
          <p:spPr>
            <a:xfrm flipH="1">
              <a:off x="2519354" y="3188247"/>
              <a:ext cx="1703250" cy="616688"/>
            </a:xfrm>
            <a:prstGeom prst="line">
              <a:avLst/>
            </a:prstGeom>
            <a:ln w="1905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 flipH="1" flipV="1">
              <a:off x="2362393" y="3526574"/>
              <a:ext cx="2253623" cy="258694"/>
            </a:xfrm>
            <a:prstGeom prst="line">
              <a:avLst/>
            </a:prstGeom>
            <a:ln w="1905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8" name="Content Placeholder 2"/>
          <p:cNvSpPr txBox="1">
            <a:spLocks/>
          </p:cNvSpPr>
          <p:nvPr/>
        </p:nvSpPr>
        <p:spPr>
          <a:xfrm>
            <a:off x="153298" y="770694"/>
            <a:ext cx="2095199" cy="893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b="1" u="sng" dirty="0" smtClean="0"/>
              <a:t>1. </a:t>
            </a:r>
            <a:r>
              <a:rPr lang="en-US" sz="1600" dirty="0" smtClean="0"/>
              <a:t>Computed visible point (Word space)</a:t>
            </a:r>
          </a:p>
        </p:txBody>
      </p:sp>
      <p:cxnSp>
        <p:nvCxnSpPr>
          <p:cNvPr id="169" name="Straight Arrow Connector 168"/>
          <p:cNvCxnSpPr/>
          <p:nvPr/>
        </p:nvCxnSpPr>
        <p:spPr>
          <a:xfrm>
            <a:off x="719138" y="4886325"/>
            <a:ext cx="267929" cy="688714"/>
          </a:xfrm>
          <a:prstGeom prst="straightConnector1">
            <a:avLst/>
          </a:prstGeom>
          <a:ln w="22225">
            <a:solidFill>
              <a:srgbClr val="FF0000"/>
            </a:solidFill>
            <a:prstDash val="dashDot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Content Placeholder 2"/>
          <p:cNvSpPr txBox="1">
            <a:spLocks/>
          </p:cNvSpPr>
          <p:nvPr/>
        </p:nvSpPr>
        <p:spPr>
          <a:xfrm>
            <a:off x="101626" y="2970543"/>
            <a:ext cx="2672737" cy="893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b="1" u="sng" dirty="0" smtClean="0"/>
              <a:t>3. </a:t>
            </a:r>
            <a:r>
              <a:rPr lang="en-US" sz="1600" dirty="0" smtClean="0"/>
              <a:t>Transform to </a:t>
            </a:r>
            <a:r>
              <a:rPr lang="en-US" sz="1600" dirty="0" err="1" smtClean="0"/>
              <a:t>texel</a:t>
            </a:r>
            <a:r>
              <a:rPr lang="en-US" sz="1600" dirty="0" smtClean="0"/>
              <a:t> position the corresponds exactly to the visible point (float)</a:t>
            </a:r>
          </a:p>
        </p:txBody>
      </p:sp>
      <p:cxnSp>
        <p:nvCxnSpPr>
          <p:cNvPr id="172" name="Straight Arrow Connector 171"/>
          <p:cNvCxnSpPr/>
          <p:nvPr/>
        </p:nvCxnSpPr>
        <p:spPr>
          <a:xfrm>
            <a:off x="2353878" y="2398471"/>
            <a:ext cx="1217982" cy="111109"/>
          </a:xfrm>
          <a:prstGeom prst="straightConnector1">
            <a:avLst/>
          </a:prstGeom>
          <a:ln w="22225">
            <a:solidFill>
              <a:srgbClr val="FF0000"/>
            </a:solidFill>
            <a:prstDash val="dashDot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Arrow Connector 175"/>
          <p:cNvCxnSpPr>
            <a:stCxn id="136" idx="4"/>
            <a:endCxn id="48" idx="1"/>
          </p:cNvCxnSpPr>
          <p:nvPr/>
        </p:nvCxnSpPr>
        <p:spPr>
          <a:xfrm>
            <a:off x="3562286" y="2076887"/>
            <a:ext cx="81011" cy="1064168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2509284" y="3393221"/>
            <a:ext cx="1062591" cy="731104"/>
          </a:xfrm>
          <a:prstGeom prst="straightConnector1">
            <a:avLst/>
          </a:prstGeom>
          <a:ln w="22225">
            <a:solidFill>
              <a:srgbClr val="FF0000"/>
            </a:solidFill>
            <a:prstDash val="dashDot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Content Placeholder 2"/>
          <p:cNvSpPr txBox="1">
            <a:spLocks/>
          </p:cNvSpPr>
          <p:nvPr/>
        </p:nvSpPr>
        <p:spPr>
          <a:xfrm>
            <a:off x="6395855" y="2968079"/>
            <a:ext cx="2600508" cy="8416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b="1" u="sng" dirty="0"/>
              <a:t>6</a:t>
            </a:r>
            <a:r>
              <a:rPr lang="en-US" sz="1600" b="1" u="sng" dirty="0" smtClean="0"/>
              <a:t>. </a:t>
            </a:r>
            <a:r>
              <a:rPr lang="en-US" sz="1600" dirty="0" smtClean="0"/>
              <a:t>Transform these </a:t>
            </a:r>
            <a:r>
              <a:rPr lang="en-US" sz="1600" dirty="0" err="1" smtClean="0"/>
              <a:t>texel</a:t>
            </a:r>
            <a:r>
              <a:rPr lang="en-US" sz="1600" dirty="0" smtClean="0"/>
              <a:t> positions back to UV space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 flipH="1">
            <a:off x="5321252" y="3509963"/>
            <a:ext cx="1293861" cy="538879"/>
          </a:xfrm>
          <a:prstGeom prst="straightConnector1">
            <a:avLst/>
          </a:prstGeom>
          <a:ln w="22225">
            <a:solidFill>
              <a:srgbClr val="FF0000"/>
            </a:solidFill>
            <a:prstDash val="dashDot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ontent Placeholder 2"/>
          <p:cNvSpPr txBox="1">
            <a:spLocks/>
          </p:cNvSpPr>
          <p:nvPr/>
        </p:nvSpPr>
        <p:spPr>
          <a:xfrm>
            <a:off x="6947657" y="1257149"/>
            <a:ext cx="2027153" cy="16098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b="1" u="sng" dirty="0" smtClean="0"/>
              <a:t>7</a:t>
            </a:r>
            <a:r>
              <a:rPr lang="en-US" sz="1600" b="1" u="sng" dirty="0" smtClean="0"/>
              <a:t>. </a:t>
            </a:r>
            <a:r>
              <a:rPr lang="en-US" sz="1600" dirty="0" smtClean="0"/>
              <a:t>Transform from UV space to world space for the 4 </a:t>
            </a:r>
            <a:r>
              <a:rPr lang="en-US" sz="1600" dirty="0" err="1" smtClean="0"/>
              <a:t>texel</a:t>
            </a:r>
            <a:r>
              <a:rPr lang="en-US" sz="1600" dirty="0" smtClean="0"/>
              <a:t> positions, and use interpolated (next slide) texture results!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1924493" y="1320119"/>
            <a:ext cx="1637793" cy="676447"/>
          </a:xfrm>
          <a:prstGeom prst="straightConnector1">
            <a:avLst/>
          </a:prstGeom>
          <a:ln w="22225">
            <a:solidFill>
              <a:srgbClr val="FF0000"/>
            </a:solidFill>
            <a:prstDash val="dashDot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Content Placeholder 2"/>
          <p:cNvSpPr txBox="1">
            <a:spLocks/>
          </p:cNvSpPr>
          <p:nvPr/>
        </p:nvSpPr>
        <p:spPr>
          <a:xfrm>
            <a:off x="101626" y="2198633"/>
            <a:ext cx="2614082" cy="575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b="1" u="sng" dirty="0" smtClean="0"/>
              <a:t>2. </a:t>
            </a:r>
            <a:r>
              <a:rPr lang="en-US" sz="1600" dirty="0" smtClean="0"/>
              <a:t>Transform to UV space</a:t>
            </a:r>
          </a:p>
        </p:txBody>
      </p:sp>
      <p:cxnSp>
        <p:nvCxnSpPr>
          <p:cNvPr id="59" name="Straight Arrow Connector 58"/>
          <p:cNvCxnSpPr>
            <a:stCxn id="56" idx="1"/>
          </p:cNvCxnSpPr>
          <p:nvPr/>
        </p:nvCxnSpPr>
        <p:spPr>
          <a:xfrm flipH="1">
            <a:off x="4972051" y="2062087"/>
            <a:ext cx="1975606" cy="571576"/>
          </a:xfrm>
          <a:prstGeom prst="straightConnector1">
            <a:avLst/>
          </a:prstGeom>
          <a:ln w="22225">
            <a:solidFill>
              <a:srgbClr val="FF0000"/>
            </a:solidFill>
            <a:prstDash val="dashDot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3404388" y="3051791"/>
            <a:ext cx="1631372" cy="609534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UV space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71" name="Straight Arrow Connector 170"/>
          <p:cNvCxnSpPr>
            <a:stCxn id="48" idx="3"/>
          </p:cNvCxnSpPr>
          <p:nvPr/>
        </p:nvCxnSpPr>
        <p:spPr>
          <a:xfrm>
            <a:off x="3643297" y="3572061"/>
            <a:ext cx="38116" cy="1661927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ontent Placeholder 2"/>
          <p:cNvSpPr txBox="1">
            <a:spLocks/>
          </p:cNvSpPr>
          <p:nvPr/>
        </p:nvSpPr>
        <p:spPr>
          <a:xfrm>
            <a:off x="152720" y="4296037"/>
            <a:ext cx="3089426" cy="722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b="1" u="sng" dirty="0"/>
              <a:t>4</a:t>
            </a:r>
            <a:r>
              <a:rPr lang="en-US" sz="1600" b="1" u="sng" dirty="0" smtClean="0"/>
              <a:t>. </a:t>
            </a:r>
            <a:r>
              <a:rPr lang="en-US" sz="1600" dirty="0" smtClean="0"/>
              <a:t>bounding </a:t>
            </a:r>
            <a:r>
              <a:rPr lang="en-US" sz="1600" dirty="0" err="1" smtClean="0"/>
              <a:t>texel</a:t>
            </a:r>
            <a:r>
              <a:rPr lang="en-US" sz="1600" dirty="0" smtClean="0"/>
              <a:t> positions that can be read from file</a:t>
            </a:r>
          </a:p>
        </p:txBody>
      </p:sp>
      <p:cxnSp>
        <p:nvCxnSpPr>
          <p:cNvPr id="89" name="Straight Arrow Connector 88"/>
          <p:cNvCxnSpPr>
            <a:stCxn id="48" idx="7"/>
          </p:cNvCxnSpPr>
          <p:nvPr/>
        </p:nvCxnSpPr>
        <p:spPr>
          <a:xfrm flipH="1" flipV="1">
            <a:off x="4686300" y="1590675"/>
            <a:ext cx="110551" cy="1550380"/>
          </a:xfrm>
          <a:prstGeom prst="straightConnector1">
            <a:avLst/>
          </a:prstGeom>
          <a:ln w="25400">
            <a:solidFill>
              <a:schemeClr val="accent4">
                <a:lumMod val="50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48" idx="7"/>
          </p:cNvCxnSpPr>
          <p:nvPr/>
        </p:nvCxnSpPr>
        <p:spPr>
          <a:xfrm flipV="1">
            <a:off x="4796851" y="2171701"/>
            <a:ext cx="289499" cy="969354"/>
          </a:xfrm>
          <a:prstGeom prst="straightConnector1">
            <a:avLst/>
          </a:prstGeom>
          <a:ln w="25400">
            <a:solidFill>
              <a:schemeClr val="accent4">
                <a:lumMod val="50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/>
          <p:nvPr/>
        </p:nvCxnSpPr>
        <p:spPr>
          <a:xfrm flipV="1">
            <a:off x="2509284" y="4644409"/>
            <a:ext cx="3274828" cy="1126948"/>
          </a:xfrm>
          <a:prstGeom prst="straightConnector1">
            <a:avLst/>
          </a:prstGeom>
          <a:ln w="25400">
            <a:solidFill>
              <a:schemeClr val="bg1"/>
            </a:solidFill>
            <a:prstDash val="sysDash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>
            <a:off x="2353878" y="5183125"/>
            <a:ext cx="3907789" cy="502458"/>
          </a:xfrm>
          <a:prstGeom prst="straightConnector1">
            <a:avLst/>
          </a:prstGeom>
          <a:ln w="25400">
            <a:solidFill>
              <a:schemeClr val="bg1"/>
            </a:solidFill>
            <a:prstDash val="sysDash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Content Placeholder 2"/>
          <p:cNvSpPr txBox="1">
            <a:spLocks/>
          </p:cNvSpPr>
          <p:nvPr/>
        </p:nvSpPr>
        <p:spPr>
          <a:xfrm>
            <a:off x="419419" y="5519999"/>
            <a:ext cx="1323656" cy="447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dirty="0" smtClean="0"/>
              <a:t>(u0,v0)</a:t>
            </a:r>
          </a:p>
        </p:txBody>
      </p:sp>
      <p:sp>
        <p:nvSpPr>
          <p:cNvPr id="71" name="Content Placeholder 2"/>
          <p:cNvSpPr txBox="1">
            <a:spLocks/>
          </p:cNvSpPr>
          <p:nvPr/>
        </p:nvSpPr>
        <p:spPr>
          <a:xfrm>
            <a:off x="3867471" y="4248412"/>
            <a:ext cx="1323656" cy="447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dirty="0" smtClean="0"/>
              <a:t>(u0,v1)</a:t>
            </a:r>
          </a:p>
        </p:txBody>
      </p:sp>
      <p:sp>
        <p:nvSpPr>
          <p:cNvPr id="72" name="Content Placeholder 2"/>
          <p:cNvSpPr txBox="1">
            <a:spLocks/>
          </p:cNvSpPr>
          <p:nvPr/>
        </p:nvSpPr>
        <p:spPr>
          <a:xfrm>
            <a:off x="4686620" y="6024825"/>
            <a:ext cx="1323656" cy="447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dirty="0" smtClean="0"/>
              <a:t>(u1,v0)</a:t>
            </a:r>
          </a:p>
        </p:txBody>
      </p:sp>
      <p:sp>
        <p:nvSpPr>
          <p:cNvPr id="73" name="Content Placeholder 2"/>
          <p:cNvSpPr txBox="1">
            <a:spLocks/>
          </p:cNvSpPr>
          <p:nvPr/>
        </p:nvSpPr>
        <p:spPr>
          <a:xfrm>
            <a:off x="8172770" y="4729424"/>
            <a:ext cx="1023618" cy="447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dirty="0" smtClean="0"/>
              <a:t>(u1,v1)</a:t>
            </a:r>
          </a:p>
        </p:txBody>
      </p:sp>
      <p:sp>
        <p:nvSpPr>
          <p:cNvPr id="142" name="Flowchart: Or 141"/>
          <p:cNvSpPr/>
          <p:nvPr/>
        </p:nvSpPr>
        <p:spPr>
          <a:xfrm>
            <a:off x="6087080" y="5586605"/>
            <a:ext cx="150126" cy="167759"/>
          </a:xfrm>
          <a:prstGeom prst="flowChar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Content Placeholder 2"/>
          <p:cNvSpPr txBox="1">
            <a:spLocks/>
          </p:cNvSpPr>
          <p:nvPr/>
        </p:nvSpPr>
        <p:spPr>
          <a:xfrm>
            <a:off x="3329308" y="5381887"/>
            <a:ext cx="1323656" cy="447413"/>
          </a:xfrm>
          <a:prstGeom prst="rect">
            <a:avLst/>
          </a:prstGeom>
          <a:solidFill>
            <a:schemeClr val="bg1">
              <a:lumMod val="95000"/>
              <a:alpha val="54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dirty="0" smtClean="0"/>
              <a:t>Index=(</a:t>
            </a:r>
            <a:r>
              <a:rPr lang="en-US" sz="1600" dirty="0" err="1" smtClean="0"/>
              <a:t>u,v</a:t>
            </a:r>
            <a:r>
              <a:rPr lang="en-US" sz="1600" dirty="0" smtClean="0"/>
              <a:t>)</a:t>
            </a:r>
          </a:p>
        </p:txBody>
      </p:sp>
      <p:sp>
        <p:nvSpPr>
          <p:cNvPr id="75" name="Content Placeholder 2"/>
          <p:cNvSpPr txBox="1">
            <a:spLocks/>
          </p:cNvSpPr>
          <p:nvPr/>
        </p:nvSpPr>
        <p:spPr>
          <a:xfrm>
            <a:off x="1814832" y="5820037"/>
            <a:ext cx="1323656" cy="447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b="1" dirty="0" smtClean="0"/>
              <a:t>Index=(u,v0)</a:t>
            </a:r>
          </a:p>
        </p:txBody>
      </p:sp>
      <p:sp>
        <p:nvSpPr>
          <p:cNvPr id="77" name="Content Placeholder 2"/>
          <p:cNvSpPr txBox="1">
            <a:spLocks/>
          </p:cNvSpPr>
          <p:nvPr/>
        </p:nvSpPr>
        <p:spPr>
          <a:xfrm>
            <a:off x="6196332" y="5567625"/>
            <a:ext cx="1323656" cy="447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b="1" dirty="0" smtClean="0"/>
              <a:t>Index=(u1,v)</a:t>
            </a:r>
          </a:p>
        </p:txBody>
      </p:sp>
      <p:sp>
        <p:nvSpPr>
          <p:cNvPr id="78" name="Content Placeholder 2"/>
          <p:cNvSpPr txBox="1">
            <a:spLocks/>
          </p:cNvSpPr>
          <p:nvPr/>
        </p:nvSpPr>
        <p:spPr>
          <a:xfrm>
            <a:off x="5867720" y="4248412"/>
            <a:ext cx="1323656" cy="447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b="1" dirty="0" smtClean="0"/>
              <a:t>Index=(u,v1)</a:t>
            </a:r>
          </a:p>
        </p:txBody>
      </p:sp>
      <p:cxnSp>
        <p:nvCxnSpPr>
          <p:cNvPr id="80" name="Straight Arrow Connector 79"/>
          <p:cNvCxnSpPr>
            <a:stCxn id="140" idx="0"/>
            <a:endCxn id="48" idx="5"/>
          </p:cNvCxnSpPr>
          <p:nvPr/>
        </p:nvCxnSpPr>
        <p:spPr>
          <a:xfrm flipH="1" flipV="1">
            <a:off x="4796851" y="3572061"/>
            <a:ext cx="975586" cy="983706"/>
          </a:xfrm>
          <a:prstGeom prst="straightConnector1">
            <a:avLst/>
          </a:prstGeom>
          <a:ln w="25400">
            <a:solidFill>
              <a:schemeClr val="accent4">
                <a:lumMod val="50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142" idx="1"/>
            <a:endCxn id="48" idx="5"/>
          </p:cNvCxnSpPr>
          <p:nvPr/>
        </p:nvCxnSpPr>
        <p:spPr>
          <a:xfrm flipH="1" flipV="1">
            <a:off x="4796851" y="3572061"/>
            <a:ext cx="1312214" cy="2039112"/>
          </a:xfrm>
          <a:prstGeom prst="straightConnector1">
            <a:avLst/>
          </a:prstGeom>
          <a:ln w="25400">
            <a:solidFill>
              <a:schemeClr val="accent4">
                <a:lumMod val="50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ontent Placeholder 2"/>
          <p:cNvSpPr txBox="1">
            <a:spLocks/>
          </p:cNvSpPr>
          <p:nvPr/>
        </p:nvSpPr>
        <p:spPr>
          <a:xfrm>
            <a:off x="1857918" y="6486860"/>
            <a:ext cx="5753117" cy="3711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b="1" u="sng" dirty="0"/>
              <a:t>5</a:t>
            </a:r>
            <a:r>
              <a:rPr lang="en-US" sz="1600" b="1" u="sng" dirty="0" smtClean="0"/>
              <a:t>. </a:t>
            </a:r>
            <a:r>
              <a:rPr lang="en-US" sz="1600" dirty="0" smtClean="0"/>
              <a:t>Compute UV vertex along integer UV-grid (u0, u1, v0, v1) grid</a:t>
            </a:r>
            <a:endParaRPr lang="en-US" sz="1600" dirty="0" smtClean="0"/>
          </a:p>
        </p:txBody>
      </p:sp>
      <p:cxnSp>
        <p:nvCxnSpPr>
          <p:cNvPr id="45" name="Straight Arrow Connector 44"/>
          <p:cNvCxnSpPr/>
          <p:nvPr/>
        </p:nvCxnSpPr>
        <p:spPr>
          <a:xfrm flipV="1">
            <a:off x="2108499" y="6115722"/>
            <a:ext cx="10757" cy="441064"/>
          </a:xfrm>
          <a:prstGeom prst="straightConnector1">
            <a:avLst/>
          </a:prstGeom>
          <a:ln w="22225">
            <a:solidFill>
              <a:srgbClr val="FF0000"/>
            </a:solidFill>
            <a:prstDash val="dashDot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932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63" y="313478"/>
            <a:ext cx="8229600" cy="1143000"/>
          </a:xfrm>
        </p:spPr>
        <p:txBody>
          <a:bodyPr/>
          <a:lstStyle/>
          <a:p>
            <a:r>
              <a:rPr lang="en-US" dirty="0" smtClean="0"/>
              <a:t>The Interpolated Texture</a:t>
            </a:r>
            <a:endParaRPr lang="en-US" dirty="0"/>
          </a:p>
        </p:txBody>
      </p:sp>
      <p:sp>
        <p:nvSpPr>
          <p:cNvPr id="93" name="Parallelogram 92"/>
          <p:cNvSpPr/>
          <p:nvPr/>
        </p:nvSpPr>
        <p:spPr>
          <a:xfrm rot="392899">
            <a:off x="1074217" y="3198448"/>
            <a:ext cx="7174054" cy="1506501"/>
          </a:xfrm>
          <a:prstGeom prst="parallelogram">
            <a:avLst>
              <a:gd name="adj" fmla="val 207015"/>
            </a:avLst>
          </a:prstGeom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lowchart: Or 136"/>
          <p:cNvSpPr/>
          <p:nvPr/>
        </p:nvSpPr>
        <p:spPr>
          <a:xfrm>
            <a:off x="2263211" y="3776100"/>
            <a:ext cx="150126" cy="167759"/>
          </a:xfrm>
          <a:prstGeom prst="flowChar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Flowchart: Or 139"/>
          <p:cNvSpPr/>
          <p:nvPr/>
        </p:nvSpPr>
        <p:spPr>
          <a:xfrm>
            <a:off x="5697374" y="3243676"/>
            <a:ext cx="150126" cy="167759"/>
          </a:xfrm>
          <a:prstGeom prst="flowChar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Flowchart: Or 140"/>
          <p:cNvSpPr/>
          <p:nvPr/>
        </p:nvSpPr>
        <p:spPr>
          <a:xfrm>
            <a:off x="2451373" y="4377183"/>
            <a:ext cx="150126" cy="167759"/>
          </a:xfrm>
          <a:prstGeom prst="flowChar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Flowchart: Or 142"/>
          <p:cNvSpPr/>
          <p:nvPr/>
        </p:nvSpPr>
        <p:spPr>
          <a:xfrm>
            <a:off x="3619225" y="3968463"/>
            <a:ext cx="150126" cy="167759"/>
          </a:xfrm>
          <a:prstGeom prst="flowChartO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9" name="Straight Arrow Connector 168"/>
          <p:cNvCxnSpPr/>
          <p:nvPr/>
        </p:nvCxnSpPr>
        <p:spPr>
          <a:xfrm>
            <a:off x="2307515" y="4588969"/>
            <a:ext cx="2317353" cy="278860"/>
          </a:xfrm>
          <a:prstGeom prst="straightConnector1">
            <a:avLst/>
          </a:prstGeom>
          <a:ln w="22225">
            <a:solidFill>
              <a:srgbClr val="FF0000"/>
            </a:solidFill>
            <a:prstDash val="dashDot"/>
            <a:headEnd type="arrow" w="med" len="lg"/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Content Placeholder 2"/>
          <p:cNvSpPr txBox="1">
            <a:spLocks/>
          </p:cNvSpPr>
          <p:nvPr/>
        </p:nvSpPr>
        <p:spPr>
          <a:xfrm>
            <a:off x="262990" y="1922014"/>
            <a:ext cx="2672737" cy="893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dirty="0" smtClean="0"/>
              <a:t>Texel position that corresponds exactly to the visible point (float): (</a:t>
            </a:r>
            <a:r>
              <a:rPr lang="en-US" sz="1600" dirty="0" err="1" smtClean="0"/>
              <a:t>u,v</a:t>
            </a:r>
            <a:r>
              <a:rPr lang="en-US" sz="1600" dirty="0" smtClean="0"/>
              <a:t>)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2420471" y="2651754"/>
            <a:ext cx="1247887" cy="1290917"/>
          </a:xfrm>
          <a:prstGeom prst="straightConnector1">
            <a:avLst/>
          </a:prstGeom>
          <a:ln w="22225">
            <a:solidFill>
              <a:srgbClr val="FF0000"/>
            </a:solidFill>
            <a:prstDash val="dashDot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634701" y="3872747"/>
            <a:ext cx="403413" cy="408790"/>
          </a:xfrm>
          <a:prstGeom prst="straightConnector1">
            <a:avLst/>
          </a:prstGeom>
          <a:ln w="22225">
            <a:solidFill>
              <a:srgbClr val="FF0000"/>
            </a:solidFill>
            <a:prstDash val="dashDot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/>
          <p:nvPr/>
        </p:nvCxnSpPr>
        <p:spPr>
          <a:xfrm flipV="1">
            <a:off x="2509284" y="3332318"/>
            <a:ext cx="3274828" cy="1126948"/>
          </a:xfrm>
          <a:prstGeom prst="straightConnector1">
            <a:avLst/>
          </a:prstGeom>
          <a:ln w="25400">
            <a:solidFill>
              <a:schemeClr val="bg1"/>
            </a:solidFill>
            <a:prstDash val="sysDash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>
            <a:off x="2353878" y="3871034"/>
            <a:ext cx="3907789" cy="502458"/>
          </a:xfrm>
          <a:prstGeom prst="straightConnector1">
            <a:avLst/>
          </a:prstGeom>
          <a:ln w="25400">
            <a:solidFill>
              <a:schemeClr val="bg1"/>
            </a:solidFill>
            <a:prstDash val="sysDash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Content Placeholder 2"/>
          <p:cNvSpPr txBox="1">
            <a:spLocks/>
          </p:cNvSpPr>
          <p:nvPr/>
        </p:nvSpPr>
        <p:spPr>
          <a:xfrm rot="317144">
            <a:off x="1024313" y="4396280"/>
            <a:ext cx="1023618" cy="447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dirty="0" smtClean="0"/>
              <a:t>du=u-u0</a:t>
            </a:r>
          </a:p>
        </p:txBody>
      </p:sp>
      <p:sp>
        <p:nvSpPr>
          <p:cNvPr id="142" name="Flowchart: Or 141"/>
          <p:cNvSpPr/>
          <p:nvPr/>
        </p:nvSpPr>
        <p:spPr>
          <a:xfrm>
            <a:off x="6087080" y="4274514"/>
            <a:ext cx="150126" cy="167759"/>
          </a:xfrm>
          <a:prstGeom prst="flowChar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3563128" y="2843426"/>
                <a:ext cx="1614545" cy="369332"/>
              </a:xfrm>
              <a:prstGeom prst="rect">
                <a:avLst/>
              </a:prstGeom>
              <a:solidFill>
                <a:schemeClr val="bg1">
                  <a:alpha val="57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𝑏𝑢𝑚𝑝𝐴𝑡𝑈</m:t>
                      </m:r>
                      <m:r>
                        <a:rPr lang="en-US" b="0" i="1" smtClean="0">
                          <a:latin typeface="Cambria Math"/>
                        </a:rPr>
                        <m:t>0</m:t>
                      </m:r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128" y="2843426"/>
                <a:ext cx="1614545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79443" y="3549846"/>
                <a:ext cx="1614545" cy="369332"/>
              </a:xfrm>
              <a:prstGeom prst="rect">
                <a:avLst/>
              </a:prstGeom>
              <a:solidFill>
                <a:schemeClr val="bg1">
                  <a:alpha val="57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𝑏𝑢𝑚𝑝𝐴𝑡𝑈</m:t>
                      </m:r>
                      <m:r>
                        <a:rPr lang="en-US" b="0" i="1" smtClean="0">
                          <a:latin typeface="Cambria Math"/>
                        </a:rPr>
                        <m:t>0</m:t>
                      </m:r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43" y="3549846"/>
                <a:ext cx="1614545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/>
              <p:cNvSpPr/>
              <p:nvPr/>
            </p:nvSpPr>
            <p:spPr>
              <a:xfrm>
                <a:off x="7460982" y="3288076"/>
                <a:ext cx="1614545" cy="369332"/>
              </a:xfrm>
              <a:prstGeom prst="rect">
                <a:avLst/>
              </a:prstGeom>
              <a:solidFill>
                <a:schemeClr val="bg1">
                  <a:alpha val="57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𝑏𝑢𝑚𝑝𝐴𝑡𝑈</m:t>
                      </m:r>
                      <m:r>
                        <a:rPr lang="en-US" b="0" i="1" smtClean="0">
                          <a:latin typeface="Cambria Math"/>
                        </a:rPr>
                        <m:t>1</m:t>
                      </m:r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982" y="3288076"/>
                <a:ext cx="1614545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4515180" y="5145564"/>
                <a:ext cx="1614545" cy="369332"/>
              </a:xfrm>
              <a:prstGeom prst="rect">
                <a:avLst/>
              </a:prstGeom>
              <a:solidFill>
                <a:schemeClr val="bg1">
                  <a:alpha val="57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𝑏𝑢𝑚𝑝𝐴𝑡𝑈</m:t>
                      </m:r>
                      <m:r>
                        <a:rPr lang="en-US" b="0" i="1" smtClean="0">
                          <a:latin typeface="Cambria Math"/>
                        </a:rPr>
                        <m:t>1</m:t>
                      </m:r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5180" y="5145564"/>
                <a:ext cx="1614545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Arrow Connector 53"/>
          <p:cNvCxnSpPr/>
          <p:nvPr/>
        </p:nvCxnSpPr>
        <p:spPr>
          <a:xfrm>
            <a:off x="828339" y="4401354"/>
            <a:ext cx="1382357" cy="166346"/>
          </a:xfrm>
          <a:prstGeom prst="straightConnector1">
            <a:avLst/>
          </a:prstGeom>
          <a:ln w="22225">
            <a:solidFill>
              <a:srgbClr val="FF0000"/>
            </a:solidFill>
            <a:prstDash val="dashDot"/>
            <a:headEnd type="arrow" w="med" len="lg"/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V="1">
            <a:off x="4502075" y="4759499"/>
            <a:ext cx="514658" cy="177106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V="1">
            <a:off x="2002715" y="4481593"/>
            <a:ext cx="514658" cy="177106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V="1">
            <a:off x="507402" y="4304092"/>
            <a:ext cx="514658" cy="177106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H="1" flipV="1">
            <a:off x="5036455" y="4752328"/>
            <a:ext cx="611310" cy="72885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H="1" flipV="1">
            <a:off x="6135528" y="4361467"/>
            <a:ext cx="611310" cy="72885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H="1" flipV="1">
            <a:off x="8270921" y="3603053"/>
            <a:ext cx="611310" cy="72885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Content Placeholder 2"/>
          <p:cNvSpPr txBox="1">
            <a:spLocks/>
          </p:cNvSpPr>
          <p:nvPr/>
        </p:nvSpPr>
        <p:spPr>
          <a:xfrm rot="383387">
            <a:off x="2811877" y="4667013"/>
            <a:ext cx="1023618" cy="447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dirty="0" smtClean="0"/>
              <a:t>1-du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V="1">
            <a:off x="5443369" y="4405251"/>
            <a:ext cx="1027356" cy="371138"/>
          </a:xfrm>
          <a:prstGeom prst="straightConnector1">
            <a:avLst/>
          </a:prstGeom>
          <a:ln w="22225">
            <a:solidFill>
              <a:srgbClr val="FF0000"/>
            </a:solidFill>
            <a:prstDash val="dashDot"/>
            <a:headEnd type="arrow" w="med" len="lg"/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V="1">
            <a:off x="6510169" y="3652215"/>
            <a:ext cx="2029901" cy="733313"/>
          </a:xfrm>
          <a:prstGeom prst="straightConnector1">
            <a:avLst/>
          </a:prstGeom>
          <a:ln w="22225">
            <a:solidFill>
              <a:srgbClr val="FF0000"/>
            </a:solidFill>
            <a:prstDash val="dashDot"/>
            <a:headEnd type="arrow" w="med" len="lg"/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Content Placeholder 2"/>
          <p:cNvSpPr txBox="1">
            <a:spLocks/>
          </p:cNvSpPr>
          <p:nvPr/>
        </p:nvSpPr>
        <p:spPr>
          <a:xfrm rot="20407228">
            <a:off x="7439459" y="3813572"/>
            <a:ext cx="1023618" cy="447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dirty="0" smtClean="0"/>
              <a:t>1-dv</a:t>
            </a:r>
          </a:p>
        </p:txBody>
      </p:sp>
      <p:sp>
        <p:nvSpPr>
          <p:cNvPr id="81" name="Content Placeholder 2"/>
          <p:cNvSpPr txBox="1">
            <a:spLocks/>
          </p:cNvSpPr>
          <p:nvPr/>
        </p:nvSpPr>
        <p:spPr>
          <a:xfrm rot="20407228">
            <a:off x="5666240" y="4466203"/>
            <a:ext cx="1023618" cy="447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dirty="0" smtClean="0"/>
              <a:t>dv=v-v0</a:t>
            </a:r>
          </a:p>
        </p:txBody>
      </p:sp>
      <p:cxnSp>
        <p:nvCxnSpPr>
          <p:cNvPr id="82" name="Straight Arrow Connector 81"/>
          <p:cNvCxnSpPr/>
          <p:nvPr/>
        </p:nvCxnSpPr>
        <p:spPr>
          <a:xfrm flipH="1" flipV="1">
            <a:off x="5050716" y="4744117"/>
            <a:ext cx="231289" cy="424926"/>
          </a:xfrm>
          <a:prstGeom prst="straightConnector1">
            <a:avLst/>
          </a:prstGeom>
          <a:ln w="22225">
            <a:solidFill>
              <a:srgbClr val="FF0000"/>
            </a:solidFill>
            <a:prstDash val="dashDot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Rectangle 82"/>
              <p:cNvSpPr/>
              <p:nvPr/>
            </p:nvSpPr>
            <p:spPr>
              <a:xfrm>
                <a:off x="364520" y="5749785"/>
                <a:ext cx="6227667" cy="369332"/>
              </a:xfrm>
              <a:prstGeom prst="rect">
                <a:avLst/>
              </a:prstGeom>
              <a:solidFill>
                <a:schemeClr val="bg1">
                  <a:alpha val="57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𝑏𝑢𝑚𝑝𝐴𝑡𝑉</m:t>
                      </m:r>
                      <m:r>
                        <a:rPr lang="en-US" b="0" i="1" smtClean="0">
                          <a:latin typeface="Cambria Math"/>
                        </a:rPr>
                        <m:t>0=</m:t>
                      </m:r>
                      <m:r>
                        <a:rPr lang="en-US" b="0" i="1" smtClean="0">
                          <a:latin typeface="Cambria Math"/>
                        </a:rPr>
                        <m:t>𝑑𝑢</m:t>
                      </m:r>
                      <m:r>
                        <a:rPr lang="en-US" b="0" i="1" smtClean="0">
                          <a:latin typeface="Cambria Math"/>
                        </a:rPr>
                        <m:t>∗</m:t>
                      </m:r>
                      <m:r>
                        <a:rPr lang="en-US" b="0" i="1" smtClean="0">
                          <a:latin typeface="Cambria Math"/>
                        </a:rPr>
                        <m:t>𝑏𝑢𝑚𝑝𝐴𝑡𝑈</m:t>
                      </m:r>
                      <m:r>
                        <a:rPr lang="en-US" b="0" i="1" smtClean="0">
                          <a:latin typeface="Cambria Math"/>
                        </a:rPr>
                        <m:t>1</m:t>
                      </m:r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0+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𝑑𝑢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∗</m:t>
                      </m:r>
                      <m:r>
                        <a:rPr lang="en-US" b="0" i="1" smtClean="0">
                          <a:latin typeface="Cambria Math"/>
                        </a:rPr>
                        <m:t>𝑏𝑢𝑚𝑝𝐴𝑡𝑈</m:t>
                      </m:r>
                      <m:r>
                        <a:rPr lang="en-US" b="0" i="1" smtClean="0">
                          <a:latin typeface="Cambria Math"/>
                        </a:rPr>
                        <m:t>0</m:t>
                      </m:r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3" name="Rectangle 8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520" y="5749785"/>
                <a:ext cx="6227667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4" name="Straight Arrow Connector 83"/>
          <p:cNvCxnSpPr/>
          <p:nvPr/>
        </p:nvCxnSpPr>
        <p:spPr>
          <a:xfrm flipV="1">
            <a:off x="1285539" y="4461063"/>
            <a:ext cx="1225003" cy="1299651"/>
          </a:xfrm>
          <a:prstGeom prst="straightConnector1">
            <a:avLst/>
          </a:prstGeom>
          <a:ln w="9525">
            <a:solidFill>
              <a:schemeClr val="tx1"/>
            </a:solidFill>
            <a:prstDash val="lgDash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Rectangle 89"/>
              <p:cNvSpPr/>
              <p:nvPr/>
            </p:nvSpPr>
            <p:spPr>
              <a:xfrm>
                <a:off x="4239523" y="1534581"/>
                <a:ext cx="4822026" cy="646331"/>
              </a:xfrm>
              <a:prstGeom prst="rect">
                <a:avLst/>
              </a:prstGeom>
              <a:solidFill>
                <a:schemeClr val="bg1">
                  <a:alpha val="57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𝑏𝑢𝑚𝑝𝐴𝑡𝑈</m:t>
                      </m:r>
                      <m:r>
                        <a:rPr lang="en-US" b="0" i="1" smtClean="0">
                          <a:latin typeface="Cambria Math"/>
                        </a:rPr>
                        <m:t>1=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𝑑𝑣</m:t>
                      </m:r>
                      <m:r>
                        <a:rPr lang="en-US" b="0" i="1" smtClean="0">
                          <a:latin typeface="Cambria Math"/>
                        </a:rPr>
                        <m:t>∗</m:t>
                      </m:r>
                      <m:r>
                        <a:rPr lang="en-US" b="0" i="1" smtClean="0">
                          <a:latin typeface="Cambria Math"/>
                        </a:rPr>
                        <m:t>𝑏𝑢𝑚𝑝𝐴𝑡𝑈</m:t>
                      </m:r>
                      <m:r>
                        <a:rPr lang="en-US" b="0" i="1" smtClean="0">
                          <a:latin typeface="Cambria Math"/>
                        </a:rPr>
                        <m:t>1</m:t>
                      </m:r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1+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𝑑𝑣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∗</m:t>
                      </m:r>
                      <m:r>
                        <a:rPr lang="en-US" b="0" i="1" smtClean="0">
                          <a:latin typeface="Cambria Math"/>
                        </a:rPr>
                        <m:t>𝑏𝑢𝑚𝑝𝐴𝑡𝑈</m:t>
                      </m:r>
                      <m:r>
                        <a:rPr lang="en-US" b="0" i="1" smtClean="0">
                          <a:latin typeface="Cambria Math"/>
                        </a:rPr>
                        <m:t>1</m:t>
                      </m:r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0" name="Rectangle 8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9523" y="1534581"/>
                <a:ext cx="4822026" cy="646331"/>
              </a:xfrm>
              <a:prstGeom prst="rect">
                <a:avLst/>
              </a:prstGeom>
              <a:blipFill rotWithShape="1">
                <a:blip r:embed="rId7"/>
                <a:stretch>
                  <a:fillRect b="-6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1" name="Straight Arrow Connector 90"/>
          <p:cNvCxnSpPr/>
          <p:nvPr/>
        </p:nvCxnSpPr>
        <p:spPr>
          <a:xfrm flipH="1">
            <a:off x="6185647" y="2173045"/>
            <a:ext cx="301214" cy="2167666"/>
          </a:xfrm>
          <a:prstGeom prst="straightConnector1">
            <a:avLst/>
          </a:prstGeom>
          <a:ln w="9525">
            <a:solidFill>
              <a:schemeClr val="tx1"/>
            </a:solidFill>
            <a:prstDash val="lgDash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829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010" y="115149"/>
            <a:ext cx="3883930" cy="1143000"/>
          </a:xfrm>
        </p:spPr>
        <p:txBody>
          <a:bodyPr/>
          <a:lstStyle/>
          <a:p>
            <a:r>
              <a:rPr lang="en-US" dirty="0" smtClean="0"/>
              <a:t>The Geometry</a:t>
            </a:r>
            <a:endParaRPr lang="en-US" dirty="0"/>
          </a:p>
        </p:txBody>
      </p:sp>
      <p:grpSp>
        <p:nvGrpSpPr>
          <p:cNvPr id="27" name="Group 26"/>
          <p:cNvGrpSpPr/>
          <p:nvPr/>
        </p:nvGrpSpPr>
        <p:grpSpPr>
          <a:xfrm>
            <a:off x="834487" y="1454905"/>
            <a:ext cx="7676707" cy="2572416"/>
            <a:chOff x="1765005" y="2535156"/>
            <a:chExt cx="4022582" cy="1448747"/>
          </a:xfrm>
        </p:grpSpPr>
        <p:grpSp>
          <p:nvGrpSpPr>
            <p:cNvPr id="5" name="Group 4"/>
            <p:cNvGrpSpPr/>
            <p:nvPr/>
          </p:nvGrpSpPr>
          <p:grpSpPr>
            <a:xfrm>
              <a:off x="1765005" y="3136544"/>
              <a:ext cx="4022582" cy="847359"/>
              <a:chOff x="1800201" y="3205829"/>
              <a:chExt cx="4022582" cy="847359"/>
            </a:xfrm>
          </p:grpSpPr>
          <p:sp>
            <p:nvSpPr>
              <p:cNvPr id="153" name="Parallelogram 152"/>
              <p:cNvSpPr/>
              <p:nvPr/>
            </p:nvSpPr>
            <p:spPr>
              <a:xfrm rot="392899">
                <a:off x="1800201" y="3205829"/>
                <a:ext cx="4022582" cy="847359"/>
              </a:xfrm>
              <a:prstGeom prst="parallelogram">
                <a:avLst>
                  <a:gd name="adj" fmla="val 207015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Flowchart: Or 135"/>
              <p:cNvSpPr/>
              <p:nvPr/>
            </p:nvSpPr>
            <p:spPr>
              <a:xfrm>
                <a:off x="3053904" y="3598173"/>
                <a:ext cx="150126" cy="167759"/>
              </a:xfrm>
              <a:prstGeom prst="flowChartOr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rgbClr val="FF0000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60" name="Straight Connector 159"/>
            <p:cNvCxnSpPr/>
            <p:nvPr/>
          </p:nvCxnSpPr>
          <p:spPr>
            <a:xfrm flipH="1" flipV="1">
              <a:off x="2362776" y="3516741"/>
              <a:ext cx="2338762" cy="278361"/>
            </a:xfrm>
            <a:prstGeom prst="line">
              <a:avLst/>
            </a:prstGeom>
            <a:ln w="1905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Arrow Connector 160"/>
            <p:cNvCxnSpPr/>
            <p:nvPr/>
          </p:nvCxnSpPr>
          <p:spPr>
            <a:xfrm>
              <a:off x="2519948" y="3655921"/>
              <a:ext cx="0" cy="166815"/>
            </a:xfrm>
            <a:prstGeom prst="straightConnector1">
              <a:avLst/>
            </a:prstGeom>
            <a:ln w="6985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Arrow Connector 161"/>
            <p:cNvCxnSpPr/>
            <p:nvPr/>
          </p:nvCxnSpPr>
          <p:spPr>
            <a:xfrm>
              <a:off x="2362393" y="3188247"/>
              <a:ext cx="0" cy="338327"/>
            </a:xfrm>
            <a:prstGeom prst="straightConnector1">
              <a:avLst/>
            </a:prstGeom>
            <a:ln w="6985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Arrow Connector 162"/>
            <p:cNvCxnSpPr/>
            <p:nvPr/>
          </p:nvCxnSpPr>
          <p:spPr>
            <a:xfrm>
              <a:off x="4182060" y="2743200"/>
              <a:ext cx="0" cy="445047"/>
            </a:xfrm>
            <a:prstGeom prst="straightConnector1">
              <a:avLst/>
            </a:prstGeom>
            <a:ln w="6985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Arrow Connector 163"/>
            <p:cNvCxnSpPr/>
            <p:nvPr/>
          </p:nvCxnSpPr>
          <p:spPr>
            <a:xfrm>
              <a:off x="4675351" y="3074468"/>
              <a:ext cx="26187" cy="737767"/>
            </a:xfrm>
            <a:prstGeom prst="straightConnector1">
              <a:avLst/>
            </a:prstGeom>
            <a:ln w="6985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flipH="1">
              <a:off x="2519354" y="2743200"/>
              <a:ext cx="1662706" cy="923506"/>
            </a:xfrm>
            <a:prstGeom prst="line">
              <a:avLst/>
            </a:prstGeom>
            <a:ln w="19050">
              <a:solidFill>
                <a:schemeClr val="tx1">
                  <a:lumMod val="85000"/>
                  <a:lumOff val="15000"/>
                </a:schemeClr>
              </a:solidFill>
              <a:prstDash val="dash"/>
              <a:headEnd type="triangle" w="med" len="lg"/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Arrow Connector 166"/>
            <p:cNvCxnSpPr/>
            <p:nvPr/>
          </p:nvCxnSpPr>
          <p:spPr>
            <a:xfrm flipH="1" flipV="1">
              <a:off x="3304319" y="2535156"/>
              <a:ext cx="169250" cy="616530"/>
            </a:xfrm>
            <a:prstGeom prst="straightConnector1">
              <a:avLst/>
            </a:prstGeom>
            <a:ln w="60325">
              <a:solidFill>
                <a:schemeClr val="tx1">
                  <a:lumMod val="85000"/>
                  <a:lumOff val="15000"/>
                </a:schemeClr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flipV="1">
              <a:off x="2362393" y="3074468"/>
              <a:ext cx="2326051" cy="130486"/>
            </a:xfrm>
            <a:prstGeom prst="line">
              <a:avLst/>
            </a:prstGeom>
            <a:ln w="19050">
              <a:solidFill>
                <a:schemeClr val="tx1">
                  <a:lumMod val="85000"/>
                  <a:lumOff val="15000"/>
                </a:schemeClr>
              </a:solidFill>
              <a:prstDash val="dash"/>
              <a:headEnd type="none" w="med" len="lg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/>
          </p:nvCxnSpPr>
          <p:spPr>
            <a:xfrm flipH="1">
              <a:off x="2519354" y="3188247"/>
              <a:ext cx="1703250" cy="616688"/>
            </a:xfrm>
            <a:prstGeom prst="line">
              <a:avLst/>
            </a:prstGeom>
            <a:ln w="1905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489791" y="1345494"/>
                <a:ext cx="2257349" cy="3767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𝑣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𝑏𝑢𝑚𝑝𝐴𝑡𝑉</m:t>
                      </m:r>
                      <m:r>
                        <a:rPr lang="en-US" b="0" i="1" smtClean="0">
                          <a:latin typeface="Cambria Math"/>
                        </a:rPr>
                        <m:t>1∙</m:t>
                      </m:r>
                      <m:acc>
                        <m:accPr>
                          <m:chr m:val="̂"/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𝑁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9791" y="1345494"/>
                <a:ext cx="2257349" cy="376770"/>
              </a:xfrm>
              <a:prstGeom prst="rect">
                <a:avLst/>
              </a:prstGeom>
              <a:blipFill rotWithShape="1">
                <a:blip r:embed="rId2"/>
                <a:stretch>
                  <a:fillRect t="-1613" r="-14054" b="-129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Arrow Connector 47"/>
          <p:cNvCxnSpPr/>
          <p:nvPr/>
        </p:nvCxnSpPr>
        <p:spPr>
          <a:xfrm flipH="1" flipV="1">
            <a:off x="6544172" y="2412516"/>
            <a:ext cx="74892" cy="1302530"/>
          </a:xfrm>
          <a:prstGeom prst="straightConnector1">
            <a:avLst/>
          </a:prstGeom>
          <a:ln w="22225">
            <a:solidFill>
              <a:srgbClr val="FF0000"/>
            </a:solidFill>
            <a:prstDash val="dashDot"/>
            <a:headEnd type="triangle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6635036" y="2998995"/>
                <a:ext cx="1342034" cy="369332"/>
              </a:xfrm>
              <a:prstGeom prst="rect">
                <a:avLst/>
              </a:prstGeom>
              <a:solidFill>
                <a:schemeClr val="bg1">
                  <a:alpha val="57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𝑏𝑢𝑚𝑝𝐴𝑡𝑈</m:t>
                      </m:r>
                      <m:r>
                        <a:rPr lang="en-US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5036" y="2998995"/>
                <a:ext cx="1342034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/>
              <p:cNvSpPr/>
              <p:nvPr/>
            </p:nvSpPr>
            <p:spPr>
              <a:xfrm>
                <a:off x="6349157" y="3709122"/>
                <a:ext cx="57175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𝑢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9157" y="3709122"/>
                <a:ext cx="571759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Flowchart: Or 51"/>
          <p:cNvSpPr/>
          <p:nvPr/>
        </p:nvSpPr>
        <p:spPr>
          <a:xfrm>
            <a:off x="6349157" y="3608204"/>
            <a:ext cx="150126" cy="167759"/>
          </a:xfrm>
          <a:prstGeom prst="flowChar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lowchart: Or 53"/>
          <p:cNvSpPr/>
          <p:nvPr/>
        </p:nvSpPr>
        <p:spPr>
          <a:xfrm>
            <a:off x="5375001" y="2549625"/>
            <a:ext cx="150126" cy="167759"/>
          </a:xfrm>
          <a:prstGeom prst="flowChar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lowchart: Or 54"/>
          <p:cNvSpPr/>
          <p:nvPr/>
        </p:nvSpPr>
        <p:spPr>
          <a:xfrm>
            <a:off x="1899481" y="3078164"/>
            <a:ext cx="150126" cy="167759"/>
          </a:xfrm>
          <a:prstGeom prst="flowChar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lowchart: Or 55"/>
          <p:cNvSpPr/>
          <p:nvPr/>
        </p:nvSpPr>
        <p:spPr>
          <a:xfrm>
            <a:off x="2200159" y="3676724"/>
            <a:ext cx="150126" cy="167759"/>
          </a:xfrm>
          <a:prstGeom prst="flowChar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59"/>
              <p:cNvSpPr/>
              <p:nvPr/>
            </p:nvSpPr>
            <p:spPr>
              <a:xfrm>
                <a:off x="1402785" y="2938859"/>
                <a:ext cx="57175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𝑢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0" name="Rectangle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2785" y="2938859"/>
                <a:ext cx="571759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tangle 60"/>
              <p:cNvSpPr/>
              <p:nvPr/>
            </p:nvSpPr>
            <p:spPr>
              <a:xfrm>
                <a:off x="1941352" y="3758995"/>
                <a:ext cx="5573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𝑣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1" name="Rectangle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1352" y="3758995"/>
                <a:ext cx="557332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5168536" y="2694449"/>
                <a:ext cx="557332" cy="369332"/>
              </a:xfrm>
              <a:prstGeom prst="rect">
                <a:avLst/>
              </a:prstGeom>
              <a:solidFill>
                <a:schemeClr val="bg1">
                  <a:alpha val="53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𝑣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8536" y="2694449"/>
                <a:ext cx="557332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62"/>
              <p:cNvSpPr/>
              <p:nvPr/>
            </p:nvSpPr>
            <p:spPr>
              <a:xfrm>
                <a:off x="2849754" y="4164528"/>
                <a:ext cx="1327608" cy="369332"/>
              </a:xfrm>
              <a:prstGeom prst="rect">
                <a:avLst/>
              </a:prstGeom>
              <a:solidFill>
                <a:schemeClr val="bg1">
                  <a:alpha val="57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𝑏𝑢𝑚𝑝𝐴𝑡𝑉</m:t>
                      </m:r>
                      <m:r>
                        <a:rPr lang="en-US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3" name="Rectangle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9754" y="4164528"/>
                <a:ext cx="1327608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63"/>
              <p:cNvSpPr/>
              <p:nvPr/>
            </p:nvSpPr>
            <p:spPr>
              <a:xfrm>
                <a:off x="5599558" y="1721902"/>
                <a:ext cx="1327608" cy="369332"/>
              </a:xfrm>
              <a:prstGeom prst="rect">
                <a:avLst/>
              </a:prstGeom>
              <a:solidFill>
                <a:schemeClr val="bg1">
                  <a:alpha val="57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𝑏𝑢𝑚𝑝𝐴𝑡𝑉</m:t>
                      </m:r>
                      <m:r>
                        <a:rPr lang="en-US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4" name="Rectangle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9558" y="1721902"/>
                <a:ext cx="1327608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Rectangle 64"/>
              <p:cNvSpPr/>
              <p:nvPr/>
            </p:nvSpPr>
            <p:spPr>
              <a:xfrm>
                <a:off x="0" y="2599833"/>
                <a:ext cx="1342034" cy="369332"/>
              </a:xfrm>
              <a:prstGeom prst="rect">
                <a:avLst/>
              </a:prstGeom>
              <a:solidFill>
                <a:schemeClr val="bg1">
                  <a:alpha val="57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𝑏𝑢𝑚𝑝𝐴𝑡𝑈</m:t>
                      </m:r>
                      <m:r>
                        <a:rPr lang="en-US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5" name="Rectangle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599833"/>
                <a:ext cx="1342034" cy="369332"/>
              </a:xfrm>
              <a:prstGeom prst="rect">
                <a:avLst/>
              </a:prstGeom>
              <a:blipFill rotWithShape="1">
                <a:blip r:embed="rId10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6" name="Straight Arrow Connector 65"/>
          <p:cNvCxnSpPr>
            <a:endCxn id="63" idx="0"/>
          </p:cNvCxnSpPr>
          <p:nvPr/>
        </p:nvCxnSpPr>
        <p:spPr>
          <a:xfrm>
            <a:off x="2350285" y="3593051"/>
            <a:ext cx="1163273" cy="571477"/>
          </a:xfrm>
          <a:prstGeom prst="straightConnector1">
            <a:avLst/>
          </a:prstGeom>
          <a:ln w="22225">
            <a:solidFill>
              <a:srgbClr val="FF0000"/>
            </a:solidFill>
            <a:prstDash val="dashDot"/>
            <a:headEnd type="triangle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 flipV="1">
            <a:off x="731768" y="2320731"/>
            <a:ext cx="1167713" cy="234906"/>
          </a:xfrm>
          <a:prstGeom prst="straightConnector1">
            <a:avLst/>
          </a:prstGeom>
          <a:ln w="22225">
            <a:solidFill>
              <a:srgbClr val="FF0000"/>
            </a:solidFill>
            <a:prstDash val="dashDot"/>
            <a:headEnd type="triangle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Flowchart: Or 72"/>
          <p:cNvSpPr/>
          <p:nvPr/>
        </p:nvSpPr>
        <p:spPr>
          <a:xfrm>
            <a:off x="1900212" y="2540738"/>
            <a:ext cx="150126" cy="167759"/>
          </a:xfrm>
          <a:prstGeom prst="flowChartOr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lowchart: Or 73"/>
          <p:cNvSpPr/>
          <p:nvPr/>
        </p:nvSpPr>
        <p:spPr>
          <a:xfrm>
            <a:off x="2220018" y="3346709"/>
            <a:ext cx="150126" cy="167759"/>
          </a:xfrm>
          <a:prstGeom prst="flowChartOr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lowchart: Or 74"/>
          <p:cNvSpPr/>
          <p:nvPr/>
        </p:nvSpPr>
        <p:spPr>
          <a:xfrm>
            <a:off x="6313537" y="2318003"/>
            <a:ext cx="150126" cy="167759"/>
          </a:xfrm>
          <a:prstGeom prst="flowChartOr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lowchart: Or 75"/>
          <p:cNvSpPr/>
          <p:nvPr/>
        </p:nvSpPr>
        <p:spPr>
          <a:xfrm>
            <a:off x="5372139" y="1788478"/>
            <a:ext cx="150126" cy="167759"/>
          </a:xfrm>
          <a:prstGeom prst="flowChartOr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Rectangle 79"/>
              <p:cNvSpPr/>
              <p:nvPr/>
            </p:nvSpPr>
            <p:spPr>
              <a:xfrm>
                <a:off x="28151" y="4213815"/>
                <a:ext cx="2257349" cy="3767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𝑣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𝑏𝑢𝑚𝑝𝐴𝑡𝑉</m:t>
                      </m:r>
                      <m:r>
                        <a:rPr lang="en-US" b="0" i="1" smtClean="0">
                          <a:latin typeface="Cambria Math"/>
                        </a:rPr>
                        <m:t>0∙</m:t>
                      </m:r>
                      <m:acc>
                        <m:accPr>
                          <m:chr m:val="̂"/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𝑁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0" name="Rectangle 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51" y="4213815"/>
                <a:ext cx="2257349" cy="376770"/>
              </a:xfrm>
              <a:prstGeom prst="rect">
                <a:avLst/>
              </a:prstGeom>
              <a:blipFill rotWithShape="1">
                <a:blip r:embed="rId11"/>
                <a:stretch>
                  <a:fillRect t="-1613" r="-14054" b="-129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Rectangle 80"/>
              <p:cNvSpPr/>
              <p:nvPr/>
            </p:nvSpPr>
            <p:spPr>
              <a:xfrm>
                <a:off x="274110" y="1842658"/>
                <a:ext cx="2286203" cy="3767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𝑢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𝑏𝑢𝑚𝑝𝐴𝑡𝑈</m:t>
                      </m:r>
                      <m:r>
                        <a:rPr lang="en-US" b="0" i="1" smtClean="0">
                          <a:latin typeface="Cambria Math"/>
                        </a:rPr>
                        <m:t>0∙</m:t>
                      </m:r>
                      <m:acc>
                        <m:accPr>
                          <m:chr m:val="̂"/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𝑁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1" name="Rectangle 8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110" y="1842658"/>
                <a:ext cx="2286203" cy="376770"/>
              </a:xfrm>
              <a:prstGeom prst="rect">
                <a:avLst/>
              </a:prstGeom>
              <a:blipFill rotWithShape="1">
                <a:blip r:embed="rId12"/>
                <a:stretch>
                  <a:fillRect t="-1613" r="-13867" b="-129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Rectangle 81"/>
              <p:cNvSpPr/>
              <p:nvPr/>
            </p:nvSpPr>
            <p:spPr>
              <a:xfrm>
                <a:off x="6424220" y="2085218"/>
                <a:ext cx="2286203" cy="3767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𝑢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𝑏𝑢𝑚𝑝𝐴𝑡𝑈</m:t>
                      </m:r>
                      <m:r>
                        <a:rPr lang="en-US" b="0" i="1" smtClean="0">
                          <a:latin typeface="Cambria Math"/>
                        </a:rPr>
                        <m:t>1∙</m:t>
                      </m:r>
                      <m:acc>
                        <m:accPr>
                          <m:chr m:val="̂"/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𝑁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2" name="Rectangle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4220" y="2085218"/>
                <a:ext cx="2286203" cy="376770"/>
              </a:xfrm>
              <a:prstGeom prst="rect">
                <a:avLst/>
              </a:prstGeom>
              <a:blipFill rotWithShape="1">
                <a:blip r:embed="rId13"/>
                <a:stretch>
                  <a:fillRect t="-1613" r="-13867" b="-129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6" name="Straight Arrow Connector 85"/>
          <p:cNvCxnSpPr>
            <a:stCxn id="74" idx="2"/>
            <a:endCxn id="80" idx="0"/>
          </p:cNvCxnSpPr>
          <p:nvPr/>
        </p:nvCxnSpPr>
        <p:spPr>
          <a:xfrm flipH="1">
            <a:off x="1156826" y="3430589"/>
            <a:ext cx="1063192" cy="783226"/>
          </a:xfrm>
          <a:prstGeom prst="straightConnector1">
            <a:avLst/>
          </a:prstGeom>
          <a:ln w="22225">
            <a:solidFill>
              <a:srgbClr val="FF0000"/>
            </a:solidFill>
            <a:prstDash val="dashDot"/>
            <a:headEnd type="triangle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ontent Placeholder 2"/>
          <p:cNvSpPr txBox="1">
            <a:spLocks/>
          </p:cNvSpPr>
          <p:nvPr/>
        </p:nvSpPr>
        <p:spPr>
          <a:xfrm>
            <a:off x="2669998" y="1225100"/>
            <a:ext cx="2027153" cy="6175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dirty="0" smtClean="0"/>
              <a:t>New normal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302964" y="5048588"/>
                <a:ext cx="7965642" cy="9388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𝑁𝑒𝑤𝑁𝑜𝑟𝑚𝑎𝑙</m:t>
                        </m:r>
                        <m:r>
                          <a:rPr lang="en-US" b="0" i="1" smtClean="0">
                            <a:latin typeface="Cambria Math"/>
                          </a:rPr>
                          <m:t>=[(</m:t>
                        </m:r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𝑣</m:t>
                        </m:r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𝑏𝑢𝑚𝑝𝐴𝑡𝑉</m:t>
                    </m:r>
                    <m:r>
                      <a:rPr lang="en-US" b="0" i="1" smtClean="0">
                        <a:latin typeface="Cambria Math"/>
                      </a:rPr>
                      <m:t>1∙</m:t>
                    </m:r>
                    <m:acc>
                      <m:accPr>
                        <m:chr m:val="̂"/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𝑁</m:t>
                        </m:r>
                      </m:e>
                    </m:acc>
                    <m:r>
                      <a:rPr lang="en-US" b="0" i="1" smtClean="0">
                        <a:latin typeface="Cambria Math"/>
                        <a:ea typeface="Cambria Math"/>
                      </a:rPr>
                      <m:t>)−(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𝑣</m:t>
                        </m:r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𝑏𝑢𝑚𝑝𝐴𝑡𝑉</m:t>
                    </m:r>
                    <m:r>
                      <a:rPr lang="en-US" i="1">
                        <a:latin typeface="Cambria Math"/>
                      </a:rPr>
                      <m:t>0∙</m:t>
                    </m:r>
                    <m:acc>
                      <m:accPr>
                        <m:chr m:val="̂"/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𝑁</m:t>
                        </m:r>
                      </m:e>
                    </m:acc>
                    <m:r>
                      <a:rPr lang="en-US" b="0" i="1" smtClean="0">
                        <a:latin typeface="Cambria Math"/>
                        <a:ea typeface="Cambria Math"/>
                      </a:rPr>
                      <m:t>)]</m:t>
                    </m:r>
                  </m:oMath>
                </a14:m>
                <a:r>
                  <a:rPr lang="en-US" dirty="0" smtClean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dirty="0" smtClean="0"/>
                  <a:t/>
                </a:r>
                <a:br>
                  <a:rPr lang="en-US" dirty="0" smtClean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                                 [(</m:t>
                        </m:r>
                        <m:r>
                          <a:rPr lang="en-US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𝑢</m:t>
                        </m:r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𝑏𝑢𝑚𝑝𝐴𝑡𝑈</m:t>
                    </m:r>
                    <m:r>
                      <a:rPr lang="en-US" i="1">
                        <a:latin typeface="Cambria Math"/>
                      </a:rPr>
                      <m:t>1∙</m:t>
                    </m:r>
                    <m:acc>
                      <m:accPr>
                        <m:chr m:val="̂"/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𝑁</m:t>
                        </m:r>
                      </m:e>
                    </m:acc>
                    <m:r>
                      <a:rPr lang="en-US" b="0" i="1" smtClean="0">
                        <a:latin typeface="Cambria Math"/>
                        <a:ea typeface="Cambria Math"/>
                      </a:rPr>
                      <m:t>)−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𝑢</m:t>
                        </m:r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𝑏𝑢𝑚𝑝𝐴𝑡𝑈</m:t>
                    </m:r>
                    <m:r>
                      <a:rPr lang="en-US" i="1">
                        <a:latin typeface="Cambria Math"/>
                      </a:rPr>
                      <m:t>0∙</m:t>
                    </m:r>
                    <m:acc>
                      <m:accPr>
                        <m:chr m:val="̂"/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𝑁</m:t>
                        </m:r>
                      </m:e>
                    </m:acc>
                    <m:r>
                      <a:rPr lang="en-US" b="0" i="1" smtClean="0">
                        <a:latin typeface="Cambria Math"/>
                        <a:ea typeface="Cambria Math"/>
                      </a:rPr>
                      <m:t>)]</m:t>
                    </m:r>
                  </m:oMath>
                </a14:m>
                <a:r>
                  <a:rPr lang="en-US" dirty="0" smtClean="0"/>
                  <a:t>                          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964" y="5048588"/>
                <a:ext cx="7965642" cy="938847"/>
              </a:xfrm>
              <a:prstGeom prst="rect">
                <a:avLst/>
              </a:prstGeom>
              <a:blipFill rotWithShape="1">
                <a:blip r:embed="rId14"/>
                <a:stretch>
                  <a:fillRect t="-6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Arrow Connector 49"/>
          <p:cNvCxnSpPr/>
          <p:nvPr/>
        </p:nvCxnSpPr>
        <p:spPr>
          <a:xfrm flipV="1">
            <a:off x="5525127" y="2002265"/>
            <a:ext cx="663022" cy="217163"/>
          </a:xfrm>
          <a:prstGeom prst="straightConnector1">
            <a:avLst/>
          </a:prstGeom>
          <a:ln w="22225">
            <a:solidFill>
              <a:srgbClr val="FF0000"/>
            </a:solidFill>
            <a:prstDash val="dashDot"/>
            <a:headEnd type="triangle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507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009" y="115149"/>
            <a:ext cx="8179483" cy="1143000"/>
          </a:xfrm>
        </p:spPr>
        <p:txBody>
          <a:bodyPr/>
          <a:lstStyle/>
          <a:p>
            <a:r>
              <a:rPr lang="en-US" dirty="0" smtClean="0"/>
              <a:t>The Algebra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441187" y="1220866"/>
                <a:ext cx="8362571" cy="48621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𝑁𝑒𝑤𝑁𝑜𝑟𝑚𝑎𝑙</m:t>
                        </m:r>
                        <m:r>
                          <a:rPr lang="en-US" b="0" i="1" smtClean="0">
                            <a:latin typeface="Cambria Math"/>
                          </a:rPr>
                          <m:t>=[(</m:t>
                        </m:r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𝑣</m:t>
                        </m:r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𝑏𝑢𝑚𝑝𝐴𝑡𝑉</m:t>
                    </m:r>
                    <m:r>
                      <a:rPr lang="en-US" b="0" i="1" smtClean="0">
                        <a:latin typeface="Cambria Math"/>
                      </a:rPr>
                      <m:t>1∙</m:t>
                    </m:r>
                    <m:acc>
                      <m:accPr>
                        <m:chr m:val="̂"/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𝑁</m:t>
                        </m:r>
                      </m:e>
                    </m:acc>
                    <m:r>
                      <a:rPr lang="en-US" b="0" i="1" smtClean="0">
                        <a:latin typeface="Cambria Math"/>
                        <a:ea typeface="Cambria Math"/>
                      </a:rPr>
                      <m:t>)−(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𝑣</m:t>
                        </m:r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𝑏𝑢𝑚𝑝𝐴𝑡𝑉</m:t>
                    </m:r>
                    <m:r>
                      <a:rPr lang="en-US" i="1">
                        <a:latin typeface="Cambria Math"/>
                      </a:rPr>
                      <m:t>0∙</m:t>
                    </m:r>
                    <m:acc>
                      <m:accPr>
                        <m:chr m:val="̂"/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𝑁</m:t>
                        </m:r>
                      </m:e>
                    </m:acc>
                    <m:r>
                      <a:rPr lang="en-US" b="0" i="1" smtClean="0">
                        <a:latin typeface="Cambria Math"/>
                        <a:ea typeface="Cambria Math"/>
                      </a:rPr>
                      <m:t>)]</m:t>
                    </m:r>
                  </m:oMath>
                </a14:m>
                <a:r>
                  <a:rPr lang="en-US" dirty="0" smtClean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dirty="0" smtClean="0"/>
                  <a:t/>
                </a:r>
                <a:br>
                  <a:rPr lang="en-US" dirty="0" smtClean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                              [(</m:t>
                        </m:r>
                        <m:r>
                          <a:rPr lang="en-US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𝑢</m:t>
                        </m:r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𝑏𝑢𝑚𝑝𝐴𝑡𝑈</m:t>
                    </m:r>
                    <m:r>
                      <a:rPr lang="en-US" i="1">
                        <a:latin typeface="Cambria Math"/>
                      </a:rPr>
                      <m:t>1∙</m:t>
                    </m:r>
                    <m:acc>
                      <m:accPr>
                        <m:chr m:val="̂"/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𝑁</m:t>
                        </m:r>
                      </m:e>
                    </m:acc>
                    <m:r>
                      <a:rPr lang="en-US" b="0" i="1" smtClean="0">
                        <a:latin typeface="Cambria Math"/>
                        <a:ea typeface="Cambria Math"/>
                      </a:rPr>
                      <m:t>)−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𝑢</m:t>
                        </m:r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𝑏𝑢𝑚𝑝𝐴𝑡𝑈</m:t>
                    </m:r>
                    <m:r>
                      <a:rPr lang="en-US" i="1">
                        <a:latin typeface="Cambria Math"/>
                      </a:rPr>
                      <m:t>0∙</m:t>
                    </m:r>
                    <m:acc>
                      <m:accPr>
                        <m:chr m:val="̂"/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𝑁</m:t>
                        </m:r>
                      </m:e>
                    </m:acc>
                    <m:r>
                      <a:rPr lang="en-US" b="0" i="1" smtClean="0">
                        <a:latin typeface="Cambria Math"/>
                        <a:ea typeface="Cambria Math"/>
                      </a:rPr>
                      <m:t>)]</m:t>
                    </m:r>
                  </m:oMath>
                </a14:m>
                <a:r>
                  <a:rPr lang="en-US" dirty="0" smtClean="0"/>
                  <a:t>   </a:t>
                </a:r>
                <a:endParaRPr lang="en-US" dirty="0"/>
              </a:p>
              <a:p>
                <a:r>
                  <a:rPr lang="en-US" dirty="0" smtClean="0"/>
                  <a:t>         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</a:rPr>
                      <m:t>              </m:t>
                    </m:r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=[(</m:t>
                        </m:r>
                        <m:r>
                          <a:rPr lang="en-US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𝑣</m:t>
                        </m:r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/>
                        <a:ea typeface="Cambria Math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𝑣</m:t>
                        </m:r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)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𝑏𝑢𝑚𝑝𝐴𝑡𝑉</m:t>
                    </m:r>
                    <m:r>
                      <a:rPr lang="en-US" i="1">
                        <a:latin typeface="Cambria Math"/>
                      </a:rPr>
                      <m:t>1−</m:t>
                    </m:r>
                    <m:r>
                      <a:rPr lang="en-US" i="1">
                        <a:latin typeface="Cambria Math"/>
                      </a:rPr>
                      <m:t>𝑏𝑢𝑚𝑝𝐴𝑡𝑉</m:t>
                    </m:r>
                    <m:r>
                      <a:rPr lang="en-US" i="1">
                        <a:latin typeface="Cambria Math"/>
                      </a:rPr>
                      <m:t>0)∙</m:t>
                    </m:r>
                    <m:acc>
                      <m:accPr>
                        <m:chr m:val="̂"/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𝑁</m:t>
                        </m:r>
                      </m:e>
                    </m:acc>
                    <m:r>
                      <a:rPr lang="en-US" i="1">
                        <a:latin typeface="Cambria Math"/>
                        <a:ea typeface="Cambria Math"/>
                      </a:rPr>
                      <m:t>)]×</m:t>
                    </m:r>
                  </m:oMath>
                </a14:m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>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    [(</m:t>
                        </m:r>
                        <m:r>
                          <a:rPr lang="en-US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𝑢</m:t>
                        </m:r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/>
                        <a:ea typeface="Cambria Math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𝑢</m:t>
                        </m:r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)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𝑏𝑢𝑚𝑝𝐴𝑡𝑈</m:t>
                    </m:r>
                    <m:r>
                      <a:rPr lang="en-US" i="1">
                        <a:latin typeface="Cambria Math"/>
                      </a:rPr>
                      <m:t>1−</m:t>
                    </m:r>
                    <m:r>
                      <a:rPr lang="en-US" i="1">
                        <a:latin typeface="Cambria Math"/>
                      </a:rPr>
                      <m:t>𝑏𝑢𝑚𝑝𝐴𝑡𝑈</m:t>
                    </m:r>
                    <m:r>
                      <a:rPr lang="en-US" i="1">
                        <a:latin typeface="Cambria Math"/>
                      </a:rPr>
                      <m:t>0)∙</m:t>
                    </m:r>
                    <m:acc>
                      <m:accPr>
                        <m:chr m:val="̂"/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𝑁</m:t>
                        </m:r>
                      </m:e>
                    </m:acc>
                    <m:r>
                      <a:rPr lang="en-US" i="1">
                        <a:latin typeface="Cambria Math"/>
                        <a:ea typeface="Cambria Math"/>
                      </a:rPr>
                      <m:t>)]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Let 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𝑣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=</m:t>
                        </m:r>
                        <m:r>
                          <a:rPr lang="en-US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𝑣</m:t>
                        </m:r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/>
                        <a:ea typeface="Cambria Math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𝑣</m:t>
                        </m:r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b="0" i="0" smtClean="0">
                            <a:latin typeface="Cambria Math"/>
                          </a:rPr>
                          <m:t>                               </m:t>
                        </m:r>
                        <m:r>
                          <a:rPr lang="en-US" b="0" i="1" dirty="0" smtClean="0">
                            <a:latin typeface="Cambria Math"/>
                          </a:rPr>
                          <m:t>       </m:t>
                        </m:r>
                        <m:r>
                          <a:rPr lang="en-US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𝑢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=</m:t>
                        </m:r>
                        <m:r>
                          <a:rPr lang="en-US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𝑢</m:t>
                        </m:r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/>
                        <a:ea typeface="Cambria Math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𝑢</m:t>
                        </m:r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          </m:t>
                          </m:r>
                          <m:r>
                            <a:rPr lang="en-US" i="1">
                              <a:latin typeface="Cambria Math"/>
                            </a:rPr>
                            <m:t>𝑑𝐷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𝑣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𝑏𝑢𝑚𝑝𝐴𝑡𝑉</m:t>
                      </m:r>
                      <m:r>
                        <a:rPr lang="en-US" i="1">
                          <a:latin typeface="Cambria Math"/>
                        </a:rPr>
                        <m:t>1−</m:t>
                      </m:r>
                      <m:r>
                        <a:rPr lang="en-US" i="1">
                          <a:latin typeface="Cambria Math"/>
                        </a:rPr>
                        <m:t>𝑏𝑢𝑚𝑝𝐴𝑡𝑉</m:t>
                      </m:r>
                      <m:r>
                        <a:rPr lang="en-US" i="1">
                          <a:latin typeface="Cambria Math"/>
                        </a:rPr>
                        <m:t>0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      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𝑑𝐷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𝑢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𝑏𝑢𝑚𝑝𝐴𝑡𝑈</m:t>
                      </m:r>
                      <m:r>
                        <a:rPr lang="en-US" b="0" i="1" smtClean="0">
                          <a:latin typeface="Cambria Math"/>
                        </a:rPr>
                        <m:t>1−</m:t>
                      </m:r>
                      <m:r>
                        <a:rPr lang="en-US" b="0" i="1" smtClean="0">
                          <a:latin typeface="Cambria Math"/>
                        </a:rPr>
                        <m:t>𝑏𝑢𝑚𝑝𝐴𝑡𝑈</m:t>
                      </m:r>
                      <m:r>
                        <a:rPr lang="en-US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  <a:p>
                <a:endParaRPr lang="en-US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𝑁𝑒𝑤𝑁𝑜𝑟𝑚𝑎𝑙</m:t>
                        </m:r>
                        <m:r>
                          <a:rPr lang="en-US" i="1">
                            <a:latin typeface="Cambria Math"/>
                          </a:rPr>
                          <m:t>=(</m:t>
                        </m:r>
                        <m:r>
                          <a:rPr lang="en-US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𝑣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𝑑𝐷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𝑣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∙</m:t>
                    </m:r>
                    <m:acc>
                      <m:accPr>
                        <m:chr m:val="̂"/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𝑁</m:t>
                        </m:r>
                      </m:e>
                    </m:acc>
                    <m:r>
                      <a:rPr lang="en-US" i="1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×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r>
                          <a:rPr lang="en-US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𝑢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r>
                          <a:rPr lang="en-US" i="1">
                            <a:latin typeface="Cambria Math"/>
                          </a:rPr>
                          <m:t>𝑑𝐷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𝑢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∙</m:t>
                    </m:r>
                    <m:acc>
                      <m:accPr>
                        <m:chr m:val="̂"/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𝑁</m:t>
                        </m:r>
                      </m:e>
                    </m:acc>
                    <m:r>
                      <a:rPr lang="en-US" i="1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dirty="0" smtClean="0">
                  <a:ea typeface="Cambria Math"/>
                </a:endParaRPr>
              </a:p>
              <a:p>
                <a:endParaRPr lang="en-US" dirty="0" smtClean="0"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                         </m:t>
                          </m:r>
                          <m:r>
                            <a:rPr lang="en-US" i="1">
                              <a:latin typeface="Cambria Math"/>
                            </a:rPr>
                            <m:t>=</m:t>
                          </m:r>
                          <m:r>
                            <a:rPr lang="en-US" i="1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𝑣</m:t>
                          </m:r>
                        </m:sub>
                      </m:sSub>
                      <m:r>
                        <a:rPr lang="en-US" i="1">
                          <a:latin typeface="Cambria Math"/>
                          <a:ea typeface="Cambria Math"/>
                        </a:rPr>
                        <m:t>×</m:t>
                      </m:r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𝑢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  </m:t>
                          </m:r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𝑣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en-US" i="1">
                              <a:latin typeface="Cambria Math"/>
                            </a:rPr>
                            <m:t>𝑑𝐷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𝑢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∙</m:t>
                      </m:r>
                      <m:acc>
                        <m:accPr>
                          <m:chr m:val="̂"/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𝑁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 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𝑢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en-US" i="1">
                              <a:latin typeface="Cambria Math"/>
                            </a:rPr>
                            <m:t>𝑑𝐷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𝑣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∙</m:t>
                      </m:r>
                      <m:acc>
                        <m:accPr>
                          <m:chr m:val="̂"/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𝑁</m:t>
                          </m:r>
                        </m:e>
                      </m:acc>
                      <m:r>
                        <a:rPr lang="en-US" b="0" i="0" smtClean="0">
                          <a:latin typeface="Cambria Math"/>
                          <a:ea typeface="Cambria Math"/>
                        </a:rPr>
                        <m:t>  +  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𝑑𝐷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𝑣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∙</m:t>
                      </m:r>
                      <m:acc>
                        <m:accPr>
                          <m:chr m:val="̂"/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𝑁</m:t>
                          </m:r>
                        </m:e>
                      </m:acc>
                      <m:r>
                        <a:rPr lang="en-US" i="1">
                          <a:latin typeface="Cambria Math"/>
                          <a:ea typeface="Cambria Math"/>
                        </a:rPr>
                        <m:t>×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𝑑𝐷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𝑢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∙</m:t>
                      </m:r>
                      <m:acc>
                        <m:accPr>
                          <m:chr m:val="̂"/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𝑁</m:t>
                          </m:r>
                        </m:e>
                      </m:acc>
                    </m:oMath>
                  </m:oMathPara>
                </a14:m>
                <a:endParaRPr lang="en-US" dirty="0" smtClean="0">
                  <a:ea typeface="Cambria Math"/>
                </a:endParaRPr>
              </a:p>
              <a:p>
                <a:r>
                  <a:rPr lang="en-US" dirty="0"/>
                  <a:t/>
                </a:r>
                <a:br>
                  <a:rPr lang="en-US" dirty="0"/>
                </a:br>
                <a:r>
                  <a:rPr lang="en-US" dirty="0" smtClean="0"/>
                  <a:t>Let </a:t>
                </a:r>
                <a:endParaRPr lang="en-US" dirty="0"/>
              </a:p>
              <a:p>
                <a:r>
                  <a:rPr lang="en-US" dirty="0"/>
                  <a:t>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𝑎𝐷𝑖𝑟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𝑣</m:t>
                        </m:r>
                      </m:sub>
                    </m:sSub>
                    <m:r>
                      <a:rPr lang="en-US" i="1">
                        <a:latin typeface="Cambria Math"/>
                        <a:ea typeface="Cambria Math"/>
                      </a:rPr>
                      <m:t>×</m:t>
                    </m:r>
                    <m:acc>
                      <m:accPr>
                        <m:chr m:val="̂"/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𝑁</m:t>
                        </m:r>
                      </m:e>
                    </m:acc>
                  </m:oMath>
                </a14:m>
                <a:r>
                  <a:rPr lang="en-US" dirty="0" smtClean="0"/>
                  <a:t>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𝑏</m:t>
                    </m:r>
                    <m:r>
                      <a:rPr lang="en-US" i="1">
                        <a:latin typeface="Cambria Math"/>
                      </a:rPr>
                      <m:t>𝐷𝑖𝑟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𝑢</m:t>
                        </m:r>
                      </m:sub>
                    </m:sSub>
                    <m:r>
                      <a:rPr lang="en-US" i="1">
                        <a:latin typeface="Cambria Math"/>
                        <a:ea typeface="Cambria Math"/>
                      </a:rPr>
                      <m:t>×</m:t>
                    </m:r>
                    <m:acc>
                      <m:accPr>
                        <m:chr m:val="̂"/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𝑁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pPr algn="ctr"/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</a:rPr>
                      <m:t>𝑵𝒆𝒘𝑵𝒐𝒓𝒎𝒂𝒍</m:t>
                    </m:r>
                    <m:r>
                      <a:rPr lang="en-US" b="1" i="1">
                        <a:latin typeface="Cambria Math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b="1" i="1">
                            <a:latin typeface="Cambria Math"/>
                            <a:ea typeface="Cambria Math"/>
                          </a:rPr>
                        </m:ctrlPr>
                      </m:accPr>
                      <m:e>
                        <m:r>
                          <a:rPr lang="en-US" b="1" i="1">
                            <a:latin typeface="Cambria Math"/>
                            <a:ea typeface="Cambria Math"/>
                          </a:rPr>
                          <m:t>𝑵</m:t>
                        </m:r>
                      </m:e>
                    </m:acc>
                    <m:r>
                      <a:rPr lang="en-US" b="1" i="1" smtClean="0">
                        <a:latin typeface="Cambria Math"/>
                        <a:ea typeface="Cambria Math"/>
                      </a:rPr>
                      <m:t>  </m:t>
                    </m:r>
                    <m:r>
                      <a:rPr lang="en-US" b="1" i="1">
                        <a:latin typeface="Cambria Math"/>
                        <a:ea typeface="Cambria Math"/>
                      </a:rPr>
                      <m:t>+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  </m:t>
                    </m:r>
                    <m:sSub>
                      <m:sSubPr>
                        <m:ctrlPr>
                          <a:rPr lang="en-US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</a:rPr>
                          <m:t>𝒅𝑫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𝒗</m:t>
                        </m:r>
                      </m:sub>
                    </m:sSub>
                    <m:r>
                      <a:rPr lang="en-US" b="1" i="1">
                        <a:latin typeface="Cambria Math"/>
                      </a:rPr>
                      <m:t>∙</m:t>
                    </m:r>
                    <m:r>
                      <a:rPr lang="en-US" b="1" i="1" smtClean="0">
                        <a:latin typeface="Cambria Math"/>
                      </a:rPr>
                      <m:t>𝒂𝑫𝒊𝒓</m:t>
                    </m:r>
                  </m:oMath>
                </a14:m>
                <a:r>
                  <a:rPr lang="en-US" b="1" dirty="0" smtClean="0">
                    <a:ea typeface="Cambria Math"/>
                  </a:rPr>
                  <a:t>  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/>
                        <a:ea typeface="Cambria Math"/>
                      </a:rPr>
                      <m:t>+   </m:t>
                    </m:r>
                    <m:sSub>
                      <m:sSubPr>
                        <m:ctrlPr>
                          <a:rPr lang="en-US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</a:rPr>
                          <m:t>𝒅𝑫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𝒖</m:t>
                        </m:r>
                      </m:sub>
                    </m:sSub>
                    <m:r>
                      <a:rPr lang="en-US" b="1" i="1">
                        <a:latin typeface="Cambria Math"/>
                      </a:rPr>
                      <m:t>∙</m:t>
                    </m:r>
                    <m:r>
                      <a:rPr lang="en-US" b="1" i="1" smtClean="0">
                        <a:latin typeface="Cambria Math"/>
                      </a:rPr>
                      <m:t>𝒃𝑫𝒊𝒓</m:t>
                    </m:r>
                  </m:oMath>
                </a14:m>
                <a:endParaRPr lang="en-US" b="1" dirty="0">
                  <a:ea typeface="Cambria Math"/>
                </a:endParaRPr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187" y="1220866"/>
                <a:ext cx="8362571" cy="4862100"/>
              </a:xfrm>
              <a:prstGeom prst="rect">
                <a:avLst/>
              </a:prstGeom>
              <a:blipFill rotWithShape="1">
                <a:blip r:embed="rId2"/>
                <a:stretch>
                  <a:fillRect l="-583" t="-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/>
          <p:cNvGrpSpPr/>
          <p:nvPr/>
        </p:nvGrpSpPr>
        <p:grpSpPr>
          <a:xfrm>
            <a:off x="1903227" y="3811079"/>
            <a:ext cx="1133375" cy="696431"/>
            <a:chOff x="1903227" y="4369983"/>
            <a:chExt cx="1133375" cy="696431"/>
          </a:xfrm>
        </p:grpSpPr>
        <p:sp>
          <p:nvSpPr>
            <p:cNvPr id="57" name="Oval 56"/>
            <p:cNvSpPr/>
            <p:nvPr/>
          </p:nvSpPr>
          <p:spPr>
            <a:xfrm>
              <a:off x="1903227" y="4470991"/>
              <a:ext cx="935665" cy="595423"/>
            </a:xfrm>
            <a:prstGeom prst="ellipse">
              <a:avLst/>
            </a:prstGeom>
            <a:noFill/>
            <a:ln w="28575">
              <a:solidFill>
                <a:schemeClr val="bg1">
                  <a:lumMod val="6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Rectangle 9"/>
                <p:cNvSpPr/>
                <p:nvPr/>
              </p:nvSpPr>
              <p:spPr>
                <a:xfrm>
                  <a:off x="2598662" y="4369983"/>
                  <a:ext cx="437940" cy="40844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/>
                              </a:rPr>
                              <m:t>𝑵</m:t>
                            </m:r>
                          </m:e>
                        </m:acc>
                      </m:oMath>
                    </m:oMathPara>
                  </a14:m>
                  <a:endParaRPr lang="en-US" sz="2000" b="1" dirty="0">
                    <a:solidFill>
                      <a:srgbClr val="FF0000"/>
                    </a:solidFill>
                    <a:ea typeface="Cambria Math"/>
                  </a:endParaRPr>
                </a:p>
              </p:txBody>
            </p:sp>
          </mc:Choice>
          <mc:Fallback xmlns="">
            <p:sp>
              <p:nvSpPr>
                <p:cNvPr id="10" name="Rectangle 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98662" y="4369983"/>
                  <a:ext cx="437940" cy="40844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t="-8955" r="-694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" name="Group 11"/>
          <p:cNvGrpSpPr/>
          <p:nvPr/>
        </p:nvGrpSpPr>
        <p:grpSpPr>
          <a:xfrm>
            <a:off x="6069551" y="3603864"/>
            <a:ext cx="2030818" cy="955541"/>
            <a:chOff x="6092457" y="4222515"/>
            <a:chExt cx="2030818" cy="955541"/>
          </a:xfrm>
        </p:grpSpPr>
        <p:sp>
          <p:nvSpPr>
            <p:cNvPr id="4" name="Oval 3"/>
            <p:cNvSpPr/>
            <p:nvPr/>
          </p:nvSpPr>
          <p:spPr>
            <a:xfrm>
              <a:off x="6092457" y="4359350"/>
              <a:ext cx="2030818" cy="818706"/>
            </a:xfrm>
            <a:prstGeom prst="ellipse">
              <a:avLst/>
            </a:prstGeom>
            <a:noFill/>
            <a:ln w="28575">
              <a:solidFill>
                <a:schemeClr val="bg1">
                  <a:lumMod val="6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Rectangle 67"/>
                <p:cNvSpPr/>
                <p:nvPr/>
              </p:nvSpPr>
              <p:spPr>
                <a:xfrm>
                  <a:off x="7727013" y="4222515"/>
                  <a:ext cx="396262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</m:oMath>
                    </m:oMathPara>
                  </a14:m>
                  <a:endParaRPr lang="en-US" sz="2000" b="1" dirty="0">
                    <a:solidFill>
                      <a:srgbClr val="FF0000"/>
                    </a:solidFill>
                    <a:ea typeface="Cambria Math"/>
                  </a:endParaRPr>
                </a:p>
              </p:txBody>
            </p:sp>
          </mc:Choice>
          <mc:Fallback xmlns="">
            <p:sp>
              <p:nvSpPr>
                <p:cNvPr id="68" name="Rectangle 6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27013" y="4222515"/>
                  <a:ext cx="396262" cy="400110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3" name="Rounded Rectangle 12"/>
          <p:cNvSpPr/>
          <p:nvPr/>
        </p:nvSpPr>
        <p:spPr>
          <a:xfrm>
            <a:off x="776177" y="2668772"/>
            <a:ext cx="7006856" cy="68048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stCxn id="13" idx="0"/>
            <a:endCxn id="13" idx="2"/>
          </p:cNvCxnSpPr>
          <p:nvPr/>
        </p:nvCxnSpPr>
        <p:spPr>
          <a:xfrm>
            <a:off x="4279605" y="2668772"/>
            <a:ext cx="0" cy="6804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ounded Rectangle 68"/>
          <p:cNvSpPr/>
          <p:nvPr/>
        </p:nvSpPr>
        <p:spPr>
          <a:xfrm>
            <a:off x="895383" y="4816549"/>
            <a:ext cx="3485232" cy="42530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Straight Connector 69"/>
          <p:cNvCxnSpPr>
            <a:stCxn id="69" idx="0"/>
            <a:endCxn id="69" idx="2"/>
          </p:cNvCxnSpPr>
          <p:nvPr/>
        </p:nvCxnSpPr>
        <p:spPr>
          <a:xfrm>
            <a:off x="2637999" y="4816549"/>
            <a:ext cx="0" cy="4253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18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2675</TotalTime>
  <Words>457</Words>
  <Application>Microsoft Office PowerPoint</Application>
  <PresentationFormat>On-screen Show (4:3)</PresentationFormat>
  <Paragraphs>78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The idea (in 2D)</vt:lpstr>
      <vt:lpstr>The idea (in 3D)</vt:lpstr>
      <vt:lpstr>The Spaces</vt:lpstr>
      <vt:lpstr>The Interpolated Texture</vt:lpstr>
      <vt:lpstr>The Geometry</vt:lpstr>
      <vt:lpstr>The Algebra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Photograph of two papers</dc:title>
  <dc:creator>Kelvin Sung</dc:creator>
  <cp:lastModifiedBy>Kelvin Sung</cp:lastModifiedBy>
  <cp:revision>386</cp:revision>
  <dcterms:created xsi:type="dcterms:W3CDTF">2006-08-16T00:00:00Z</dcterms:created>
  <dcterms:modified xsi:type="dcterms:W3CDTF">2013-05-20T07:31:57Z</dcterms:modified>
</cp:coreProperties>
</file>