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5" d="100"/>
          <a:sy n="175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1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6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yaScenes/SimpleOrthoVolume.m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yaScenes/SimpleFrustum.m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Photograph of two papers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7772400" cy="4114800"/>
          </a:xfrm>
        </p:spPr>
        <p:txBody>
          <a:bodyPr/>
          <a:lstStyle/>
          <a:p>
            <a:r>
              <a:rPr lang="en-US" sz="2800"/>
              <a:t>The Model: 2 papers</a:t>
            </a:r>
          </a:p>
          <a:p>
            <a:pPr lvl="1"/>
            <a:r>
              <a:rPr lang="en-US" sz="2400"/>
              <a:t>8cm x 8cm and 5cm x 5cm</a:t>
            </a:r>
          </a:p>
          <a:p>
            <a:r>
              <a:rPr lang="en-US" sz="2800"/>
              <a:t>The Camera</a:t>
            </a:r>
          </a:p>
          <a:p>
            <a:pPr lvl="1"/>
            <a:r>
              <a:rPr lang="en-US" sz="2400"/>
              <a:t>Simple pinhole </a:t>
            </a:r>
          </a:p>
          <a:p>
            <a:pPr lvl="1"/>
            <a:r>
              <a:rPr lang="en-US" sz="2400"/>
              <a:t>No focusing capability</a:t>
            </a:r>
          </a:p>
          <a:p>
            <a:r>
              <a:rPr lang="en-US" sz="2800"/>
              <a:t>The Scene</a:t>
            </a:r>
          </a:p>
          <a:p>
            <a:pPr lvl="1"/>
            <a:r>
              <a:rPr lang="en-US" sz="2400"/>
              <a:t>Arrangements model</a:t>
            </a:r>
            <a:br>
              <a:rPr lang="en-US" sz="2400"/>
            </a:br>
            <a:r>
              <a:rPr lang="en-US" sz="2400"/>
              <a:t>and camera</a:t>
            </a:r>
          </a:p>
          <a:p>
            <a:pPr lvl="1"/>
            <a:r>
              <a:rPr lang="en-US" sz="2400"/>
              <a:t>Light sources (later)</a:t>
            </a:r>
          </a:p>
          <a:p>
            <a:endParaRPr lang="en-US" sz="2800"/>
          </a:p>
        </p:txBody>
      </p:sp>
      <p:pic>
        <p:nvPicPr>
          <p:cNvPr id="4372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683000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82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Visible Volume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Only geometries (primitives) </a:t>
            </a:r>
            <a:r>
              <a:rPr lang="en-US" i="1"/>
              <a:t>inside </a:t>
            </a:r>
            <a:r>
              <a:rPr lang="en-US"/>
              <a:t>the volume are visible</a:t>
            </a:r>
          </a:p>
          <a:p>
            <a:r>
              <a:rPr lang="en-US"/>
              <a:t>All geometries (primitives) outside are ignored</a:t>
            </a:r>
          </a:p>
          <a:p>
            <a:r>
              <a:rPr lang="en-US"/>
              <a:t>Primitives straddle the volume are Clipped!</a:t>
            </a:r>
          </a:p>
        </p:txBody>
      </p:sp>
    </p:spTree>
    <p:extLst>
      <p:ext uri="{BB962C8B-B14F-4D97-AF65-F5344CB8AC3E}">
        <p14:creationId xmlns:p14="http://schemas.microsoft.com/office/powerpoint/2010/main" val="157177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Rectangular Visible Volume </a:t>
            </a:r>
          </a:p>
        </p:txBody>
      </p:sp>
      <p:sp>
        <p:nvSpPr>
          <p:cNvPr id="485379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152400" y="20574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Volume defined by: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Near Plane (n)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Far Plane (f)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Width (W)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Height (H)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For Orthographic Projection</a:t>
            </a:r>
          </a:p>
        </p:txBody>
      </p:sp>
      <p:pic>
        <p:nvPicPr>
          <p:cNvPr id="485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5105400" cy="32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53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3114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53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1524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190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96265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Orthographic </a:t>
            </a:r>
            <a:r>
              <a:rPr lang="en-US" dirty="0"/>
              <a:t>Projection</a:t>
            </a:r>
          </a:p>
        </p:txBody>
      </p:sp>
      <p:sp>
        <p:nvSpPr>
          <p:cNvPr id="4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1219200" y="5486400"/>
            <a:ext cx="67056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hlinkClick r:id="rId3" action="ppaction://hlinkfile"/>
              </a:rPr>
              <a:t>Maya Scene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5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Viewing Frustum Volume </a:t>
            </a:r>
          </a:p>
        </p:txBody>
      </p:sp>
      <p:sp>
        <p:nvSpPr>
          <p:cNvPr id="495619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04800" y="2133600"/>
            <a:ext cx="7772400" cy="4572000"/>
          </a:xfrm>
        </p:spPr>
        <p:txBody>
          <a:bodyPr/>
          <a:lstStyle/>
          <a:p>
            <a:r>
              <a:rPr lang="en-US" dirty="0"/>
              <a:t>Volume defined by:</a:t>
            </a:r>
          </a:p>
          <a:p>
            <a:pPr lvl="1"/>
            <a:r>
              <a:rPr lang="en-US" dirty="0"/>
              <a:t>Near Plane (n)</a:t>
            </a:r>
          </a:p>
          <a:p>
            <a:pPr lvl="1"/>
            <a:r>
              <a:rPr lang="en-US" dirty="0"/>
              <a:t>Far Plane (f)</a:t>
            </a:r>
          </a:p>
          <a:p>
            <a:pPr lvl="1"/>
            <a:r>
              <a:rPr lang="en-US" dirty="0"/>
              <a:t>Fields of view (</a:t>
            </a:r>
            <a:r>
              <a:rPr lang="en-US" dirty="0" err="1"/>
              <a:t>fov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dirty="0" smtClean="0"/>
              <a:t>Perspective </a:t>
            </a:r>
            <a:r>
              <a:rPr lang="en-US" dirty="0"/>
              <a:t>Projection</a:t>
            </a:r>
          </a:p>
        </p:txBody>
      </p:sp>
      <p:pic>
        <p:nvPicPr>
          <p:cNvPr id="4956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46325"/>
            <a:ext cx="4800600" cy="321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369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72200"/>
            <a:ext cx="35750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74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23431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 Plane and Aspect Ratio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772400" cy="4114800"/>
          </a:xfrm>
        </p:spPr>
        <p:txBody>
          <a:bodyPr/>
          <a:lstStyle/>
          <a:p>
            <a:r>
              <a:rPr lang="en-US"/>
              <a:t>Aspect Ratio</a:t>
            </a:r>
            <a:br>
              <a:rPr lang="en-US"/>
            </a:br>
            <a:endParaRPr lang="en-US"/>
          </a:p>
          <a:p>
            <a:r>
              <a:rPr lang="en-US"/>
              <a:t>Near Plane</a:t>
            </a:r>
          </a:p>
          <a:p>
            <a:pPr lvl="1"/>
            <a:r>
              <a:rPr lang="en-US"/>
              <a:t>Height (n</a:t>
            </a:r>
            <a:r>
              <a:rPr lang="en-US" baseline="-25000"/>
              <a:t>h</a:t>
            </a:r>
            <a:r>
              <a:rPr lang="en-US"/>
              <a:t>)</a:t>
            </a:r>
          </a:p>
          <a:p>
            <a:pPr lvl="1"/>
            <a:r>
              <a:rPr lang="en-US"/>
              <a:t>Width (n</a:t>
            </a:r>
            <a:r>
              <a:rPr lang="en-US" baseline="-25000"/>
              <a:t>w</a:t>
            </a:r>
            <a:r>
              <a:rPr lang="en-US"/>
              <a:t>)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4874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6639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74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41750"/>
            <a:ext cx="18732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74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18986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74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3105150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74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19800"/>
            <a:ext cx="269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04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245350" cy="43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</a:t>
            </a:r>
            <a:r>
              <a:rPr lang="en-US" dirty="0"/>
              <a:t>Projection</a:t>
            </a:r>
          </a:p>
        </p:txBody>
      </p:sp>
    </p:spTree>
    <p:extLst>
      <p:ext uri="{BB962C8B-B14F-4D97-AF65-F5344CB8AC3E}">
        <p14:creationId xmlns:p14="http://schemas.microsoft.com/office/powerpoint/2010/main" val="342957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840288"/>
          </a:xfrm>
        </p:spPr>
        <p:txBody>
          <a:bodyPr/>
          <a:lstStyle/>
          <a:p>
            <a:r>
              <a:rPr lang="en-US" dirty="0"/>
              <a:t>Orthographic Projection</a:t>
            </a:r>
          </a:p>
          <a:p>
            <a:pPr lvl="1"/>
            <a:r>
              <a:rPr lang="en-US" dirty="0"/>
              <a:t>Parallel projection</a:t>
            </a:r>
          </a:p>
          <a:p>
            <a:pPr lvl="1"/>
            <a:r>
              <a:rPr lang="en-US" dirty="0"/>
              <a:t>Preserve size</a:t>
            </a:r>
          </a:p>
          <a:p>
            <a:pPr lvl="2"/>
            <a:r>
              <a:rPr lang="en-US" dirty="0"/>
              <a:t>Good for determining relative size</a:t>
            </a:r>
          </a:p>
          <a:p>
            <a:r>
              <a:rPr lang="en-US" dirty="0"/>
              <a:t>Perspective Projection</a:t>
            </a:r>
          </a:p>
          <a:p>
            <a:pPr lvl="1"/>
            <a:r>
              <a:rPr lang="en-US" dirty="0"/>
              <a:t>Projection along rays</a:t>
            </a:r>
          </a:p>
          <a:p>
            <a:pPr lvl="1"/>
            <a:r>
              <a:rPr lang="en-US" dirty="0"/>
              <a:t>Closer objects appears larger</a:t>
            </a:r>
          </a:p>
          <a:p>
            <a:pPr lvl="1"/>
            <a:r>
              <a:rPr lang="en-US" dirty="0"/>
              <a:t>Human vision!</a:t>
            </a:r>
          </a:p>
          <a:p>
            <a:r>
              <a:rPr lang="en-US" dirty="0"/>
              <a:t>Only work with: </a:t>
            </a:r>
            <a:r>
              <a:rPr lang="en-US" b="1" u="sng" dirty="0"/>
              <a:t>Perspective Projection</a:t>
            </a:r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97838" cy="762000"/>
          </a:xfrm>
        </p:spPr>
        <p:txBody>
          <a:bodyPr/>
          <a:lstStyle/>
          <a:p>
            <a:r>
              <a:rPr lang="en-US" sz="3600" dirty="0"/>
              <a:t>Orthographic </a:t>
            </a:r>
            <a:r>
              <a:rPr lang="en-US" sz="3600" dirty="0" err="1"/>
              <a:t>vs</a:t>
            </a:r>
            <a:r>
              <a:rPr lang="en-US" sz="3600" dirty="0"/>
              <a:t> Perspective Projection</a:t>
            </a:r>
          </a:p>
        </p:txBody>
      </p:sp>
    </p:spTree>
    <p:extLst>
      <p:ext uri="{BB962C8B-B14F-4D97-AF65-F5344CB8AC3E}">
        <p14:creationId xmlns:p14="http://schemas.microsoft.com/office/powerpoint/2010/main" val="289976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Arrangements</a:t>
            </a:r>
          </a:p>
        </p:txBody>
      </p:sp>
      <p:pic>
        <p:nvPicPr>
          <p:cNvPr id="481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470525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41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7886700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Coordinate Systems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7772400" cy="4114800"/>
          </a:xfrm>
        </p:spPr>
        <p:txBody>
          <a:bodyPr/>
          <a:lstStyle/>
          <a:p>
            <a:r>
              <a:rPr lang="en-US"/>
              <a:t>Two options for Z-axis direction!</a:t>
            </a:r>
          </a:p>
          <a:p>
            <a:pPr lvl="1"/>
            <a:r>
              <a:rPr lang="en-US"/>
              <a:t>Same position, different sign for z-value!!</a:t>
            </a:r>
          </a:p>
        </p:txBody>
      </p:sp>
    </p:spTree>
    <p:extLst>
      <p:ext uri="{BB962C8B-B14F-4D97-AF65-F5344CB8AC3E}">
        <p14:creationId xmlns:p14="http://schemas.microsoft.com/office/powerpoint/2010/main" val="211297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Left vs. Right Handed Systems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09800"/>
            <a:ext cx="7772400" cy="4114800"/>
          </a:xfrm>
        </p:spPr>
        <p:txBody>
          <a:bodyPr/>
          <a:lstStyle/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 b="1">
                <a:solidFill>
                  <a:schemeClr val="hlink"/>
                </a:solidFill>
              </a:rPr>
              <a:t>Right-Handed System</a:t>
            </a:r>
            <a:r>
              <a:rPr lang="en-US" sz="2800"/>
              <a:t> EXCLUSIVELY!!</a:t>
            </a:r>
          </a:p>
        </p:txBody>
      </p:sp>
      <p:pic>
        <p:nvPicPr>
          <p:cNvPr id="4833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8422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5156200" cy="385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Model and the Scene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7772400" cy="4114800"/>
          </a:xfrm>
        </p:spPr>
        <p:txBody>
          <a:bodyPr/>
          <a:lstStyle/>
          <a:p>
            <a:r>
              <a:rPr lang="en-US"/>
              <a:t>Right-Handed Coordinate System</a:t>
            </a:r>
          </a:p>
          <a:p>
            <a:r>
              <a:rPr lang="en-US"/>
              <a:t>Convenience</a:t>
            </a:r>
          </a:p>
          <a:p>
            <a:pPr lvl="1"/>
            <a:r>
              <a:rPr lang="en-US"/>
              <a:t>Origin</a:t>
            </a:r>
            <a:br>
              <a:rPr lang="en-US"/>
            </a:br>
            <a:r>
              <a:rPr lang="en-US"/>
              <a:t>Center of 8x8</a:t>
            </a:r>
          </a:p>
          <a:p>
            <a:pPr lvl="1"/>
            <a:r>
              <a:rPr lang="en-US"/>
              <a:t>Units</a:t>
            </a:r>
            <a:br>
              <a:rPr lang="en-US"/>
            </a:br>
            <a:r>
              <a:rPr lang="en-US"/>
              <a:t>in cm</a:t>
            </a:r>
          </a:p>
        </p:txBody>
      </p:sp>
    </p:spTree>
    <p:extLst>
      <p:ext uri="{BB962C8B-B14F-4D97-AF65-F5344CB8AC3E}">
        <p14:creationId xmlns:p14="http://schemas.microsoft.com/office/powerpoint/2010/main" val="127014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44958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Details …</a:t>
            </a:r>
          </a:p>
        </p:txBody>
      </p:sp>
      <p:pic>
        <p:nvPicPr>
          <p:cNvPr id="4853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5156200" cy="385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53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5800"/>
            <a:ext cx="47307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53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4425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72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5848350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Computer Graphics Camera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627313"/>
            <a:ext cx="4267200" cy="3814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Camera position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Look at position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Up direction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Related terms: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Image Plane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Viewing Direction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View </a:t>
            </a:r>
            <a:r>
              <a:rPr lang="en-US" sz="2000" dirty="0" smtClean="0"/>
              <a:t>Vector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hlinkClick r:id="rId3" action="ppaction://hlinkfile"/>
              </a:rPr>
              <a:t>Maya scene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463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Up Direction (Up Vector):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141913"/>
            <a:ext cx="5294313" cy="17160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Also referred to as: Twist Angle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Cannot be parallel to viewing direction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Does not need to be normalized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Does not need to be perpendicular to</a:t>
            </a:r>
            <a:br>
              <a:rPr lang="en-US" sz="2000" dirty="0"/>
            </a:br>
            <a:r>
              <a:rPr lang="en-US" sz="2000" dirty="0"/>
              <a:t>viewing direction</a:t>
            </a:r>
          </a:p>
        </p:txBody>
      </p:sp>
      <p:pic>
        <p:nvPicPr>
          <p:cNvPr id="482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2109788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23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421957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21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Controlling </a:t>
            </a:r>
            <a:r>
              <a:rPr lang="en-US" sz="3600" dirty="0"/>
              <a:t>the Up Vector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362200"/>
            <a:ext cx="7772400" cy="4114800"/>
          </a:xfrm>
        </p:spPr>
        <p:txBody>
          <a:bodyPr/>
          <a:lstStyle/>
          <a:p>
            <a:r>
              <a:rPr lang="en-US" sz="2800"/>
              <a:t>z=slider:</a:t>
            </a:r>
            <a:br>
              <a:rPr lang="en-US" sz="2800"/>
            </a:br>
            <a:endParaRPr lang="en-US" sz="2800"/>
          </a:p>
          <a:p>
            <a:r>
              <a:rPr lang="en-US" sz="2800"/>
              <a:t>Twist angle:</a:t>
            </a:r>
            <a:br>
              <a:rPr lang="en-US" sz="2800"/>
            </a:br>
            <a:endParaRPr lang="en-US" sz="2800" b="1"/>
          </a:p>
          <a:p>
            <a:r>
              <a:rPr lang="en-US" sz="2800" b="1"/>
              <a:t>not </a:t>
            </a:r>
            <a:br>
              <a:rPr lang="en-US" sz="2800" b="1"/>
            </a:br>
            <a:r>
              <a:rPr lang="en-US" sz="2800"/>
              <a:t>perpendicular</a:t>
            </a:r>
            <a:br>
              <a:rPr lang="en-US" sz="2800"/>
            </a:br>
            <a:r>
              <a:rPr lang="en-US" sz="2800"/>
              <a:t>to View Vector!</a:t>
            </a:r>
          </a:p>
        </p:txBody>
      </p:sp>
      <p:pic>
        <p:nvPicPr>
          <p:cNvPr id="484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1051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43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1803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43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57150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236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260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 Photograph of two papers</vt:lpstr>
      <vt:lpstr>The Arrangements</vt:lpstr>
      <vt:lpstr>3D Coordinate Systems</vt:lpstr>
      <vt:lpstr>Left vs. Right Handed Systems</vt:lpstr>
      <vt:lpstr>The Model and the Scene</vt:lpstr>
      <vt:lpstr>Details …</vt:lpstr>
      <vt:lpstr>A Computer Graphics Camera</vt:lpstr>
      <vt:lpstr>The Up Direction (Up Vector):</vt:lpstr>
      <vt:lpstr>Controlling the Up Vector</vt:lpstr>
      <vt:lpstr>The Visible Volume</vt:lpstr>
      <vt:lpstr>The Rectangular Visible Volume </vt:lpstr>
      <vt:lpstr>Orthographic Projection</vt:lpstr>
      <vt:lpstr>The Viewing Frustum Volume </vt:lpstr>
      <vt:lpstr>Near Plane and Aspect Ratio</vt:lpstr>
      <vt:lpstr>Perspective Projection</vt:lpstr>
      <vt:lpstr>Orthographic vs Perspective Projection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Photograph of two papers</dc:title>
  <dc:creator>Kelvin Sung</dc:creator>
  <cp:lastModifiedBy>Kelvin Sung</cp:lastModifiedBy>
  <cp:revision>12</cp:revision>
  <dcterms:created xsi:type="dcterms:W3CDTF">2006-08-16T00:00:00Z</dcterms:created>
  <dcterms:modified xsi:type="dcterms:W3CDTF">2013-03-30T21:34:59Z</dcterms:modified>
</cp:coreProperties>
</file>