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41" r:id="rId2"/>
    <p:sldId id="319" r:id="rId3"/>
    <p:sldId id="337" r:id="rId4"/>
    <p:sldId id="339" r:id="rId5"/>
    <p:sldId id="340" r:id="rId6"/>
    <p:sldId id="33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FF"/>
    <a:srgbClr val="00FFFF"/>
    <a:srgbClr val="0000FF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2" autoAdjust="0"/>
  </p:normalViewPr>
  <p:slideViewPr>
    <p:cSldViewPr snapToGrid="0">
      <p:cViewPr>
        <p:scale>
          <a:sx n="170" d="100"/>
          <a:sy n="17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5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1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1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9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3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1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6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7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4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7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9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demos.telerik.com/aspnet-ajax/colorpicker/examples/default/defaultcs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flashandmath.com/advanced/color/RGBtoHSV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93943" y="-166395"/>
            <a:ext cx="4705350" cy="4838868"/>
            <a:chOff x="4385726" y="804482"/>
            <a:chExt cx="4705350" cy="4838868"/>
          </a:xfrm>
        </p:grpSpPr>
        <p:sp>
          <p:nvSpPr>
            <p:cNvPr id="20" name="Content Placeholder 2"/>
            <p:cNvSpPr txBox="1">
              <a:spLocks/>
            </p:cNvSpPr>
            <p:nvPr/>
          </p:nvSpPr>
          <p:spPr>
            <a:xfrm>
              <a:off x="7963470" y="5310560"/>
              <a:ext cx="1127606" cy="33279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en-US" dirty="0" smtClean="0"/>
                <a:t>Image credit: Wikipedia (Fovea)</a:t>
              </a:r>
            </a:p>
          </p:txBody>
        </p:sp>
        <p:pic>
          <p:nvPicPr>
            <p:cNvPr id="1026" name="Picture 2" descr="C:\Users\ksung\Desktop\ScreenHunter_19 Aug. 29 00.55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5726" y="804482"/>
              <a:ext cx="4705350" cy="4791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4667534" y="1166883"/>
              <a:ext cx="1276066" cy="689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462818" y="2510807"/>
              <a:ext cx="928048" cy="689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667534" y="3910083"/>
              <a:ext cx="1034955" cy="2295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8222775" y="1364776"/>
              <a:ext cx="679811" cy="955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134517" y="873456"/>
              <a:ext cx="1170145" cy="541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450605" y="1130487"/>
              <a:ext cx="1170145" cy="541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963470" y="1401167"/>
              <a:ext cx="940651" cy="5697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150425" y="1712794"/>
              <a:ext cx="940651" cy="5697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5188" y="232982"/>
            <a:ext cx="4357374" cy="1143000"/>
          </a:xfrm>
        </p:spPr>
        <p:txBody>
          <a:bodyPr/>
          <a:lstStyle/>
          <a:p>
            <a:r>
              <a:rPr lang="en-US" dirty="0" smtClean="0"/>
              <a:t>Human Eye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0376" y="1142986"/>
            <a:ext cx="6080078" cy="5414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Some interesting facts</a:t>
            </a:r>
          </a:p>
          <a:p>
            <a:pPr lvl="1"/>
            <a:r>
              <a:rPr lang="en-US" dirty="0" smtClean="0"/>
              <a:t>Rod cells: </a:t>
            </a:r>
          </a:p>
          <a:p>
            <a:pPr lvl="2"/>
            <a:r>
              <a:rPr lang="en-US" dirty="0" smtClean="0"/>
              <a:t>requires only low light </a:t>
            </a:r>
          </a:p>
          <a:p>
            <a:pPr lvl="2"/>
            <a:r>
              <a:rPr lang="en-US" dirty="0" smtClean="0"/>
              <a:t>b/w vision</a:t>
            </a:r>
          </a:p>
          <a:p>
            <a:pPr lvl="2"/>
            <a:r>
              <a:rPr lang="en-US" dirty="0" smtClean="0"/>
              <a:t>blur, all over retina EXCEPT fovea</a:t>
            </a:r>
          </a:p>
          <a:p>
            <a:pPr lvl="1"/>
            <a:r>
              <a:rPr lang="en-US" dirty="0" smtClean="0"/>
              <a:t>Cone cells: </a:t>
            </a:r>
          </a:p>
          <a:p>
            <a:pPr lvl="2"/>
            <a:r>
              <a:rPr lang="en-US" dirty="0" smtClean="0"/>
              <a:t>requires bright light, </a:t>
            </a:r>
          </a:p>
          <a:p>
            <a:pPr lvl="2"/>
            <a:r>
              <a:rPr lang="en-US" dirty="0" smtClean="0"/>
              <a:t>Color vision: </a:t>
            </a:r>
            <a:r>
              <a:rPr lang="en-US" dirty="0"/>
              <a:t>three kinds of cone sensitive to roughly RGB wave lengths </a:t>
            </a:r>
            <a:endParaRPr lang="en-US" dirty="0" smtClean="0"/>
          </a:p>
          <a:p>
            <a:pPr lvl="2"/>
            <a:r>
              <a:rPr lang="en-US" dirty="0" smtClean="0"/>
              <a:t>acute, sharp image, located at the fovea</a:t>
            </a:r>
          </a:p>
          <a:p>
            <a:pPr lvl="1"/>
            <a:r>
              <a:rPr lang="en-US" dirty="0" smtClean="0"/>
              <a:t>Dynamic range and adaptation</a:t>
            </a:r>
          </a:p>
          <a:p>
            <a:r>
              <a:rPr lang="en-US" dirty="0" smtClean="0"/>
              <a:t>Useful fact</a:t>
            </a:r>
          </a:p>
          <a:p>
            <a:pPr lvl="1"/>
            <a:r>
              <a:rPr lang="en-US" dirty="0" smtClean="0"/>
              <a:t>Lens is like a low pass filter!!</a:t>
            </a:r>
          </a:p>
          <a:p>
            <a:pPr lvl="1"/>
            <a:endParaRPr lang="en-US" dirty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8023459" y="4233834"/>
            <a:ext cx="1096456" cy="390846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Image credit: </a:t>
            </a:r>
            <a:br>
              <a:rPr lang="en-US" dirty="0" smtClean="0"/>
            </a:br>
            <a:r>
              <a:rPr lang="en-US" dirty="0" smtClean="0"/>
              <a:t>Wikipedia: fovea</a:t>
            </a:r>
          </a:p>
        </p:txBody>
      </p:sp>
    </p:spTree>
    <p:extLst>
      <p:ext uri="{BB962C8B-B14F-4D97-AF65-F5344CB8AC3E}">
        <p14:creationId xmlns:p14="http://schemas.microsoft.com/office/powerpoint/2010/main" val="348120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11" y="1238814"/>
            <a:ext cx="8569464" cy="524387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Colorimetry</a:t>
            </a:r>
            <a:endParaRPr lang="en-US" dirty="0" smtClean="0"/>
          </a:p>
          <a:p>
            <a:pPr lvl="1"/>
            <a:r>
              <a:rPr lang="en-US" dirty="0" smtClean="0">
                <a:sym typeface="Wingdings" pitchFamily="2" charset="2"/>
              </a:rPr>
              <a:t>Measurement description of color</a:t>
            </a:r>
          </a:p>
          <a:p>
            <a:r>
              <a:rPr lang="en-US" dirty="0" smtClean="0">
                <a:sym typeface="Wingdings" pitchFamily="2" charset="2"/>
              </a:rPr>
              <a:t>Remember our eye?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3 types of Cone cells: S M L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Each responsive to different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visible wavelength!</a:t>
            </a:r>
          </a:p>
          <a:p>
            <a:r>
              <a:rPr lang="en-US" dirty="0" smtClean="0">
                <a:sym typeface="Wingdings" pitchFamily="2" charset="2"/>
              </a:rPr>
              <a:t>Color representation: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based on three components!</a:t>
            </a:r>
          </a:p>
          <a:p>
            <a:r>
              <a:rPr lang="en-US" dirty="0" smtClean="0">
                <a:sym typeface="Wingdings" pitchFamily="2" charset="2"/>
              </a:rPr>
              <a:t>Color perception is SUBJECTIVE!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CIE Standardization effort (self reading)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ksung\Desktop\ScreenHunter_82 Aug. 29 22.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436" y="2459552"/>
            <a:ext cx="2849792" cy="2178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Content Placeholder 2"/>
          <p:cNvSpPr txBox="1">
            <a:spLocks/>
          </p:cNvSpPr>
          <p:nvPr/>
        </p:nvSpPr>
        <p:spPr>
          <a:xfrm>
            <a:off x="7304236" y="2168762"/>
            <a:ext cx="1096456" cy="39084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Image credit: </a:t>
            </a:r>
            <a:br>
              <a:rPr lang="en-US" dirty="0" smtClean="0"/>
            </a:br>
            <a:r>
              <a:rPr lang="en-US" dirty="0" smtClean="0"/>
              <a:t>Wikipedia: cone cells</a:t>
            </a:r>
          </a:p>
        </p:txBody>
      </p:sp>
    </p:spTree>
    <p:extLst>
      <p:ext uri="{BB962C8B-B14F-4D97-AF65-F5344CB8AC3E}">
        <p14:creationId xmlns:p14="http://schemas.microsoft.com/office/powerpoint/2010/main" val="1355035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RGB: Additive Color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11" y="1238814"/>
            <a:ext cx="8569464" cy="5243872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(R, G, </a:t>
            </a:r>
            <a:r>
              <a:rPr lang="en-US" dirty="0"/>
              <a:t>B</a:t>
            </a:r>
            <a:r>
              <a:rPr lang="en-US" dirty="0" smtClean="0"/>
              <a:t>): 0 – off, </a:t>
            </a:r>
            <a:r>
              <a:rPr lang="en-US" dirty="0"/>
              <a:t>1 – </a:t>
            </a:r>
            <a:r>
              <a:rPr lang="en-US" dirty="0" smtClean="0"/>
              <a:t>full on</a:t>
            </a:r>
          </a:p>
          <a:p>
            <a:pPr lvl="1"/>
            <a:r>
              <a:rPr lang="en-US" dirty="0" smtClean="0"/>
              <a:t>Components are added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E.g., Our eyes, CRT, LCD, Projector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>
              <a:sym typeface="Wingdings" pitchFamily="2" charset="2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RGB </a:t>
            </a:r>
            <a:r>
              <a:rPr lang="en-US" dirty="0">
                <a:sym typeface="Wingdings" pitchFamily="2" charset="2"/>
              </a:rPr>
              <a:t>– most often </a:t>
            </a:r>
            <a:r>
              <a:rPr lang="en-US" dirty="0" smtClean="0">
                <a:sym typeface="Wingdings" pitchFamily="2" charset="2"/>
              </a:rPr>
              <a:t>used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range between 0 to 1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RGB: a Color Cube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026998" y="1337618"/>
            <a:ext cx="2680895" cy="2656356"/>
            <a:chOff x="6244621" y="1856849"/>
            <a:chExt cx="2680895" cy="2656356"/>
          </a:xfrm>
        </p:grpSpPr>
        <p:pic>
          <p:nvPicPr>
            <p:cNvPr id="3074" name="Picture 2" descr="C:\Users\ksung\Desktop\ScreenHunter_84 Aug. 29 23.21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4621" y="2206295"/>
              <a:ext cx="2680895" cy="2045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6244621" y="3741747"/>
              <a:ext cx="924724" cy="38707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en-US" dirty="0" smtClean="0">
                  <a:solidFill>
                    <a:schemeClr val="bg1"/>
                  </a:solidFill>
                </a:rPr>
                <a:t>Image credit: </a:t>
              </a:r>
              <a:br>
                <a:rPr lang="en-US" dirty="0" smtClean="0">
                  <a:solidFill>
                    <a:schemeClr val="bg1"/>
                  </a:solidFill>
                </a:rPr>
              </a:br>
              <a:r>
                <a:rPr lang="en-US" dirty="0" smtClean="0">
                  <a:solidFill>
                    <a:schemeClr val="bg1"/>
                  </a:solidFill>
                </a:rPr>
                <a:t>Wikipedia: Additive Color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44622" y="1856849"/>
              <a:ext cx="1036920" cy="5219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B (1,0,0)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1427" y="1856849"/>
              <a:ext cx="1036920" cy="5219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G (0,1,0)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69345" y="3991277"/>
              <a:ext cx="1036920" cy="5219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</a:t>
              </a:r>
              <a:r>
                <a:rPr lang="en-US" sz="1600" dirty="0" smtClean="0">
                  <a:solidFill>
                    <a:schemeClr val="tx1"/>
                  </a:solidFill>
                </a:rPr>
                <a:t> (1,0,0)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3075" name="Picture 3" descr="C:\Users\ksung\Desktop\ScreenHunter_86 Aug. 29 23.4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021" y="3811046"/>
            <a:ext cx="2759620" cy="245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99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ksung\Desktop\ScreenHunter_87 Aug. 29 23.5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743" y="2099270"/>
            <a:ext cx="3029564" cy="206443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Color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11" y="1238814"/>
            <a:ext cx="8569464" cy="5243872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>
                <a:sym typeface="Wingdings" pitchFamily="2" charset="2"/>
              </a:rPr>
              <a:t>E</a:t>
            </a:r>
            <a:r>
              <a:rPr lang="en-US" dirty="0" smtClean="0">
                <a:sym typeface="Wingdings" pitchFamily="2" charset="2"/>
              </a:rPr>
              <a:t>asier for human to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separate color from “intensity”</a:t>
            </a:r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HSV Hue, Saturation, Value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HSL (Luminosity, Lightness)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HSB (Blackness?)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Demo</a:t>
            </a:r>
            <a:r>
              <a:rPr lang="en-US" dirty="0">
                <a:sym typeface="Wingdings" pitchFamily="2" charset="2"/>
              </a:rPr>
              <a:t>: </a:t>
            </a:r>
            <a:r>
              <a:rPr lang="en-US" sz="1200" dirty="0">
                <a:sym typeface="Wingdings" pitchFamily="2" charset="2"/>
                <a:hlinkClick r:id="rId2"/>
              </a:rPr>
              <a:t>http://</a:t>
            </a:r>
            <a:r>
              <a:rPr lang="en-US" sz="1200" dirty="0" smtClean="0">
                <a:sym typeface="Wingdings" pitchFamily="2" charset="2"/>
                <a:hlinkClick r:id="rId2"/>
              </a:rPr>
              <a:t>demos.telerik.com/aspnet-ajax/colorpicker/examples/default/defaultcs.aspx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pPr lvl="4"/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RGB </a:t>
            </a:r>
            <a:r>
              <a:rPr lang="en-US" dirty="0">
                <a:sym typeface="Wingdings" pitchFamily="2" charset="2"/>
              </a:rPr>
              <a:t>to HSV Demo: </a:t>
            </a:r>
            <a:r>
              <a:rPr lang="en-US" sz="1600" dirty="0">
                <a:sym typeface="Wingdings" pitchFamily="2" charset="2"/>
                <a:hlinkClick r:id="rId4"/>
              </a:rPr>
              <a:t>http://www.flashandmath.com/advanced/color/RGBtoHSV.html</a:t>
            </a:r>
            <a:r>
              <a:rPr lang="en-US" sz="1600" dirty="0">
                <a:sym typeface="Wingdings" pitchFamily="2" charset="2"/>
              </a:rPr>
              <a:t> </a:t>
            </a:r>
            <a:endParaRPr lang="en-US" sz="1200" dirty="0" smtClean="0">
              <a:sym typeface="Wingdings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100" name="Picture 4" descr="C:\Users\ksung\Desktop\ScreenHunter_88 Aug. 29 23.57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604" y="4661945"/>
            <a:ext cx="2423703" cy="159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02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249111" y="1791732"/>
            <a:ext cx="3812620" cy="3867588"/>
            <a:chOff x="2402029" y="1645877"/>
            <a:chExt cx="3812620" cy="3867588"/>
          </a:xfrm>
        </p:grpSpPr>
        <p:pic>
          <p:nvPicPr>
            <p:cNvPr id="5122" name="Picture 2" descr="C:\Users\ksung\Desktop\ScreenHunter_89 Aug. 30 00.02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8127" y="2036840"/>
              <a:ext cx="3209926" cy="3476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Content Placeholder 2"/>
            <p:cNvSpPr txBox="1">
              <a:spLocks/>
            </p:cNvSpPr>
            <p:nvPr/>
          </p:nvSpPr>
          <p:spPr>
            <a:xfrm>
              <a:off x="2402029" y="1645877"/>
              <a:ext cx="3812620" cy="64586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700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en-US" dirty="0" smtClean="0"/>
                <a:t>Microsoft Office Color Picker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4672976" y="2900275"/>
              <a:ext cx="1318308" cy="302930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sysDash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3764188" y="2900275"/>
              <a:ext cx="2227096" cy="207563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sysDash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6">
                <a:alpha val="98000"/>
              </a:schemeClr>
            </a:solidFill>
          </a:ln>
        </p:spPr>
        <p:txBody>
          <a:bodyPr/>
          <a:lstStyle/>
          <a:p>
            <a:r>
              <a:rPr lang="en-US" dirty="0" smtClean="0"/>
              <a:t>Additive Color: Example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5104931" y="2838566"/>
            <a:ext cx="431955" cy="1402455"/>
          </a:xfrm>
          <a:prstGeom prst="cloud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787878" y="2920842"/>
            <a:ext cx="2283193" cy="1437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Luminosity</a:t>
            </a:r>
            <a:r>
              <a:rPr lang="en-US" sz="1600" dirty="0" smtClean="0">
                <a:solidFill>
                  <a:schemeClr val="tx1"/>
                </a:solidFill>
              </a:rPr>
              <a:t>: the “intensity” or brightness.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Range: </a:t>
            </a:r>
            <a:r>
              <a:rPr lang="en-US" sz="1600" dirty="0" smtClean="0">
                <a:solidFill>
                  <a:schemeClr val="tx1"/>
                </a:solidFill>
              </a:rPr>
              <a:t>0 to 100, height of the cone (MS normalized this to 0 to 255)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778963" y="3066469"/>
            <a:ext cx="832307" cy="45719"/>
          </a:xfrm>
          <a:prstGeom prst="rightArrow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8054" y="2437595"/>
            <a:ext cx="2586125" cy="1202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Hue</a:t>
            </a:r>
            <a:r>
              <a:rPr lang="en-US" sz="1600" dirty="0" smtClean="0">
                <a:solidFill>
                  <a:schemeClr val="tx1"/>
                </a:solidFill>
              </a:rPr>
              <a:t>: Which color. 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b="1" dirty="0" smtClean="0">
                <a:solidFill>
                  <a:schemeClr val="tx1"/>
                </a:solidFill>
              </a:rPr>
              <a:t>Range</a:t>
            </a:r>
            <a:r>
              <a:rPr lang="en-US" sz="1600" dirty="0" smtClean="0">
                <a:solidFill>
                  <a:schemeClr val="tx1"/>
                </a:solidFill>
              </a:rPr>
              <a:t>: 0 to 360, degrees around the cone circumference (MS normalized this to 0 to 255)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endCxn id="12" idx="1"/>
          </p:cNvCxnSpPr>
          <p:nvPr/>
        </p:nvCxnSpPr>
        <p:spPr>
          <a:xfrm>
            <a:off x="2692712" y="2608564"/>
            <a:ext cx="1086251" cy="480765"/>
          </a:xfrm>
          <a:prstGeom prst="straightConnector1">
            <a:avLst/>
          </a:prstGeom>
          <a:ln w="31750">
            <a:solidFill>
              <a:srgbClr val="00B050"/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692712" y="2608564"/>
            <a:ext cx="824643" cy="2041973"/>
          </a:xfrm>
          <a:prstGeom prst="straightConnector1">
            <a:avLst/>
          </a:prstGeom>
          <a:ln w="31750">
            <a:solidFill>
              <a:srgbClr val="00B050"/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Down Arrow 29"/>
          <p:cNvSpPr/>
          <p:nvPr/>
        </p:nvSpPr>
        <p:spPr>
          <a:xfrm>
            <a:off x="4149397" y="3197595"/>
            <a:ext cx="45719" cy="777090"/>
          </a:xfrm>
          <a:prstGeom prst="downArrow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17932" y="4142978"/>
            <a:ext cx="2586125" cy="1202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Saturation</a:t>
            </a:r>
            <a:r>
              <a:rPr lang="en-US" sz="1600" dirty="0" smtClean="0">
                <a:solidFill>
                  <a:schemeClr val="tx1"/>
                </a:solidFill>
              </a:rPr>
              <a:t>: how colorful. 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b="1" dirty="0" smtClean="0">
                <a:solidFill>
                  <a:schemeClr val="tx1"/>
                </a:solidFill>
              </a:rPr>
              <a:t>Range</a:t>
            </a:r>
            <a:r>
              <a:rPr lang="en-US" sz="1600" dirty="0" smtClean="0">
                <a:solidFill>
                  <a:schemeClr val="tx1"/>
                </a:solidFill>
              </a:rPr>
              <a:t>: 0 to 100, distance from the center of the cone (MS normalized this to 0 to 255)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2894665" y="3539793"/>
            <a:ext cx="1254732" cy="1204304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894665" y="4744097"/>
            <a:ext cx="602589" cy="130833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41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sung\Desktop\ScreenHunter_83 Aug. 29 23.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668" y="1891400"/>
            <a:ext cx="3303140" cy="314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11" y="1238814"/>
            <a:ext cx="8569464" cy="524387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ym typeface="Wingdings" pitchFamily="2" charset="2"/>
              </a:rPr>
              <a:t>The expensive printer cartridges</a:t>
            </a:r>
          </a:p>
          <a:p>
            <a:r>
              <a:rPr lang="en-US" dirty="0" smtClean="0">
                <a:sym typeface="Wingdings" pitchFamily="2" charset="2"/>
              </a:rPr>
              <a:t>CMY – filtering white color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Each acts as a filter of (1,1,1)</a:t>
            </a:r>
          </a:p>
          <a:p>
            <a:r>
              <a:rPr lang="en-US" dirty="0" smtClean="0">
                <a:sym typeface="Wingdings" pitchFamily="2" charset="2"/>
              </a:rPr>
              <a:t>E.g., White Paper: (1,1,1)</a:t>
            </a:r>
          </a:p>
          <a:p>
            <a:pPr lvl="1"/>
            <a:r>
              <a:rPr lang="en-US" dirty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hrough Y filter =&gt; (1,1,0)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Through M filter =&gt;(1,0,0)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Through C filter =&gt; (0,0,0)</a:t>
            </a:r>
          </a:p>
          <a:p>
            <a:r>
              <a:rPr lang="en-US" dirty="0" smtClean="0">
                <a:sym typeface="Wingdings" pitchFamily="2" charset="2"/>
              </a:rPr>
              <a:t>The filter (ink pigment) leaks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Black is not very black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That’s why the separate black cartridge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Subtractive Color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69552" y="4342144"/>
            <a:ext cx="1357576" cy="695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Cyan (0, 1, 1)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08236" y="1775507"/>
            <a:ext cx="1580099" cy="695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Yellow (1, 1, 0)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57624" y="4689953"/>
            <a:ext cx="1643676" cy="695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Magenta (1, </a:t>
            </a:r>
            <a:r>
              <a:rPr lang="en-US" sz="1600" dirty="0">
                <a:solidFill>
                  <a:schemeClr val="tx1"/>
                </a:solidFill>
              </a:rPr>
              <a:t>0</a:t>
            </a:r>
            <a:r>
              <a:rPr lang="en-US" sz="1600" dirty="0" smtClean="0">
                <a:solidFill>
                  <a:schemeClr val="tx1"/>
                </a:solidFill>
              </a:rPr>
              <a:t>, 1)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7930672" y="1790668"/>
            <a:ext cx="1096456" cy="39084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Image credit: </a:t>
            </a:r>
            <a:br>
              <a:rPr lang="en-US" dirty="0" smtClean="0"/>
            </a:br>
            <a:r>
              <a:rPr lang="en-US" dirty="0" smtClean="0"/>
              <a:t>Wikipedia: Subtractive Color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729075" y="3326621"/>
            <a:ext cx="1705384" cy="667568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689806" y="2535638"/>
            <a:ext cx="1677335" cy="1020985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729075" y="3646381"/>
            <a:ext cx="2176608" cy="824642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86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2364</TotalTime>
  <Words>343</Words>
  <Application>Microsoft Office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Human Eye</vt:lpstr>
      <vt:lpstr>Color?</vt:lpstr>
      <vt:lpstr>RGB: Additive Color</vt:lpstr>
      <vt:lpstr>Additive Color</vt:lpstr>
      <vt:lpstr>Additive Color: Example</vt:lpstr>
      <vt:lpstr>Subtractive Color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Photograph of two papers</dc:title>
  <dc:creator>Kelvin Sung</dc:creator>
  <cp:lastModifiedBy>Kelvin Sung</cp:lastModifiedBy>
  <cp:revision>410</cp:revision>
  <dcterms:created xsi:type="dcterms:W3CDTF">2006-08-16T00:00:00Z</dcterms:created>
  <dcterms:modified xsi:type="dcterms:W3CDTF">2013-04-08T15:58:14Z</dcterms:modified>
</cp:coreProperties>
</file>