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57" r:id="rId3"/>
    <p:sldId id="285" r:id="rId4"/>
    <p:sldId id="284" r:id="rId5"/>
    <p:sldId id="286" r:id="rId6"/>
    <p:sldId id="290" r:id="rId7"/>
    <p:sldId id="288" r:id="rId8"/>
    <p:sldId id="289" r:id="rId9"/>
    <p:sldId id="292" r:id="rId10"/>
    <p:sldId id="287" r:id="rId11"/>
    <p:sldId id="295" r:id="rId12"/>
    <p:sldId id="296" r:id="rId13"/>
    <p:sldId id="29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02" autoAdjust="0"/>
  </p:normalViewPr>
  <p:slideViewPr>
    <p:cSldViewPr snapToGrid="0">
      <p:cViewPr>
        <p:scale>
          <a:sx n="170" d="100"/>
          <a:sy n="17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1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9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3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6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7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4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9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Orthogonal Base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Cartesian Coordinate System</a:t>
            </a:r>
          </a:p>
          <a:p>
            <a:pPr lvl="1"/>
            <a:r>
              <a:rPr lang="en-US" dirty="0" smtClean="0"/>
              <a:t>Unit vectors: i, j, k</a:t>
            </a:r>
          </a:p>
          <a:p>
            <a:pPr lvl="1"/>
            <a:r>
              <a:rPr lang="en-US" dirty="0" smtClean="0"/>
              <a:t>Normalized to each other</a:t>
            </a:r>
          </a:p>
          <a:p>
            <a:pPr lvl="1"/>
            <a:r>
              <a:rPr lang="en-US" dirty="0" smtClean="0"/>
              <a:t>Unique representation for each position!!</a:t>
            </a:r>
          </a:p>
          <a:p>
            <a:pPr lvl="1"/>
            <a:r>
              <a:rPr lang="en-US" dirty="0" smtClean="0"/>
              <a:t>Convenient!</a:t>
            </a:r>
          </a:p>
          <a:p>
            <a:r>
              <a:rPr lang="en-US" dirty="0" smtClean="0"/>
              <a:t>Works in general:</a:t>
            </a:r>
          </a:p>
          <a:p>
            <a:pPr lvl="1"/>
            <a:r>
              <a:rPr lang="en-US" dirty="0" smtClean="0"/>
              <a:t>N dimension space</a:t>
            </a:r>
          </a:p>
          <a:p>
            <a:pPr lvl="2"/>
            <a:r>
              <a:rPr lang="en-US" dirty="0" smtClean="0"/>
              <a:t>ANY N normalized orthogonal vectors will do!!</a:t>
            </a:r>
          </a:p>
          <a:p>
            <a:pPr lvl="1"/>
            <a:r>
              <a:rPr lang="en-US" dirty="0" smtClean="0"/>
              <a:t>Infinite number of </a:t>
            </a:r>
            <a:r>
              <a:rPr lang="en-US" dirty="0"/>
              <a:t>C</a:t>
            </a:r>
            <a:r>
              <a:rPr lang="en-US" dirty="0" smtClean="0"/>
              <a:t>artesian coordinate systems in 3D space!!</a:t>
            </a:r>
          </a:p>
          <a:p>
            <a:pPr lvl="2"/>
            <a:r>
              <a:rPr lang="en-US" dirty="0" smtClean="0"/>
              <a:t>But we already know this</a:t>
            </a:r>
          </a:p>
        </p:txBody>
      </p:sp>
    </p:spTree>
    <p:extLst>
      <p:ext uri="{BB962C8B-B14F-4D97-AF65-F5344CB8AC3E}">
        <p14:creationId xmlns:p14="http://schemas.microsoft.com/office/powerpoint/2010/main" val="157177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706155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Image Plane Location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22771" y="3345614"/>
            <a:ext cx="7772400" cy="2761906"/>
          </a:xfrm>
        </p:spPr>
        <p:txBody>
          <a:bodyPr>
            <a:normAutofit/>
          </a:bodyPr>
          <a:lstStyle/>
          <a:p>
            <a:r>
              <a:rPr lang="en-US" dirty="0" smtClean="0"/>
              <a:t>Let Center = C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 = Eye + focus * V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16159" y="1444151"/>
            <a:ext cx="3984965" cy="1561853"/>
            <a:chOff x="1354698" y="1162951"/>
            <a:chExt cx="3984965" cy="1561853"/>
          </a:xfrm>
        </p:grpSpPr>
        <p:pic>
          <p:nvPicPr>
            <p:cNvPr id="34" name="Picture 2" descr="C:\Users\ksung\Desktop\ScreenHunter_28 Aug. 25 00.31.jpg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211"/>
            <a:stretch/>
          </p:blipFill>
          <p:spPr bwMode="auto">
            <a:xfrm>
              <a:off x="1354698" y="1162951"/>
              <a:ext cx="3984965" cy="1561853"/>
            </a:xfrm>
            <a:prstGeom prst="rect">
              <a:avLst/>
            </a:prstGeom>
            <a:ln w="38100" cap="sq">
              <a:solidFill>
                <a:schemeClr val="accent4">
                  <a:lumMod val="60000"/>
                  <a:lumOff val="40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Oval 34"/>
            <p:cNvSpPr/>
            <p:nvPr/>
          </p:nvSpPr>
          <p:spPr>
            <a:xfrm>
              <a:off x="1683767" y="2125852"/>
              <a:ext cx="1979771" cy="396722"/>
            </a:xfrm>
            <a:prstGeom prst="ellipse">
              <a:avLst/>
            </a:prstGeom>
            <a:noFill/>
            <a:ln w="571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110793" y="2716238"/>
            <a:ext cx="4848225" cy="3429000"/>
            <a:chOff x="998260" y="1958467"/>
            <a:chExt cx="4848225" cy="3429000"/>
          </a:xfrm>
        </p:grpSpPr>
        <p:pic>
          <p:nvPicPr>
            <p:cNvPr id="36" name="Picture 2" descr="C:\Users\ksung\Desktop\ScreenHunter_34 Aug. 25 01.49.jpg"/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60" y="1958467"/>
              <a:ext cx="4848225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Oval 36"/>
            <p:cNvSpPr/>
            <p:nvPr/>
          </p:nvSpPr>
          <p:spPr>
            <a:xfrm rot="19063078">
              <a:off x="3258838" y="3372717"/>
              <a:ext cx="976176" cy="308919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3">
                      <a:lumMod val="75000"/>
                    </a:schemeClr>
                  </a:solidFill>
                </a:rPr>
                <a:t>focus</a:t>
              </a:r>
              <a:endParaRPr lang="en-US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>
              <a:off x="3303197" y="2873548"/>
              <a:ext cx="1400837" cy="1171683"/>
            </a:xfrm>
            <a:prstGeom prst="straightConnector1">
              <a:avLst/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2944249" y="3622080"/>
              <a:ext cx="717896" cy="846302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1207929" y="2405200"/>
              <a:ext cx="1276331" cy="5079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Image Plane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Arrow Connector 41"/>
            <p:cNvCxnSpPr>
              <a:stCxn id="40" idx="4"/>
            </p:cNvCxnSpPr>
            <p:nvPr/>
          </p:nvCxnSpPr>
          <p:spPr>
            <a:xfrm>
              <a:off x="1846095" y="2913167"/>
              <a:ext cx="861282" cy="845203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009077" y="2118785"/>
              <a:ext cx="815546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Eye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Arrow Connector 43"/>
            <p:cNvCxnSpPr>
              <a:stCxn id="43" idx="4"/>
            </p:cNvCxnSpPr>
            <p:nvPr/>
          </p:nvCxnSpPr>
          <p:spPr>
            <a:xfrm>
              <a:off x="4416850" y="2427704"/>
              <a:ext cx="344908" cy="41050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4461332" y="3758370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Straight Arrow Connector 45"/>
            <p:cNvCxnSpPr>
              <a:stCxn id="45" idx="2"/>
            </p:cNvCxnSpPr>
            <p:nvPr/>
          </p:nvCxnSpPr>
          <p:spPr>
            <a:xfrm flipH="1">
              <a:off x="3345049" y="3919690"/>
              <a:ext cx="1116283" cy="12554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70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8" y="274638"/>
            <a:ext cx="7955281" cy="6690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Lower Left Corner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40157" y="2116669"/>
            <a:ext cx="8065784" cy="364947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Normalize</a:t>
            </a:r>
            <a:r>
              <a:rPr lang="en-US" dirty="0" smtClean="0"/>
              <a:t>: U, W</a:t>
            </a:r>
          </a:p>
          <a:p>
            <a:endParaRPr lang="en-US" dirty="0" smtClean="0"/>
          </a:p>
          <a:p>
            <a:r>
              <a:rPr lang="en-US" dirty="0" smtClean="0"/>
              <a:t>Dimension: W x H</a:t>
            </a:r>
          </a:p>
          <a:p>
            <a:endParaRPr lang="en-US" dirty="0" smtClean="0"/>
          </a:p>
          <a:p>
            <a:r>
              <a:rPr lang="en-US" dirty="0" smtClean="0"/>
              <a:t>Upper-Left Corner: </a:t>
            </a:r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Pul</a:t>
            </a:r>
            <a:r>
              <a:rPr lang="en-US" dirty="0" smtClean="0"/>
              <a:t> = C – (Width/2) * W + (Height/2) * U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090704" y="1000649"/>
            <a:ext cx="4848225" cy="3429000"/>
            <a:chOff x="3818965" y="1059186"/>
            <a:chExt cx="4848225" cy="3429000"/>
          </a:xfrm>
        </p:grpSpPr>
        <p:grpSp>
          <p:nvGrpSpPr>
            <p:cNvPr id="20" name="Group 19"/>
            <p:cNvGrpSpPr/>
            <p:nvPr/>
          </p:nvGrpSpPr>
          <p:grpSpPr>
            <a:xfrm>
              <a:off x="3818965" y="1059186"/>
              <a:ext cx="4848225" cy="3429000"/>
              <a:chOff x="998260" y="1958467"/>
              <a:chExt cx="4848225" cy="3429000"/>
            </a:xfrm>
          </p:grpSpPr>
          <p:pic>
            <p:nvPicPr>
              <p:cNvPr id="21" name="Picture 2" descr="C:\Users\ksung\Desktop\ScreenHunter_34 Aug. 25 01.49.jpg"/>
              <p:cNvPicPr>
                <a:picLocks noChangeAspect="1" noChangeArrowheads="1"/>
              </p:cNvPicPr>
              <p:nvPr/>
            </p:nvPicPr>
            <p:blipFill>
              <a:blip r:embed="rId2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8260" y="1958467"/>
                <a:ext cx="4848225" cy="3429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" name="Oval 22"/>
              <p:cNvSpPr/>
              <p:nvPr/>
            </p:nvSpPr>
            <p:spPr>
              <a:xfrm>
                <a:off x="1107471" y="2364357"/>
                <a:ext cx="1519552" cy="77498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Upper</a:t>
                </a:r>
                <a:br>
                  <a:rPr lang="en-US" b="1" dirty="0" smtClean="0">
                    <a:solidFill>
                      <a:schemeClr val="tx1"/>
                    </a:solidFill>
                  </a:rPr>
                </a:br>
                <a:r>
                  <a:rPr lang="en-US" b="1" dirty="0" smtClean="0">
                    <a:solidFill>
                      <a:schemeClr val="tx1"/>
                    </a:solidFill>
                  </a:rPr>
                  <a:t>Left (</a:t>
                </a:r>
                <a:r>
                  <a:rPr lang="en-US" b="1" dirty="0" err="1" smtClean="0">
                    <a:solidFill>
                      <a:schemeClr val="tx1"/>
                    </a:solidFill>
                  </a:rPr>
                  <a:t>Pul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)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125232" y="3425236"/>
                <a:ext cx="1276331" cy="507967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Image Plane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" name="Straight Arrow Connector 24"/>
              <p:cNvCxnSpPr>
                <a:stCxn id="24" idx="4"/>
              </p:cNvCxnSpPr>
              <p:nvPr/>
            </p:nvCxnSpPr>
            <p:spPr>
              <a:xfrm flipH="1">
                <a:off x="3830870" y="3933203"/>
                <a:ext cx="932528" cy="298080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23" idx="4"/>
              </p:cNvCxnSpPr>
              <p:nvPr/>
            </p:nvCxnSpPr>
            <p:spPr>
              <a:xfrm>
                <a:off x="1867247" y="3139337"/>
                <a:ext cx="666954" cy="763634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Oval 30"/>
              <p:cNvSpPr/>
              <p:nvPr/>
            </p:nvSpPr>
            <p:spPr>
              <a:xfrm>
                <a:off x="3512466" y="2751847"/>
                <a:ext cx="363291" cy="322640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C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7" name="Straight Arrow Connector 36"/>
              <p:cNvCxnSpPr/>
              <p:nvPr/>
            </p:nvCxnSpPr>
            <p:spPr>
              <a:xfrm flipH="1" flipV="1">
                <a:off x="2950197" y="3572206"/>
                <a:ext cx="383820" cy="473025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Oval 37"/>
              <p:cNvSpPr/>
              <p:nvPr/>
            </p:nvSpPr>
            <p:spPr>
              <a:xfrm>
                <a:off x="2768551" y="3291790"/>
                <a:ext cx="363291" cy="322640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U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Straight Arrow Connector 38"/>
              <p:cNvCxnSpPr/>
              <p:nvPr/>
            </p:nvCxnSpPr>
            <p:spPr>
              <a:xfrm flipH="1">
                <a:off x="3035808" y="4053863"/>
                <a:ext cx="298209" cy="335257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val 39"/>
              <p:cNvSpPr/>
              <p:nvPr/>
            </p:nvSpPr>
            <p:spPr>
              <a:xfrm>
                <a:off x="2669926" y="4069963"/>
                <a:ext cx="363291" cy="322640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W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6" name="Straight Arrow Connector 25"/>
            <p:cNvCxnSpPr>
              <a:stCxn id="31" idx="4"/>
            </p:cNvCxnSpPr>
            <p:nvPr/>
          </p:nvCxnSpPr>
          <p:spPr>
            <a:xfrm flipH="1">
              <a:off x="6154722" y="2175206"/>
              <a:ext cx="360095" cy="970744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992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8" y="274638"/>
            <a:ext cx="416600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Pixel Size: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753090" y="1631289"/>
            <a:ext cx="7178814" cy="49265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Image Resolution: </a:t>
            </a:r>
          </a:p>
          <a:p>
            <a:pPr lvl="1"/>
            <a:r>
              <a:rPr lang="en-US" dirty="0" smtClean="0"/>
              <a:t>Rx by </a:t>
            </a:r>
            <a:r>
              <a:rPr lang="en-US" dirty="0" err="1" smtClean="0"/>
              <a:t>Ry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Image Size: </a:t>
            </a:r>
          </a:p>
          <a:p>
            <a:pPr lvl="1"/>
            <a:r>
              <a:rPr lang="en-US" dirty="0" smtClean="0"/>
              <a:t>Width by Height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Dimension of each </a:t>
            </a:r>
            <a:r>
              <a:rPr lang="en-US" dirty="0"/>
              <a:t>p</a:t>
            </a:r>
            <a:r>
              <a:rPr lang="en-US" dirty="0" smtClean="0"/>
              <a:t>ixel </a:t>
            </a:r>
          </a:p>
          <a:p>
            <a:pPr lvl="1"/>
            <a:r>
              <a:rPr lang="en-US" dirty="0" smtClean="0"/>
              <a:t>Width: pw = Width / Rx</a:t>
            </a:r>
          </a:p>
          <a:p>
            <a:pPr lvl="1"/>
            <a:r>
              <a:rPr lang="en-US" dirty="0" smtClean="0"/>
              <a:t>Height: </a:t>
            </a:r>
            <a:r>
              <a:rPr lang="en-US" dirty="0" err="1" smtClean="0"/>
              <a:t>ph</a:t>
            </a:r>
            <a:r>
              <a:rPr lang="en-US" dirty="0" smtClean="0"/>
              <a:t> = Height / </a:t>
            </a:r>
            <a:r>
              <a:rPr lang="en-US" dirty="0" err="1" smtClean="0"/>
              <a:t>Ry</a:t>
            </a:r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3861137" y="460005"/>
            <a:ext cx="3691212" cy="1076325"/>
            <a:chOff x="5015468" y="867454"/>
            <a:chExt cx="3691212" cy="1076325"/>
          </a:xfrm>
        </p:grpSpPr>
        <p:pic>
          <p:nvPicPr>
            <p:cNvPr id="9" name="Picture 2" descr="C:\Users\ksung\Desktop\ScreenHunter_31 Aug. 25 01.09.jpg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5043"/>
            <a:stretch/>
          </p:blipFill>
          <p:spPr bwMode="auto">
            <a:xfrm>
              <a:off x="5015468" y="867454"/>
              <a:ext cx="3691212" cy="1076325"/>
            </a:xfrm>
            <a:prstGeom prst="rect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Oval 9"/>
            <p:cNvSpPr/>
            <p:nvPr/>
          </p:nvSpPr>
          <p:spPr>
            <a:xfrm>
              <a:off x="5450200" y="1264613"/>
              <a:ext cx="2646385" cy="396722"/>
            </a:xfrm>
            <a:prstGeom prst="ellipse">
              <a:avLst/>
            </a:prstGeom>
            <a:noFill/>
            <a:ln w="571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094937" y="1514390"/>
            <a:ext cx="5049063" cy="3390900"/>
            <a:chOff x="4493234" y="1155362"/>
            <a:chExt cx="5049063" cy="3390900"/>
          </a:xfrm>
        </p:grpSpPr>
        <p:grpSp>
          <p:nvGrpSpPr>
            <p:cNvPr id="17" name="Group 16"/>
            <p:cNvGrpSpPr/>
            <p:nvPr/>
          </p:nvGrpSpPr>
          <p:grpSpPr>
            <a:xfrm>
              <a:off x="4655972" y="1155362"/>
              <a:ext cx="4886325" cy="3390900"/>
              <a:chOff x="4059007" y="2869006"/>
              <a:chExt cx="4886325" cy="3390900"/>
            </a:xfrm>
          </p:grpSpPr>
          <p:pic>
            <p:nvPicPr>
              <p:cNvPr id="9218" name="Picture 2" descr="C:\Users\ksung\Desktop\ScreenHunter_36 Aug. 25 02.30.jpg"/>
              <p:cNvPicPr>
                <a:picLocks noChangeAspect="1" noChangeArrowheads="1"/>
              </p:cNvPicPr>
              <p:nvPr/>
            </p:nvPicPr>
            <p:blipFill>
              <a:blip r:embed="rId3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9007" y="2869006"/>
                <a:ext cx="4886325" cy="33909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Oval 10"/>
              <p:cNvSpPr/>
              <p:nvPr/>
            </p:nvSpPr>
            <p:spPr>
              <a:xfrm>
                <a:off x="4097108" y="5730734"/>
                <a:ext cx="1276331" cy="507967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Image Plane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" name="Straight Arrow Connector 11"/>
              <p:cNvCxnSpPr>
                <a:stCxn id="11" idx="0"/>
              </p:cNvCxnSpPr>
              <p:nvPr/>
            </p:nvCxnSpPr>
            <p:spPr>
              <a:xfrm flipV="1">
                <a:off x="4735274" y="5071249"/>
                <a:ext cx="910524" cy="659485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>
              <a:xfrm>
                <a:off x="6872743" y="5675055"/>
                <a:ext cx="1276331" cy="507967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Pixels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 flipH="1" flipV="1">
                <a:off x="6275399" y="5771694"/>
                <a:ext cx="597344" cy="157344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 flipV="1">
                <a:off x="6649517" y="5675055"/>
                <a:ext cx="223226" cy="253983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V="1">
                <a:off x="6872743" y="5574182"/>
                <a:ext cx="0" cy="354856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Oval 22"/>
            <p:cNvSpPr/>
            <p:nvPr/>
          </p:nvSpPr>
          <p:spPr>
            <a:xfrm>
              <a:off x="4493234" y="1587640"/>
              <a:ext cx="714868" cy="5079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Pul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" name="Straight Arrow Connector 23"/>
          <p:cNvCxnSpPr>
            <a:stCxn id="23" idx="6"/>
          </p:cNvCxnSpPr>
          <p:nvPr/>
        </p:nvCxnSpPr>
        <p:spPr>
          <a:xfrm flipV="1">
            <a:off x="4809805" y="1690559"/>
            <a:ext cx="437413" cy="510093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19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8" y="274638"/>
            <a:ext cx="416600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Pixel Location: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0269" y="1452223"/>
            <a:ext cx="7178814" cy="468138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Assume pixel indexing </a:t>
            </a:r>
          </a:p>
          <a:p>
            <a:pPr lvl="1"/>
            <a:r>
              <a:rPr lang="en-US" dirty="0" smtClean="0"/>
              <a:t>Begin from upper left</a:t>
            </a:r>
          </a:p>
          <a:p>
            <a:pPr lvl="1"/>
            <a:r>
              <a:rPr lang="en-US" dirty="0" smtClean="0"/>
              <a:t>i increase towards right</a:t>
            </a:r>
          </a:p>
          <a:p>
            <a:pPr lvl="1"/>
            <a:r>
              <a:rPr lang="en-US" dirty="0" smtClean="0"/>
              <a:t>j increase towards down</a:t>
            </a:r>
          </a:p>
          <a:p>
            <a:pPr lvl="1"/>
            <a:r>
              <a:rPr lang="en-US" dirty="0" smtClean="0"/>
              <a:t>pw: width of a pixel</a:t>
            </a:r>
          </a:p>
          <a:p>
            <a:pPr lvl="1"/>
            <a:r>
              <a:rPr lang="en-US" dirty="0" err="1" smtClean="0"/>
              <a:t>ph</a:t>
            </a:r>
            <a:r>
              <a:rPr lang="en-US" dirty="0" smtClean="0"/>
              <a:t>: height of a pixel</a:t>
            </a:r>
          </a:p>
          <a:p>
            <a:pPr lvl="1"/>
            <a:r>
              <a:rPr lang="en-US" dirty="0" smtClean="0"/>
              <a:t>U and W are normalized</a:t>
            </a:r>
          </a:p>
          <a:p>
            <a:endParaRPr lang="en-US" dirty="0"/>
          </a:p>
          <a:p>
            <a:r>
              <a:rPr lang="en-US" dirty="0" err="1" smtClean="0"/>
              <a:t>Pul</a:t>
            </a:r>
            <a:r>
              <a:rPr lang="en-US" dirty="0" smtClean="0"/>
              <a:t> is index [0][0]</a:t>
            </a:r>
          </a:p>
          <a:p>
            <a:pPr lvl="1"/>
            <a:r>
              <a:rPr lang="en-US" dirty="0" smtClean="0"/>
              <a:t>Pixel[0][0] location = </a:t>
            </a:r>
            <a:r>
              <a:rPr lang="en-US" dirty="0" err="1" smtClean="0"/>
              <a:t>Pul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Pixel[i][j] location is:</a:t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dirty="0" err="1" smtClean="0"/>
              <a:t>Pij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Pul</a:t>
            </a:r>
            <a:r>
              <a:rPr lang="en-US" dirty="0" smtClean="0"/>
              <a:t> – (i * pw) * W – (j * </a:t>
            </a:r>
            <a:r>
              <a:rPr lang="en-US" dirty="0" err="1" smtClean="0"/>
              <a:t>ph</a:t>
            </a:r>
            <a:r>
              <a:rPr lang="en-US" dirty="0" smtClean="0"/>
              <a:t>) * U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170078" y="810891"/>
            <a:ext cx="5122413" cy="3638269"/>
            <a:chOff x="881465" y="1980610"/>
            <a:chExt cx="5122413" cy="3638269"/>
          </a:xfrm>
        </p:grpSpPr>
        <p:pic>
          <p:nvPicPr>
            <p:cNvPr id="28" name="Picture 2" descr="C:\Users\ksung\Desktop\ScreenHunter_36 Aug. 25 02.30.jp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7553" y="2227979"/>
              <a:ext cx="4886325" cy="3390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9" name="Straight Arrow Connector 28"/>
            <p:cNvCxnSpPr/>
            <p:nvPr/>
          </p:nvCxnSpPr>
          <p:spPr>
            <a:xfrm>
              <a:off x="2100307" y="2406033"/>
              <a:ext cx="993592" cy="25558"/>
            </a:xfrm>
            <a:prstGeom prst="straightConnector1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881465" y="2265292"/>
              <a:ext cx="662995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1"/>
                  </a:solidFill>
                </a:rPr>
                <a:t>Pll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1068634" y="4825912"/>
              <a:ext cx="1276331" cy="5079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Image Plane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Arrow Connector 33"/>
            <p:cNvCxnSpPr>
              <a:stCxn id="33" idx="6"/>
            </p:cNvCxnSpPr>
            <p:nvPr/>
          </p:nvCxnSpPr>
          <p:spPr>
            <a:xfrm flipV="1">
              <a:off x="2344965" y="4743196"/>
              <a:ext cx="449011" cy="336700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0" idx="6"/>
            </p:cNvCxnSpPr>
            <p:nvPr/>
          </p:nvCxnSpPr>
          <p:spPr>
            <a:xfrm flipV="1">
              <a:off x="1544460" y="2378854"/>
              <a:ext cx="541655" cy="47758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 flipV="1">
              <a:off x="3811219" y="2426612"/>
              <a:ext cx="573137" cy="1136551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811219" y="2213836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>
              <a:off x="2531059" y="3563162"/>
              <a:ext cx="1853297" cy="23986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2222872" y="3614202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W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113662" y="2405988"/>
              <a:ext cx="204826" cy="694944"/>
            </a:xfrm>
            <a:prstGeom prst="straightConnector1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 rot="176402">
              <a:off x="2118648" y="1980610"/>
              <a:ext cx="841876" cy="601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Index i</a:t>
              </a:r>
              <a:endPara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 rot="20655724">
              <a:off x="1420306" y="2615666"/>
              <a:ext cx="841876" cy="601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Index j</a:t>
              </a:r>
              <a:endPara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82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ksung\Desktop\ScreenHunter_23 Aug. 24 23.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260" y="355858"/>
            <a:ext cx="2486718" cy="171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357374" cy="1143000"/>
          </a:xfrm>
        </p:spPr>
        <p:txBody>
          <a:bodyPr/>
          <a:lstStyle/>
          <a:p>
            <a:r>
              <a:rPr lang="en-US" dirty="0" smtClean="0"/>
              <a:t>Camera Space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57324"/>
            <a:ext cx="7772400" cy="4714875"/>
          </a:xfrm>
        </p:spPr>
        <p:txBody>
          <a:bodyPr>
            <a:normAutofit/>
          </a:bodyPr>
          <a:lstStyle/>
          <a:p>
            <a:r>
              <a:rPr lang="en-US" dirty="0" smtClean="0"/>
              <a:t>Orthonormal base at the camera</a:t>
            </a:r>
          </a:p>
          <a:p>
            <a:pPr lvl="1"/>
            <a:r>
              <a:rPr lang="en-US" dirty="0" smtClean="0"/>
              <a:t>View/Up/Side</a:t>
            </a:r>
          </a:p>
          <a:p>
            <a:pPr lvl="1"/>
            <a:r>
              <a:rPr lang="en-US" dirty="0" smtClean="0"/>
              <a:t>V/U/W axis</a:t>
            </a:r>
          </a:p>
          <a:p>
            <a:pPr lvl="1"/>
            <a:r>
              <a:rPr lang="en-US" dirty="0" smtClean="0"/>
              <a:t>All perpendicular</a:t>
            </a:r>
          </a:p>
          <a:p>
            <a:r>
              <a:rPr lang="en-US" dirty="0" smtClean="0"/>
              <a:t>Also known as:</a:t>
            </a:r>
          </a:p>
          <a:p>
            <a:pPr lvl="1"/>
            <a:r>
              <a:rPr lang="en-US" dirty="0" smtClean="0"/>
              <a:t>Eye Space</a:t>
            </a:r>
          </a:p>
          <a:p>
            <a:pPr lvl="1"/>
            <a:r>
              <a:rPr lang="en-US" dirty="0" smtClean="0"/>
              <a:t>View Space</a:t>
            </a:r>
          </a:p>
          <a:p>
            <a:pPr lvl="1"/>
            <a:endParaRPr lang="en-US" dirty="0"/>
          </a:p>
        </p:txBody>
      </p:sp>
      <p:grpSp>
        <p:nvGrpSpPr>
          <p:cNvPr id="2061" name="Group 2060"/>
          <p:cNvGrpSpPr/>
          <p:nvPr/>
        </p:nvGrpSpPr>
        <p:grpSpPr>
          <a:xfrm>
            <a:off x="4218148" y="2147424"/>
            <a:ext cx="4848225" cy="3563534"/>
            <a:chOff x="3883927" y="2062461"/>
            <a:chExt cx="4848225" cy="3563534"/>
          </a:xfrm>
        </p:grpSpPr>
        <p:grpSp>
          <p:nvGrpSpPr>
            <p:cNvPr id="2053" name="Group 2052"/>
            <p:cNvGrpSpPr/>
            <p:nvPr/>
          </p:nvGrpSpPr>
          <p:grpSpPr>
            <a:xfrm>
              <a:off x="3883927" y="2257554"/>
              <a:ext cx="4848225" cy="3343275"/>
              <a:chOff x="3883927" y="2257554"/>
              <a:chExt cx="4848225" cy="3343275"/>
            </a:xfrm>
          </p:grpSpPr>
          <p:pic>
            <p:nvPicPr>
              <p:cNvPr id="1031" name="Picture 7" descr="C:\Users\ksung\Desktop\ScreenHunter_23 Aug. 24 23.30.jp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83927" y="2257554"/>
                <a:ext cx="4848225" cy="3343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9" name="Straight Arrow Connector 8"/>
              <p:cNvCxnSpPr/>
              <p:nvPr/>
            </p:nvCxnSpPr>
            <p:spPr>
              <a:xfrm flipH="1">
                <a:off x="6380298" y="3605113"/>
                <a:ext cx="746350" cy="197940"/>
              </a:xfrm>
              <a:prstGeom prst="straightConnector1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H="1" flipV="1">
                <a:off x="6884453" y="3007046"/>
                <a:ext cx="242194" cy="598068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flipH="1">
                <a:off x="6642261" y="3605113"/>
                <a:ext cx="484385" cy="430015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Oval 40"/>
            <p:cNvSpPr/>
            <p:nvPr/>
          </p:nvSpPr>
          <p:spPr>
            <a:xfrm>
              <a:off x="4480353" y="4980715"/>
              <a:ext cx="1981202" cy="64528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View Direction (V)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Arrow Connector 41"/>
            <p:cNvCxnSpPr>
              <a:stCxn id="41" idx="0"/>
            </p:cNvCxnSpPr>
            <p:nvPr/>
          </p:nvCxnSpPr>
          <p:spPr>
            <a:xfrm flipV="1">
              <a:off x="5470954" y="3803053"/>
              <a:ext cx="1171307" cy="1177662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6750950" y="2062461"/>
              <a:ext cx="1981202" cy="64528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Up Direction (U)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>
              <a:stCxn id="49" idx="4"/>
            </p:cNvCxnSpPr>
            <p:nvPr/>
          </p:nvCxnSpPr>
          <p:spPr>
            <a:xfrm flipH="1">
              <a:off x="7005550" y="2707741"/>
              <a:ext cx="736001" cy="48648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/>
            <p:nvPr/>
          </p:nvSpPr>
          <p:spPr>
            <a:xfrm>
              <a:off x="6613955" y="4971618"/>
              <a:ext cx="1981202" cy="64528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Side Direction (W)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Arrow Connector 55"/>
            <p:cNvCxnSpPr>
              <a:stCxn id="55" idx="0"/>
            </p:cNvCxnSpPr>
            <p:nvPr/>
          </p:nvCxnSpPr>
          <p:spPr>
            <a:xfrm flipH="1" flipV="1">
              <a:off x="6932141" y="3822221"/>
              <a:ext cx="672415" cy="1149397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Oval 58"/>
          <p:cNvSpPr/>
          <p:nvPr/>
        </p:nvSpPr>
        <p:spPr>
          <a:xfrm>
            <a:off x="7436785" y="3500052"/>
            <a:ext cx="815546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Eye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4989629" y="3939749"/>
            <a:ext cx="815546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At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41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sung\Desktop\ScreenHunter_28 Aug. 25 00.31.jpg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11"/>
          <a:stretch/>
        </p:blipFill>
        <p:spPr bwMode="auto">
          <a:xfrm>
            <a:off x="5159035" y="1313543"/>
            <a:ext cx="3984965" cy="1561853"/>
          </a:xfrm>
          <a:prstGeom prst="rect">
            <a:avLst/>
          </a:prstGeom>
          <a:ln w="38100" cap="sq">
            <a:solidFill>
              <a:schemeClr val="accent4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7" descr="C:\Users\ksung\Desktop\ScreenHunter_23 Aug. 24 23.30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53" y="3214299"/>
            <a:ext cx="3909650" cy="2696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99171" y="389746"/>
            <a:ext cx="8229600" cy="1143000"/>
          </a:xfrm>
        </p:spPr>
        <p:txBody>
          <a:bodyPr/>
          <a:lstStyle/>
          <a:p>
            <a:r>
              <a:rPr lang="en-US" dirty="0" smtClean="0"/>
              <a:t>Recall: Scene Description</a:t>
            </a:r>
            <a:endParaRPr lang="en-US" dirty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>
          <a:xfrm>
            <a:off x="393357" y="1508077"/>
            <a:ext cx="7772400" cy="48706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Camera is defined by:</a:t>
            </a:r>
          </a:p>
          <a:p>
            <a:pPr lvl="1"/>
            <a:r>
              <a:rPr lang="en-US" dirty="0" smtClean="0"/>
              <a:t>Eye, </a:t>
            </a:r>
            <a:r>
              <a:rPr lang="en-US" dirty="0" err="1" smtClean="0"/>
              <a:t>lookat</a:t>
            </a:r>
            <a:r>
              <a:rPr lang="en-US" dirty="0" smtClean="0"/>
              <a:t>, and </a:t>
            </a:r>
            <a:r>
              <a:rPr lang="en-US" dirty="0" err="1" smtClean="0"/>
              <a:t>UpVector</a:t>
            </a:r>
            <a:endParaRPr lang="en-US" dirty="0" smtClean="0"/>
          </a:p>
          <a:p>
            <a:r>
              <a:rPr lang="en-US" dirty="0" smtClean="0"/>
              <a:t>Viewing Direction</a:t>
            </a:r>
          </a:p>
          <a:p>
            <a:pPr lvl="1"/>
            <a:r>
              <a:rPr lang="en-US" dirty="0" smtClean="0"/>
              <a:t>Defined by Eye and At</a:t>
            </a:r>
          </a:p>
          <a:p>
            <a:r>
              <a:rPr lang="en-US" dirty="0" smtClean="0"/>
              <a:t>Notice:</a:t>
            </a:r>
          </a:p>
          <a:p>
            <a:pPr lvl="1"/>
            <a:r>
              <a:rPr lang="en-US" dirty="0" err="1" smtClean="0"/>
              <a:t>UpVector</a:t>
            </a:r>
            <a:r>
              <a:rPr lang="en-US" dirty="0" smtClean="0"/>
              <a:t> is usually</a:t>
            </a:r>
            <a:br>
              <a:rPr lang="en-US" dirty="0" smtClean="0"/>
            </a:br>
            <a:r>
              <a:rPr lang="en-US" i="1" dirty="0" smtClean="0"/>
              <a:t>NOT </a:t>
            </a:r>
            <a:r>
              <a:rPr lang="en-US" dirty="0" smtClean="0"/>
              <a:t>perpendicular to </a:t>
            </a:r>
            <a:br>
              <a:rPr lang="en-US" dirty="0" smtClean="0"/>
            </a:br>
            <a:r>
              <a:rPr lang="en-US" dirty="0" smtClean="0"/>
              <a:t>View Direction!!</a:t>
            </a:r>
          </a:p>
          <a:p>
            <a:pPr lvl="1"/>
            <a:r>
              <a:rPr lang="en-US" dirty="0" smtClean="0"/>
              <a:t>Easier for user to specify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sent of “up”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508733" y="3449037"/>
            <a:ext cx="0" cy="840340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249242" y="4337523"/>
            <a:ext cx="815546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Eye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607059" y="4752428"/>
            <a:ext cx="815546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066798" y="3214299"/>
            <a:ext cx="1638537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UpVector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339663" y="1697367"/>
            <a:ext cx="1350337" cy="648010"/>
          </a:xfrm>
          <a:prstGeom prst="ellips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50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29487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Compute Camera Base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57324"/>
            <a:ext cx="7772400" cy="4714875"/>
          </a:xfrm>
        </p:spPr>
        <p:txBody>
          <a:bodyPr>
            <a:normAutofit/>
          </a:bodyPr>
          <a:lstStyle/>
          <a:p>
            <a:r>
              <a:rPr lang="en-US" dirty="0" smtClean="0"/>
              <a:t>Viewing Direction (V)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 = At - Eye</a:t>
            </a:r>
          </a:p>
          <a:p>
            <a:r>
              <a:rPr lang="en-US" dirty="0" smtClean="0"/>
              <a:t>Remember:</a:t>
            </a:r>
          </a:p>
          <a:p>
            <a:pPr lvl="1"/>
            <a:r>
              <a:rPr lang="en-US" dirty="0" err="1" smtClean="0"/>
              <a:t>UpVector</a:t>
            </a:r>
            <a:r>
              <a:rPr lang="en-US" dirty="0" smtClean="0"/>
              <a:t> may not be</a:t>
            </a:r>
            <a:br>
              <a:rPr lang="en-US" dirty="0" smtClean="0"/>
            </a:br>
            <a:r>
              <a:rPr lang="en-US" dirty="0" smtClean="0"/>
              <a:t>perpendicular to V</a:t>
            </a:r>
          </a:p>
          <a:p>
            <a:r>
              <a:rPr lang="en-US" dirty="0" smtClean="0"/>
              <a:t>W = </a:t>
            </a:r>
            <a:r>
              <a:rPr lang="en-US" dirty="0" err="1" smtClean="0"/>
              <a:t>UpVector</a:t>
            </a:r>
            <a:r>
              <a:rPr lang="en-US" dirty="0" smtClean="0"/>
              <a:t> x V</a:t>
            </a:r>
          </a:p>
          <a:p>
            <a:r>
              <a:rPr lang="en-US" dirty="0" smtClean="0"/>
              <a:t>W is perpendicular</a:t>
            </a:r>
            <a:br>
              <a:rPr lang="en-US" dirty="0" smtClean="0"/>
            </a:br>
            <a:r>
              <a:rPr lang="en-US" dirty="0" smtClean="0"/>
              <a:t>to both </a:t>
            </a:r>
            <a:r>
              <a:rPr lang="en-US" dirty="0" err="1" smtClean="0"/>
              <a:t>UpVector</a:t>
            </a:r>
            <a:r>
              <a:rPr lang="en-US" dirty="0" smtClean="0"/>
              <a:t> and V</a:t>
            </a:r>
          </a:p>
          <a:p>
            <a:pPr lvl="1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4573802" y="1667275"/>
            <a:ext cx="4848225" cy="3343275"/>
            <a:chOff x="4295775" y="1667275"/>
            <a:chExt cx="4848225" cy="3343275"/>
          </a:xfrm>
        </p:grpSpPr>
        <p:pic>
          <p:nvPicPr>
            <p:cNvPr id="1031" name="Picture 7" descr="C:\Users\ksung\Desktop\ScreenHunter_23 Aug. 24 23.30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5775" y="1667275"/>
              <a:ext cx="4848225" cy="3343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Straight Arrow Connector 8"/>
            <p:cNvCxnSpPr/>
            <p:nvPr/>
          </p:nvCxnSpPr>
          <p:spPr>
            <a:xfrm flipH="1">
              <a:off x="6792146" y="3014834"/>
              <a:ext cx="746350" cy="197940"/>
            </a:xfrm>
            <a:prstGeom prst="straightConnector1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7054109" y="3014834"/>
              <a:ext cx="484385" cy="43001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5647037" y="4390436"/>
              <a:ext cx="45720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Arrow Connector 41"/>
            <p:cNvCxnSpPr>
              <a:stCxn id="41" idx="0"/>
            </p:cNvCxnSpPr>
            <p:nvPr/>
          </p:nvCxnSpPr>
          <p:spPr>
            <a:xfrm flipV="1">
              <a:off x="5875638" y="3231943"/>
              <a:ext cx="963827" cy="1158493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30" idx="0"/>
            </p:cNvCxnSpPr>
            <p:nvPr/>
          </p:nvCxnSpPr>
          <p:spPr>
            <a:xfrm flipH="1" flipV="1">
              <a:off x="7343991" y="3231943"/>
              <a:ext cx="804322" cy="1149396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7514412" y="2963057"/>
              <a:ext cx="815546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Eye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5067256" y="3264507"/>
              <a:ext cx="815546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At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7966667" y="4381339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W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7538496" y="2174494"/>
              <a:ext cx="0" cy="840340"/>
            </a:xfrm>
            <a:prstGeom prst="straightConnector1">
              <a:avLst/>
            </a:prstGeom>
            <a:ln w="254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7096561" y="1939756"/>
              <a:ext cx="1638537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UpVector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10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644404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Compute Up Direction (U)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57324"/>
            <a:ext cx="7772400" cy="4714875"/>
          </a:xfrm>
        </p:spPr>
        <p:txBody>
          <a:bodyPr>
            <a:normAutofit/>
          </a:bodyPr>
          <a:lstStyle/>
          <a:p>
            <a:r>
              <a:rPr lang="en-US" dirty="0" smtClean="0"/>
              <a:t>U = V x W</a:t>
            </a:r>
          </a:p>
          <a:p>
            <a:endParaRPr lang="en-US" dirty="0" smtClean="0"/>
          </a:p>
          <a:p>
            <a:r>
              <a:rPr lang="en-US" dirty="0" smtClean="0"/>
              <a:t>U, V, and W are </a:t>
            </a:r>
            <a:br>
              <a:rPr lang="en-US" dirty="0" smtClean="0"/>
            </a:br>
            <a:r>
              <a:rPr lang="en-US" dirty="0" smtClean="0"/>
              <a:t>perpendicular!!</a:t>
            </a:r>
          </a:p>
          <a:p>
            <a:endParaRPr lang="en-US" dirty="0" smtClean="0"/>
          </a:p>
          <a:p>
            <a:r>
              <a:rPr lang="en-US" dirty="0" smtClean="0"/>
              <a:t>Normalize to </a:t>
            </a:r>
            <a:br>
              <a:rPr lang="en-US" dirty="0" smtClean="0"/>
            </a:br>
            <a:r>
              <a:rPr lang="en-US" dirty="0" smtClean="0"/>
              <a:t>form a Cartesian Coordinate!</a:t>
            </a:r>
          </a:p>
          <a:p>
            <a:pPr lvl="1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898703" y="1317489"/>
            <a:ext cx="4848225" cy="3343275"/>
            <a:chOff x="4573802" y="1667275"/>
            <a:chExt cx="4848225" cy="3343275"/>
          </a:xfrm>
        </p:grpSpPr>
        <p:grpSp>
          <p:nvGrpSpPr>
            <p:cNvPr id="18" name="Group 17"/>
            <p:cNvGrpSpPr/>
            <p:nvPr/>
          </p:nvGrpSpPr>
          <p:grpSpPr>
            <a:xfrm>
              <a:off x="4573802" y="1667275"/>
              <a:ext cx="4848225" cy="3343275"/>
              <a:chOff x="4295775" y="1667275"/>
              <a:chExt cx="4848225" cy="3343275"/>
            </a:xfrm>
          </p:grpSpPr>
          <p:pic>
            <p:nvPicPr>
              <p:cNvPr id="1031" name="Picture 7" descr="C:\Users\ksung\Desktop\ScreenHunter_23 Aug. 24 23.30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95775" y="1667275"/>
                <a:ext cx="4848225" cy="3343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9" name="Straight Arrow Connector 8"/>
              <p:cNvCxnSpPr/>
              <p:nvPr/>
            </p:nvCxnSpPr>
            <p:spPr>
              <a:xfrm flipH="1">
                <a:off x="6792146" y="3014834"/>
                <a:ext cx="746350" cy="197940"/>
              </a:xfrm>
              <a:prstGeom prst="straightConnector1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flipH="1">
                <a:off x="7054109" y="3014834"/>
                <a:ext cx="484385" cy="430015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Oval 40"/>
              <p:cNvSpPr/>
              <p:nvPr/>
            </p:nvSpPr>
            <p:spPr>
              <a:xfrm>
                <a:off x="6539329" y="3212687"/>
                <a:ext cx="457201" cy="322640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7514412" y="2963057"/>
                <a:ext cx="815546" cy="308919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Eye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5067256" y="3264507"/>
                <a:ext cx="815546" cy="308919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bg1"/>
                    </a:solidFill>
                  </a:rPr>
                  <a:t>At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211669" y="3212774"/>
                <a:ext cx="363291" cy="322640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W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 flipV="1">
                <a:off x="7538496" y="2174494"/>
                <a:ext cx="0" cy="840340"/>
              </a:xfrm>
              <a:prstGeom prst="straightConnector1">
                <a:avLst/>
              </a:prstGeom>
              <a:ln w="25400">
                <a:solidFill>
                  <a:schemeClr val="accent3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Oval 32"/>
              <p:cNvSpPr/>
              <p:nvPr/>
            </p:nvSpPr>
            <p:spPr>
              <a:xfrm>
                <a:off x="7096561" y="1939756"/>
                <a:ext cx="1638537" cy="308919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err="1" smtClean="0">
                    <a:solidFill>
                      <a:schemeClr val="tx1"/>
                    </a:solidFill>
                  </a:rPr>
                  <a:t>UpVector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 flipH="1" flipV="1">
              <a:off x="7550245" y="2408023"/>
              <a:ext cx="242194" cy="598068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6563805" y="2174494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/>
            <p:cNvCxnSpPr>
              <a:stCxn id="17" idx="6"/>
            </p:cNvCxnSpPr>
            <p:nvPr/>
          </p:nvCxnSpPr>
          <p:spPr>
            <a:xfrm>
              <a:off x="6927096" y="2335814"/>
              <a:ext cx="694922" cy="371243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3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2" descr="C:\Users\ksung\Desktop\ScreenHunter_34 Aug. 25 01.49.jp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705" y="1342712"/>
            <a:ext cx="484822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H="1">
            <a:off x="6685626" y="2230179"/>
            <a:ext cx="1419002" cy="117224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8059135" y="1962295"/>
            <a:ext cx="815546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Eye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7708388" y="3713275"/>
            <a:ext cx="1166293" cy="556113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Image Plane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640033" y="2161367"/>
            <a:ext cx="1419104" cy="1142700"/>
          </a:xfrm>
          <a:prstGeom prst="straightConnector1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 rot="19079766">
            <a:off x="6565165" y="2440755"/>
            <a:ext cx="1548578" cy="30891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focus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36" name="Straight Arrow Connector 35"/>
          <p:cNvCxnSpPr>
            <a:stCxn id="31" idx="2"/>
          </p:cNvCxnSpPr>
          <p:nvPr/>
        </p:nvCxnSpPr>
        <p:spPr>
          <a:xfrm flipH="1" flipV="1">
            <a:off x="6887566" y="3714606"/>
            <a:ext cx="820822" cy="276726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85101" y="19951"/>
            <a:ext cx="761345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Recall: Image Plane (Scene XML)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69075" y="2718913"/>
            <a:ext cx="7772400" cy="34251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</a:t>
            </a:r>
            <a:r>
              <a:rPr lang="en-US" dirty="0" smtClean="0"/>
              <a:t>ocus distance</a:t>
            </a:r>
            <a:br>
              <a:rPr lang="en-US" dirty="0" smtClean="0"/>
            </a:br>
            <a:r>
              <a:rPr lang="en-US" dirty="0" smtClean="0"/>
              <a:t>away from the Eye</a:t>
            </a:r>
          </a:p>
          <a:p>
            <a:r>
              <a:rPr lang="en-US" dirty="0" smtClean="0"/>
              <a:t>Resolution defined</a:t>
            </a:r>
            <a:br>
              <a:rPr lang="en-US" dirty="0" smtClean="0"/>
            </a:br>
            <a:r>
              <a:rPr lang="en-US" dirty="0" smtClean="0"/>
              <a:t>in the XML file to be</a:t>
            </a:r>
            <a:br>
              <a:rPr lang="en-US" dirty="0" smtClean="0"/>
            </a:br>
            <a:r>
              <a:rPr lang="en-US" dirty="0" smtClean="0"/>
              <a:t>Rx by </a:t>
            </a:r>
            <a:r>
              <a:rPr lang="en-US" dirty="0" err="1" smtClean="0"/>
              <a:t>Ry</a:t>
            </a:r>
            <a:r>
              <a:rPr lang="en-US" dirty="0" smtClean="0"/>
              <a:t> pixels</a:t>
            </a:r>
          </a:p>
          <a:p>
            <a:r>
              <a:rPr lang="en-US" dirty="0" smtClean="0"/>
              <a:t>Always perpendicular to the viewing direction V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81169" y="1157060"/>
            <a:ext cx="3984965" cy="1561853"/>
            <a:chOff x="1354698" y="1162951"/>
            <a:chExt cx="3984965" cy="1561853"/>
          </a:xfrm>
        </p:grpSpPr>
        <p:pic>
          <p:nvPicPr>
            <p:cNvPr id="34" name="Picture 2" descr="C:\Users\ksung\Desktop\ScreenHunter_28 Aug. 25 00.31.jp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211"/>
            <a:stretch/>
          </p:blipFill>
          <p:spPr bwMode="auto">
            <a:xfrm>
              <a:off x="1354698" y="1162951"/>
              <a:ext cx="3984965" cy="1561853"/>
            </a:xfrm>
            <a:prstGeom prst="rect">
              <a:avLst/>
            </a:prstGeom>
            <a:ln w="38100" cap="sq">
              <a:solidFill>
                <a:schemeClr val="accent4">
                  <a:lumMod val="60000"/>
                  <a:lumOff val="40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Oval 34"/>
            <p:cNvSpPr/>
            <p:nvPr/>
          </p:nvSpPr>
          <p:spPr>
            <a:xfrm>
              <a:off x="1683767" y="2142546"/>
              <a:ext cx="1979771" cy="396722"/>
            </a:xfrm>
            <a:prstGeom prst="ellipse">
              <a:avLst/>
            </a:prstGeom>
            <a:noFill/>
            <a:ln w="571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13" name="Picture 2" descr="C:\Users\ksung\Desktop\ScreenHunter_31 Aug. 25 01.09.jpg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43"/>
          <a:stretch/>
        </p:blipFill>
        <p:spPr bwMode="auto">
          <a:xfrm>
            <a:off x="3274132" y="1017853"/>
            <a:ext cx="3691212" cy="107632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val 15"/>
          <p:cNvSpPr/>
          <p:nvPr/>
        </p:nvSpPr>
        <p:spPr>
          <a:xfrm>
            <a:off x="3756572" y="1414412"/>
            <a:ext cx="2646385" cy="396722"/>
          </a:xfrm>
          <a:prstGeom prst="ellips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0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/>
          <p:cNvGrpSpPr/>
          <p:nvPr/>
        </p:nvGrpSpPr>
        <p:grpSpPr>
          <a:xfrm>
            <a:off x="4368390" y="1125945"/>
            <a:ext cx="4848225" cy="3429000"/>
            <a:chOff x="359661" y="1257751"/>
            <a:chExt cx="4848225" cy="3429000"/>
          </a:xfrm>
        </p:grpSpPr>
        <p:pic>
          <p:nvPicPr>
            <p:cNvPr id="116" name="Picture 2" descr="C:\Users\ksung\Desktop\ScreenHunter_34 Aug. 25 01.49.jp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661" y="1257751"/>
              <a:ext cx="4848225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7" name="Oval 116"/>
            <p:cNvSpPr/>
            <p:nvPr/>
          </p:nvSpPr>
          <p:spPr>
            <a:xfrm rot="19063078">
              <a:off x="2620239" y="2672001"/>
              <a:ext cx="976176" cy="308919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3">
                      <a:lumMod val="75000"/>
                    </a:schemeClr>
                  </a:solidFill>
                </a:rPr>
                <a:t>focus</a:t>
              </a:r>
              <a:endParaRPr lang="en-US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 rot="3049527">
              <a:off x="2188107" y="3187752"/>
              <a:ext cx="841876" cy="601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Height</a:t>
              </a:r>
              <a:endPara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H="1">
              <a:off x="2664598" y="2172832"/>
              <a:ext cx="1400837" cy="1171683"/>
            </a:xfrm>
            <a:prstGeom prst="straightConnector1">
              <a:avLst/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2305650" y="2921364"/>
              <a:ext cx="717896" cy="846302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Arc 120"/>
            <p:cNvSpPr/>
            <p:nvPr/>
          </p:nvSpPr>
          <p:spPr>
            <a:xfrm rot="11586832">
              <a:off x="3513287" y="1783598"/>
              <a:ext cx="1104295" cy="928325"/>
            </a:xfrm>
            <a:prstGeom prst="arc">
              <a:avLst>
                <a:gd name="adj1" fmla="val 17585703"/>
                <a:gd name="adj2" fmla="val 19863315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3165579" y="3613206"/>
              <a:ext cx="815546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fov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569330" y="1704484"/>
              <a:ext cx="1276331" cy="5079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Image Plane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4" name="Straight Arrow Connector 123"/>
            <p:cNvCxnSpPr>
              <a:stCxn id="123" idx="4"/>
            </p:cNvCxnSpPr>
            <p:nvPr/>
          </p:nvCxnSpPr>
          <p:spPr>
            <a:xfrm>
              <a:off x="1207496" y="2212451"/>
              <a:ext cx="861282" cy="845203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Oval 124"/>
            <p:cNvSpPr/>
            <p:nvPr/>
          </p:nvSpPr>
          <p:spPr>
            <a:xfrm>
              <a:off x="3370478" y="1418069"/>
              <a:ext cx="815546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Eye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6" name="Straight Arrow Connector 125"/>
            <p:cNvCxnSpPr>
              <a:stCxn id="125" idx="4"/>
            </p:cNvCxnSpPr>
            <p:nvPr/>
          </p:nvCxnSpPr>
          <p:spPr>
            <a:xfrm>
              <a:off x="3778251" y="1726988"/>
              <a:ext cx="344908" cy="41050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stCxn id="122" idx="0"/>
            </p:cNvCxnSpPr>
            <p:nvPr/>
          </p:nvCxnSpPr>
          <p:spPr>
            <a:xfrm flipV="1">
              <a:off x="3573352" y="2573560"/>
              <a:ext cx="67698" cy="1039646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 flipV="1">
              <a:off x="2305650" y="2137489"/>
              <a:ext cx="1817509" cy="783875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V="1">
              <a:off x="3023546" y="2137489"/>
              <a:ext cx="1099613" cy="1630177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449646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Image Plane Height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80651" y="3336019"/>
            <a:ext cx="7772400" cy="3276922"/>
          </a:xfrm>
        </p:spPr>
        <p:txBody>
          <a:bodyPr>
            <a:normAutofit/>
          </a:bodyPr>
          <a:lstStyle/>
          <a:p>
            <a:r>
              <a:rPr lang="en-US" dirty="0" err="1" smtClean="0"/>
              <a:t>fov</a:t>
            </a:r>
            <a:r>
              <a:rPr lang="en-US" dirty="0" smtClean="0"/>
              <a:t>: fields of view</a:t>
            </a:r>
          </a:p>
          <a:p>
            <a:pPr lvl="1"/>
            <a:r>
              <a:rPr lang="en-US" dirty="0" smtClean="0"/>
              <a:t>Is vertical angle</a:t>
            </a:r>
          </a:p>
          <a:p>
            <a:r>
              <a:rPr lang="en-US" dirty="0" smtClean="0"/>
              <a:t>Distance between</a:t>
            </a:r>
            <a:br>
              <a:rPr lang="en-US" dirty="0" smtClean="0"/>
            </a:br>
            <a:r>
              <a:rPr lang="en-US" dirty="0" smtClean="0"/>
              <a:t>Eye and Image Plane: focus</a:t>
            </a:r>
          </a:p>
          <a:p>
            <a:r>
              <a:rPr lang="en-US" dirty="0" smtClean="0"/>
              <a:t>Image Plane Height: </a:t>
            </a:r>
            <a:br>
              <a:rPr lang="en-US" dirty="0" smtClean="0"/>
            </a:br>
            <a:r>
              <a:rPr lang="en-US" dirty="0" smtClean="0"/>
              <a:t>Height = 2 * focus * tan (</a:t>
            </a:r>
            <a:r>
              <a:rPr lang="en-US" dirty="0" err="1" smtClean="0"/>
              <a:t>fov</a:t>
            </a:r>
            <a:r>
              <a:rPr lang="en-US" dirty="0" smtClean="0"/>
              <a:t>/2)</a:t>
            </a:r>
            <a:endParaRPr lang="en-US" dirty="0"/>
          </a:p>
        </p:txBody>
      </p:sp>
      <p:pic>
        <p:nvPicPr>
          <p:cNvPr id="11" name="Picture 2" descr="C:\Users\ksung\Desktop\ScreenHunter_28 Aug. 25 00.31.jpg"/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11"/>
          <a:stretch/>
        </p:blipFill>
        <p:spPr bwMode="auto">
          <a:xfrm>
            <a:off x="361290" y="1571001"/>
            <a:ext cx="3984965" cy="1561853"/>
          </a:xfrm>
          <a:prstGeom prst="rect">
            <a:avLst/>
          </a:prstGeom>
          <a:ln w="38100" cap="sq">
            <a:solidFill>
              <a:schemeClr val="accent4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883887" y="2351928"/>
            <a:ext cx="1979771" cy="396722"/>
          </a:xfrm>
          <a:prstGeom prst="ellips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14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4640201" y="1276810"/>
            <a:ext cx="4848225" cy="3429000"/>
            <a:chOff x="998259" y="1861707"/>
            <a:chExt cx="4848225" cy="3429000"/>
          </a:xfrm>
        </p:grpSpPr>
        <p:pic>
          <p:nvPicPr>
            <p:cNvPr id="34" name="Picture 2" descr="C:\Users\ksung\Desktop\ScreenHunter_34 Aug. 25 01.49.jp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59" y="1861707"/>
              <a:ext cx="4848225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Rectangle 34"/>
            <p:cNvSpPr/>
            <p:nvPr/>
          </p:nvSpPr>
          <p:spPr>
            <a:xfrm rot="3049527">
              <a:off x="2826706" y="3888468"/>
              <a:ext cx="841876" cy="601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Height</a:t>
              </a:r>
              <a:endPara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2944249" y="3622080"/>
              <a:ext cx="717896" cy="846302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>
              <a:off x="3482035" y="4045231"/>
              <a:ext cx="479530" cy="826692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sys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 rot="17960905">
              <a:off x="3470013" y="4222151"/>
              <a:ext cx="841876" cy="601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Width</a:t>
              </a:r>
              <a:endPara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449646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Image Plane Width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43570" y="1713823"/>
            <a:ext cx="7772400" cy="4770783"/>
          </a:xfrm>
        </p:spPr>
        <p:txBody>
          <a:bodyPr>
            <a:normAutofit/>
          </a:bodyPr>
          <a:lstStyle/>
          <a:p>
            <a:r>
              <a:rPr lang="en-US" dirty="0" smtClean="0"/>
              <a:t>Resolution: Rx by </a:t>
            </a:r>
            <a:r>
              <a:rPr lang="en-US" dirty="0" err="1" smtClean="0"/>
              <a:t>Ry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Computed: Height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Width is “proportional”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Width = (Rx / </a:t>
            </a:r>
            <a:r>
              <a:rPr lang="en-US" dirty="0" err="1" smtClean="0"/>
              <a:t>Ry</a:t>
            </a:r>
            <a:r>
              <a:rPr lang="en-US" dirty="0" smtClean="0"/>
              <a:t>) * Height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Aspect Ratio: Width/Height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4949172" y="172341"/>
            <a:ext cx="3691212" cy="1076325"/>
            <a:chOff x="5015468" y="867454"/>
            <a:chExt cx="3691212" cy="1076325"/>
          </a:xfrm>
        </p:grpSpPr>
        <p:pic>
          <p:nvPicPr>
            <p:cNvPr id="31" name="Picture 2" descr="C:\Users\ksung\Desktop\ScreenHunter_31 Aug. 25 01.09.jp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5043"/>
            <a:stretch/>
          </p:blipFill>
          <p:spPr bwMode="auto">
            <a:xfrm>
              <a:off x="5015468" y="867454"/>
              <a:ext cx="3691212" cy="1076325"/>
            </a:xfrm>
            <a:prstGeom prst="rect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Oval 31"/>
            <p:cNvSpPr/>
            <p:nvPr/>
          </p:nvSpPr>
          <p:spPr>
            <a:xfrm>
              <a:off x="5450200" y="1264613"/>
              <a:ext cx="2646385" cy="396722"/>
            </a:xfrm>
            <a:prstGeom prst="ellipse">
              <a:avLst/>
            </a:prstGeom>
            <a:noFill/>
            <a:ln w="571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803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8" y="274638"/>
            <a:ext cx="7955281" cy="6690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Cartesian Coordinate on Image Plane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97280"/>
            <a:ext cx="7772400" cy="50749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2D, Requires</a:t>
            </a:r>
          </a:p>
          <a:p>
            <a:pPr lvl="1"/>
            <a:r>
              <a:rPr lang="en-US" dirty="0" smtClean="0"/>
              <a:t>2 Perpendicular</a:t>
            </a:r>
          </a:p>
          <a:p>
            <a:pPr lvl="1"/>
            <a:r>
              <a:rPr lang="en-US" dirty="0" smtClean="0"/>
              <a:t>Unit Vectors</a:t>
            </a:r>
          </a:p>
          <a:p>
            <a:r>
              <a:rPr lang="en-US" dirty="0" smtClean="0"/>
              <a:t>Origin: </a:t>
            </a:r>
            <a:br>
              <a:rPr lang="en-US" dirty="0" smtClean="0"/>
            </a:br>
            <a:r>
              <a:rPr lang="en-US" dirty="0" smtClean="0"/>
              <a:t>Lower-Left Corner</a:t>
            </a:r>
          </a:p>
          <a:p>
            <a:r>
              <a:rPr lang="en-US" dirty="0" smtClean="0"/>
              <a:t>Remember</a:t>
            </a:r>
          </a:p>
          <a:p>
            <a:pPr lvl="1"/>
            <a:r>
              <a:rPr lang="en-US" dirty="0" smtClean="0"/>
              <a:t>U, V, W from </a:t>
            </a:r>
            <a:br>
              <a:rPr lang="en-US" dirty="0" smtClean="0"/>
            </a:br>
            <a:r>
              <a:rPr lang="en-US" dirty="0" smtClean="0"/>
              <a:t>Camera Space</a:t>
            </a:r>
          </a:p>
          <a:p>
            <a:r>
              <a:rPr lang="en-US" dirty="0" smtClean="0"/>
              <a:t>Image plane perpendicular to V</a:t>
            </a:r>
          </a:p>
          <a:p>
            <a:pPr lvl="1"/>
            <a:r>
              <a:rPr lang="en-US" dirty="0" smtClean="0"/>
              <a:t>U in the vertical direction of Image Plane</a:t>
            </a:r>
          </a:p>
          <a:p>
            <a:pPr lvl="1"/>
            <a:r>
              <a:rPr lang="en-US" dirty="0" smtClean="0"/>
              <a:t>W in the horizontal direction of image plane!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818965" y="1059186"/>
            <a:ext cx="4848225" cy="3429000"/>
            <a:chOff x="998260" y="1958467"/>
            <a:chExt cx="4848225" cy="3429000"/>
          </a:xfrm>
        </p:grpSpPr>
        <p:pic>
          <p:nvPicPr>
            <p:cNvPr id="21" name="Picture 2" descr="C:\Users\ksung\Desktop\ScreenHunter_34 Aug. 25 01.49.jp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60" y="1958467"/>
              <a:ext cx="4848225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2" name="Straight Arrow Connector 21"/>
            <p:cNvCxnSpPr/>
            <p:nvPr/>
          </p:nvCxnSpPr>
          <p:spPr>
            <a:xfrm flipH="1">
              <a:off x="3303197" y="2873548"/>
              <a:ext cx="1400837" cy="1171683"/>
            </a:xfrm>
            <a:prstGeom prst="straightConnector1">
              <a:avLst/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4224766" y="4089628"/>
              <a:ext cx="1088731" cy="6408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Lower</a:t>
              </a:r>
              <a:br>
                <a:rPr lang="en-US" b="1" dirty="0" smtClean="0">
                  <a:solidFill>
                    <a:schemeClr val="tx1"/>
                  </a:solidFill>
                </a:rPr>
              </a:br>
              <a:r>
                <a:rPr lang="en-US" b="1" dirty="0" smtClean="0">
                  <a:solidFill>
                    <a:schemeClr val="tx1"/>
                  </a:solidFill>
                </a:rPr>
                <a:t>Left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1207929" y="2405200"/>
              <a:ext cx="1276331" cy="5079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Image Plane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24"/>
            <p:cNvCxnSpPr>
              <a:stCxn id="24" idx="4"/>
            </p:cNvCxnSpPr>
            <p:nvPr/>
          </p:nvCxnSpPr>
          <p:spPr>
            <a:xfrm>
              <a:off x="1846095" y="2913167"/>
              <a:ext cx="861282" cy="845203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23" idx="2"/>
            </p:cNvCxnSpPr>
            <p:nvPr/>
          </p:nvCxnSpPr>
          <p:spPr>
            <a:xfrm flipH="1">
              <a:off x="3393734" y="4410062"/>
              <a:ext cx="831032" cy="454546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4237736" y="2863403"/>
              <a:ext cx="490950" cy="409439"/>
            </a:xfrm>
            <a:prstGeom prst="straightConnector1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4419381" y="2873548"/>
              <a:ext cx="284653" cy="41824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4353714" y="3249566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W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H="1" flipV="1">
              <a:off x="4290939" y="2344624"/>
              <a:ext cx="426066" cy="53733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4237736" y="2069234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4025829" y="2863403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H="1" flipV="1">
              <a:off x="2950197" y="3572206"/>
              <a:ext cx="383820" cy="473025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2768551" y="3291790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H="1">
              <a:off x="3035808" y="4053863"/>
              <a:ext cx="298209" cy="33525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2669926" y="4069963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W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458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</TotalTime>
  <Words>409</Words>
  <Application>Microsoft Office PowerPoint</Application>
  <PresentationFormat>On-screen Show (4:3)</PresentationFormat>
  <Paragraphs>157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Orthogonal Base</vt:lpstr>
      <vt:lpstr>Camera Space</vt:lpstr>
      <vt:lpstr>Recall: Scene Description</vt:lpstr>
      <vt:lpstr>Compute Camera Base</vt:lpstr>
      <vt:lpstr>Compute Up Direction (U)</vt:lpstr>
      <vt:lpstr>Recall: Image Plane (Scene XML)</vt:lpstr>
      <vt:lpstr>Image Plane Height</vt:lpstr>
      <vt:lpstr>Image Plane Width</vt:lpstr>
      <vt:lpstr>Cartesian Coordinate on Image Plane</vt:lpstr>
      <vt:lpstr>Image Plane Location</vt:lpstr>
      <vt:lpstr>Lower Left Corner</vt:lpstr>
      <vt:lpstr>Pixel Size:</vt:lpstr>
      <vt:lpstr>Pixel Location: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Photograph of two papers</dc:title>
  <dc:creator>Kelvin Sung</dc:creator>
  <cp:lastModifiedBy>Kelvin Sung</cp:lastModifiedBy>
  <cp:revision>105</cp:revision>
  <dcterms:created xsi:type="dcterms:W3CDTF">2006-08-16T00:00:00Z</dcterms:created>
  <dcterms:modified xsi:type="dcterms:W3CDTF">2013-04-08T15:48:36Z</dcterms:modified>
</cp:coreProperties>
</file>