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99" r:id="rId3"/>
    <p:sldId id="302" r:id="rId4"/>
    <p:sldId id="300" r:id="rId5"/>
    <p:sldId id="301" r:id="rId6"/>
    <p:sldId id="303" r:id="rId7"/>
    <p:sldId id="298" r:id="rId8"/>
    <p:sldId id="307" r:id="rId9"/>
    <p:sldId id="308" r:id="rId10"/>
    <p:sldId id="309" r:id="rId11"/>
    <p:sldId id="310" r:id="rId12"/>
    <p:sldId id="311" r:id="rId13"/>
    <p:sldId id="314" r:id="rId14"/>
    <p:sldId id="315" r:id="rId15"/>
    <p:sldId id="316" r:id="rId16"/>
    <p:sldId id="317" r:id="rId17"/>
    <p:sldId id="312" r:id="rId18"/>
    <p:sldId id="313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2.jpeg"/><Relationship Id="rId7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10" Type="http://schemas.openxmlformats.org/officeDocument/2006/relationships/image" Target="../media/image11.jpeg"/><Relationship Id="rId4" Type="http://schemas.openxmlformats.org/officeDocument/2006/relationships/image" Target="../media/image16.jpeg"/><Relationship Id="rId9" Type="http://schemas.openxmlformats.org/officeDocument/2006/relationships/hyperlink" Target="MayaScenes/InfiniteChecker.m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hyperlink" Target="MayaScenes/SimpleSine.mb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yaScenes/InfiniteChecker.ma" TargetMode="External"/><Relationship Id="rId5" Type="http://schemas.openxmlformats.org/officeDocument/2006/relationships/hyperlink" Target="FFTDemo/WinWULFF" TargetMode="External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yaScenes/InfiniteChecker.m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VSh-au_9a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2827" y="1138397"/>
            <a:ext cx="2960083" cy="915163"/>
          </a:xfrm>
        </p:spPr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139095" y="3439937"/>
            <a:ext cx="6840501" cy="2703615"/>
          </a:xfrm>
        </p:spPr>
        <p:txBody>
          <a:bodyPr>
            <a:normAutofit/>
          </a:bodyPr>
          <a:lstStyle/>
          <a:p>
            <a:r>
              <a:rPr lang="en-US" dirty="0" smtClean="0"/>
              <a:t>Pixel is an area!!</a:t>
            </a:r>
          </a:p>
          <a:p>
            <a:pPr lvl="1"/>
            <a:r>
              <a:rPr lang="en-US" dirty="0" smtClean="0"/>
              <a:t>Square, Rectangular, or Circular?</a:t>
            </a:r>
          </a:p>
          <a:p>
            <a:r>
              <a:rPr lang="en-US" dirty="0" smtClean="0"/>
              <a:t>How do we approximate the area?</a:t>
            </a:r>
          </a:p>
          <a:p>
            <a:pPr lvl="1"/>
            <a:r>
              <a:rPr lang="en-US" dirty="0" smtClean="0"/>
              <a:t>Why bother?</a:t>
            </a:r>
          </a:p>
        </p:txBody>
      </p:sp>
      <p:pic>
        <p:nvPicPr>
          <p:cNvPr id="5" name="Picture 2" descr="C:\Users\ksung\Desktop\ScreenHunter_36 Aug. 25 02.30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124" y="365181"/>
            <a:ext cx="488632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4074124" y="3004457"/>
            <a:ext cx="1525091" cy="695405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of one pixel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65745" y="505162"/>
            <a:ext cx="1276331" cy="507967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Image Plane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4"/>
          </p:cNvCxnSpPr>
          <p:nvPr/>
        </p:nvCxnSpPr>
        <p:spPr>
          <a:xfrm>
            <a:off x="4403911" y="1013129"/>
            <a:ext cx="861282" cy="306660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6"/>
          </p:cNvCxnSpPr>
          <p:nvPr/>
        </p:nvCxnSpPr>
        <p:spPr>
          <a:xfrm flipV="1">
            <a:off x="5599215" y="3046021"/>
            <a:ext cx="385949" cy="306139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782515" y="3199091"/>
            <a:ext cx="2177934" cy="848476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Areas represented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by the pixel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0"/>
            <a:endCxn id="27" idx="2"/>
          </p:cNvCxnSpPr>
          <p:nvPr/>
        </p:nvCxnSpPr>
        <p:spPr>
          <a:xfrm flipH="1" flipV="1">
            <a:off x="7840729" y="2782558"/>
            <a:ext cx="30753" cy="416533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 rot="20029139">
            <a:off x="7441763" y="2832553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20640182" flipH="1">
            <a:off x="7800960" y="2716475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>
            <a:stCxn id="29" idx="0"/>
            <a:endCxn id="31" idx="5"/>
          </p:cNvCxnSpPr>
          <p:nvPr/>
        </p:nvCxnSpPr>
        <p:spPr>
          <a:xfrm flipH="1" flipV="1">
            <a:off x="7512154" y="2882265"/>
            <a:ext cx="359328" cy="316826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 rot="20029139">
            <a:off x="7320318" y="2874450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 rot="20029139">
            <a:off x="7223770" y="2721416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 rot="20640182" flipH="1">
            <a:off x="7914770" y="2675686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20640182" flipH="1">
            <a:off x="7725675" y="2575980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 rot="20640182" flipH="1">
            <a:off x="7840999" y="2535190"/>
            <a:ext cx="60966" cy="6738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 rot="20029139">
            <a:off x="7364851" y="2680627"/>
            <a:ext cx="71899" cy="74550"/>
          </a:xfrm>
          <a:prstGeom prst="ellipse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80179" cy="1143000"/>
          </a:xfrm>
        </p:spPr>
        <p:txBody>
          <a:bodyPr/>
          <a:lstStyle/>
          <a:p>
            <a:r>
              <a:rPr lang="en-US" dirty="0" smtClean="0"/>
              <a:t>Plotting …</a:t>
            </a:r>
            <a:endParaRPr lang="en-US" dirty="0"/>
          </a:p>
        </p:txBody>
      </p:sp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070" y="461494"/>
            <a:ext cx="3591025" cy="10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90581" y="1239838"/>
            <a:ext cx="2732482" cy="1749024"/>
            <a:chOff x="390581" y="1239838"/>
            <a:chExt cx="2732482" cy="1749024"/>
          </a:xfrm>
        </p:grpSpPr>
        <p:pic>
          <p:nvPicPr>
            <p:cNvPr id="6146" name="Picture 2" descr="C:\Users\ksung\Desktop\ScreenHunter_09 Aug. 26 19.1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1239838"/>
              <a:ext cx="2732482" cy="1749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1458126" y="160658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0581" y="3110121"/>
            <a:ext cx="2939631" cy="1741777"/>
            <a:chOff x="390581" y="3110121"/>
            <a:chExt cx="2939631" cy="1741777"/>
          </a:xfrm>
        </p:grpSpPr>
        <p:pic>
          <p:nvPicPr>
            <p:cNvPr id="6150" name="Picture 6" descr="C:\Users\ksung\Desktop\ScreenHunter_10 Aug. 26 19.1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3110121"/>
              <a:ext cx="2939631" cy="1741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1470368" y="352493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0582" y="4851897"/>
            <a:ext cx="2964112" cy="1733148"/>
            <a:chOff x="390582" y="4851897"/>
            <a:chExt cx="2964112" cy="1733148"/>
          </a:xfrm>
        </p:grpSpPr>
        <p:pic>
          <p:nvPicPr>
            <p:cNvPr id="6151" name="Picture 7" descr="C:\Users\ksung\Desktop\ScreenHunter_11 Aug. 26 19.1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2" y="4851897"/>
              <a:ext cx="2964112" cy="173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1470368" y="5353394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20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600867" y="3703339"/>
            <a:ext cx="4648200" cy="2724150"/>
            <a:chOff x="3600867" y="3703339"/>
            <a:chExt cx="4648200" cy="2724150"/>
          </a:xfrm>
        </p:grpSpPr>
        <p:pic>
          <p:nvPicPr>
            <p:cNvPr id="6149" name="Picture 5" descr="C:\Users\ksung\Desktop\ScreenHunter_12 Aug. 26 19.13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867" y="3703339"/>
              <a:ext cx="4648200" cy="272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5684971" y="485789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80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56394" y="1718977"/>
            <a:ext cx="3898136" cy="1789929"/>
            <a:chOff x="2704329" y="4216319"/>
            <a:chExt cx="3898136" cy="1789929"/>
          </a:xfrm>
        </p:grpSpPr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4006399" y="4216319"/>
              <a:ext cx="533007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T=4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ontent Placeholder 2"/>
                <p:cNvSpPr txBox="1">
                  <a:spLocks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txBody>
                <a:bodyPr vert="horz" lIns="91440" tIns="45720" rIns="91440" bIns="45720" rtlCol="0">
                  <a:normAutofit fontScale="925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sz="1800" dirty="0"/>
                    <a:t>2</a:t>
                  </a:r>
                  <a:r>
                    <a:rPr lang="en-US" sz="1800" dirty="0" smtClean="0"/>
                    <a:t>0 (W = 2*</a:t>
                  </a:r>
                  <a14:m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𝜋</m:t>
                      </m:r>
                    </m:oMath>
                  </a14:m>
                  <a:r>
                    <a:rPr lang="en-US" sz="1800" dirty="0" smtClean="0"/>
                    <a:t>/20)</a:t>
                  </a:r>
                  <a:endParaRPr lang="en-US" sz="1800" dirty="0"/>
                </a:p>
                <a:p>
                  <a:pPr marL="0" indent="0">
                    <a:buNone/>
                  </a:pPr>
                  <a:endParaRPr lang="en-US" sz="1800" dirty="0" smtClean="0"/>
                </a:p>
                <a:p>
                  <a:endParaRPr lang="en-US" dirty="0" smtClean="0"/>
                </a:p>
                <a:p>
                  <a:pPr lvl="1"/>
                  <a:endParaRPr lang="en-US" dirty="0" smtClean="0"/>
                </a:p>
              </p:txBody>
            </p:sp>
          </mc:Choice>
          <mc:Fallback xmlns="">
            <p:sp>
              <p:nvSpPr>
                <p:cNvPr id="20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555" t="-5172" b="-224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/>
            <p:cNvCxnSpPr/>
            <p:nvPr/>
          </p:nvCxnSpPr>
          <p:spPr>
            <a:xfrm flipH="1">
              <a:off x="2879474" y="5168230"/>
              <a:ext cx="74287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2905213" y="5462276"/>
              <a:ext cx="286096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1"/>
            </p:cNvCxnSpPr>
            <p:nvPr/>
          </p:nvCxnSpPr>
          <p:spPr>
            <a:xfrm flipH="1">
              <a:off x="4148920" y="4602916"/>
              <a:ext cx="780972" cy="80842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2704329" y="4556883"/>
              <a:ext cx="3610726" cy="1449365"/>
              <a:chOff x="5968223" y="3248167"/>
              <a:chExt cx="3610726" cy="2143577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2879474" y="5003190"/>
              <a:ext cx="742871" cy="917553"/>
              <a:chOff x="6143369" y="3956454"/>
              <a:chExt cx="1158183" cy="1307911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 flipH="1">
              <a:off x="4913146" y="5002571"/>
              <a:ext cx="1006122" cy="917553"/>
              <a:chOff x="6143369" y="3956454"/>
              <a:chExt cx="1158183" cy="1307911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/>
            <p:cNvCxnSpPr>
              <a:stCxn id="19" idx="1"/>
            </p:cNvCxnSpPr>
            <p:nvPr/>
          </p:nvCxnSpPr>
          <p:spPr>
            <a:xfrm flipH="1">
              <a:off x="3250909" y="4398858"/>
              <a:ext cx="755490" cy="71222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045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ksung\Desktop\ScreenHunter_29 Sep. 01 21.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654095"/>
            <a:ext cx="3047999" cy="226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2766478" y="3675883"/>
            <a:ext cx="1885023" cy="1404839"/>
            <a:chOff x="390581" y="3110121"/>
            <a:chExt cx="2939631" cy="1741777"/>
          </a:xfrm>
        </p:grpSpPr>
        <p:pic>
          <p:nvPicPr>
            <p:cNvPr id="21" name="Picture 6" descr="C:\Users\ksung\Desktop\ScreenHunter_10 Aug. 26 19.1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3110121"/>
              <a:ext cx="2939631" cy="1741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1470368" y="352493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pic>
        <p:nvPicPr>
          <p:cNvPr id="1028" name="Picture 4" descr="C:\Users\ksung\Desktop\ScreenHunter_27 Sep. 01 21.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4" y="3626017"/>
            <a:ext cx="3061687" cy="229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871684" y="859918"/>
            <a:ext cx="2816841" cy="1826377"/>
            <a:chOff x="4658785" y="3663741"/>
            <a:chExt cx="4648200" cy="2724150"/>
          </a:xfrm>
        </p:grpSpPr>
        <p:pic>
          <p:nvPicPr>
            <p:cNvPr id="27" name="Picture 5" descr="C:\Users\ksung\Desktop\ScreenHunter_12 Aug. 26 19.1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8785" y="3663741"/>
              <a:ext cx="4648200" cy="272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7055082" y="4843278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80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78522" y="2243923"/>
            <a:ext cx="2275448" cy="1297070"/>
            <a:chOff x="588035" y="4851897"/>
            <a:chExt cx="2964112" cy="1733148"/>
          </a:xfrm>
        </p:grpSpPr>
        <p:pic>
          <p:nvPicPr>
            <p:cNvPr id="24" name="Picture 7" descr="C:\Users\ksung\Desktop\ScreenHunter_11 Aug. 26 19.12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035" y="4851897"/>
              <a:ext cx="2964112" cy="173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1470368" y="5353394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70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20</a:t>
              </a:r>
            </a:p>
            <a:p>
              <a:endParaRPr lang="en-US" dirty="0" smtClean="0"/>
            </a:p>
            <a:p>
              <a:endParaRPr lang="en-US" dirty="0" smtClean="0"/>
            </a:p>
          </p:txBody>
        </p:sp>
      </p:grpSp>
      <p:pic>
        <p:nvPicPr>
          <p:cNvPr id="1027" name="Picture 3" descr="C:\Users\ksung\Desktop\ScreenHunter_26 Sep. 01 21.15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940251"/>
            <a:ext cx="3038474" cy="228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sung\Desktop\ScreenHunter_25 Sep. 01 21.1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921201"/>
            <a:ext cx="3048000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678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hlinkClick r:id="rId9" action="ppaction://hlinkfile"/>
              </a:rPr>
              <a:t>MAYA </a:t>
            </a:r>
            <a:r>
              <a:rPr lang="en-US" dirty="0" smtClean="0"/>
              <a:t>Renderer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203279"/>
            <a:ext cx="5909481" cy="240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94" y="2076107"/>
            <a:ext cx="927258" cy="51823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983370" y="1984803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Offset=0.073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44426" y="4572881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Offset=0.154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983370" y="4613880"/>
            <a:ext cx="927258" cy="518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Checker: </a:t>
            </a:r>
            <a:br>
              <a:rPr lang="en-US" dirty="0" smtClean="0"/>
            </a:br>
            <a:r>
              <a:rPr lang="en-US" dirty="0" smtClean="0"/>
              <a:t>filter=0</a:t>
            </a:r>
            <a:br>
              <a:rPr lang="en-US" dirty="0" smtClean="0"/>
            </a:br>
            <a:r>
              <a:rPr lang="en-US" dirty="0" smtClean="0"/>
              <a:t>Offset=0.5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96887" y="1746899"/>
            <a:ext cx="1320947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6258" y="4378302"/>
            <a:ext cx="1499380" cy="73614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294291" y="1698826"/>
            <a:ext cx="1320947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786525" y="4401486"/>
            <a:ext cx="1528800" cy="45719"/>
          </a:xfrm>
          <a:prstGeom prst="rect">
            <a:avLst/>
          </a:prstGeom>
          <a:noFill/>
          <a:ln>
            <a:solidFill>
              <a:srgbClr val="FF0000">
                <a:alpha val="7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40131" y="5132119"/>
            <a:ext cx="2170189" cy="1405159"/>
            <a:chOff x="390581" y="1239838"/>
            <a:chExt cx="2732482" cy="1749024"/>
          </a:xfrm>
        </p:grpSpPr>
        <p:pic>
          <p:nvPicPr>
            <p:cNvPr id="18" name="Picture 2" descr="C:\Users\ksung\Desktop\ScreenHunter_09 Aug. 26 19.11.jp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81" y="1239838"/>
              <a:ext cx="2732482" cy="1749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1458126" y="1606583"/>
              <a:ext cx="804540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N = 1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329161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9487" cy="1143000"/>
          </a:xfrm>
        </p:spPr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When N is small</a:t>
            </a:r>
          </a:p>
          <a:p>
            <a:pPr lvl="1"/>
            <a:r>
              <a:rPr lang="en-US" dirty="0" smtClean="0"/>
              <a:t>For each x value: </a:t>
            </a:r>
            <a:br>
              <a:rPr lang="en-US" dirty="0" smtClean="0"/>
            </a:br>
            <a:r>
              <a:rPr lang="en-US" dirty="0" smtClean="0"/>
              <a:t>needs small number of terms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mooth transitions</a:t>
            </a:r>
          </a:p>
          <a:p>
            <a:r>
              <a:rPr lang="en-US" dirty="0" smtClean="0"/>
              <a:t>When N gets large: </a:t>
            </a:r>
          </a:p>
          <a:p>
            <a:pPr lvl="1"/>
            <a:r>
              <a:rPr lang="en-US" dirty="0" smtClean="0"/>
              <a:t>For each x value: </a:t>
            </a:r>
            <a:br>
              <a:rPr lang="en-US" dirty="0" smtClean="0"/>
            </a:br>
            <a:r>
              <a:rPr lang="en-US" dirty="0" smtClean="0"/>
              <a:t>needs large number of terms</a:t>
            </a:r>
          </a:p>
          <a:p>
            <a:pPr lvl="1"/>
            <a:r>
              <a:rPr lang="en-US" dirty="0" smtClean="0"/>
              <a:t>Sharper transitions</a:t>
            </a:r>
            <a:endParaRPr lang="en-US" dirty="0"/>
          </a:p>
          <a:p>
            <a:r>
              <a:rPr lang="en-US" dirty="0" smtClean="0"/>
              <a:t>N controls frequency of the cosine curves: </a:t>
            </a:r>
          </a:p>
          <a:p>
            <a:pPr lvl="1"/>
            <a:r>
              <a:rPr lang="en-US" dirty="0" smtClean="0"/>
              <a:t>shape transitions: high frequency</a:t>
            </a:r>
          </a:p>
        </p:txBody>
      </p:sp>
      <p:pic>
        <p:nvPicPr>
          <p:cNvPr id="10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144" y="324613"/>
            <a:ext cx="3591025" cy="10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sung\Desktop\ScreenHunter_09 Aug. 26 19.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197" y="1196994"/>
            <a:ext cx="1953268" cy="12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ksung\Desktop\ScreenHunter_10 Aug. 26 19.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613" y="1202174"/>
            <a:ext cx="2101345" cy="124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ksung\Desktop\ScreenHunter_12 Aug. 26 19.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268" y="3272165"/>
            <a:ext cx="2148037" cy="125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ksung\Desktop\ScreenHunter_11 Aug. 26 19.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270" y="3289874"/>
            <a:ext cx="2052245" cy="119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7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2734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have we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Took an extremely simple part of an image:</a:t>
            </a:r>
          </a:p>
          <a:p>
            <a:pPr lvl="1"/>
            <a:r>
              <a:rPr lang="en-US" dirty="0" smtClean="0"/>
              <a:t>Show how to represent with math</a:t>
            </a:r>
          </a:p>
          <a:p>
            <a:r>
              <a:rPr lang="en-US" dirty="0" smtClean="0"/>
              <a:t>Analyzed the math expression</a:t>
            </a:r>
          </a:p>
          <a:p>
            <a:pPr lvl="1"/>
            <a:r>
              <a:rPr lang="en-US" dirty="0" smtClean="0"/>
              <a:t>Define: high vs. low frequency</a:t>
            </a:r>
          </a:p>
          <a:p>
            <a:r>
              <a:rPr lang="en-US" dirty="0" smtClean="0"/>
              <a:t>What we </a:t>
            </a:r>
            <a:r>
              <a:rPr lang="en-US" dirty="0" smtClean="0">
                <a:solidFill>
                  <a:srgbClr val="FF0000"/>
                </a:solidFill>
              </a:rPr>
              <a:t>did not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Show: any given image (function) can be expressed as a summation of sinusoidal functions</a:t>
            </a:r>
          </a:p>
          <a:p>
            <a:pPr lvl="1"/>
            <a:r>
              <a:rPr lang="en-US" dirty="0" smtClean="0"/>
              <a:t>Term: transform an image (function) to frequency domain (e.g., Fourier Transform)</a:t>
            </a:r>
          </a:p>
        </p:txBody>
      </p:sp>
    </p:spTree>
    <p:extLst>
      <p:ext uri="{BB962C8B-B14F-4D97-AF65-F5344CB8AC3E}">
        <p14:creationId xmlns:p14="http://schemas.microsoft.com/office/powerpoint/2010/main" val="29296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909" y="1050878"/>
            <a:ext cx="8229600" cy="50360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seen Square signal (function) in 1D:</a:t>
            </a:r>
          </a:p>
          <a:p>
            <a:endParaRPr lang="en-US" dirty="0"/>
          </a:p>
          <a:p>
            <a:r>
              <a:rPr lang="en-US" dirty="0" smtClean="0"/>
              <a:t>Restricting N to small numbers</a:t>
            </a:r>
          </a:p>
          <a:p>
            <a:pPr lvl="1"/>
            <a:r>
              <a:rPr lang="en-US" dirty="0" smtClean="0"/>
              <a:t>corresponds to smooth the square corners</a:t>
            </a:r>
          </a:p>
          <a:p>
            <a:pPr lvl="1"/>
            <a:r>
              <a:rPr lang="en-US" dirty="0" smtClean="0"/>
              <a:t>Low pass “filtering” (only keep low frequency)</a:t>
            </a:r>
          </a:p>
          <a:p>
            <a:r>
              <a:rPr lang="en-US" dirty="0" smtClean="0"/>
              <a:t>Restricting N to large numbers</a:t>
            </a:r>
          </a:p>
          <a:p>
            <a:pPr lvl="1"/>
            <a:r>
              <a:rPr lang="en-US" dirty="0" smtClean="0"/>
              <a:t>Corresponds to keep only the corners</a:t>
            </a:r>
          </a:p>
          <a:p>
            <a:pPr lvl="1"/>
            <a:r>
              <a:rPr lang="en-US" dirty="0" smtClean="0"/>
              <a:t>High pass filtering (only allow high frequency)</a:t>
            </a:r>
          </a:p>
          <a:p>
            <a:pPr lvl="1"/>
            <a:r>
              <a:rPr lang="en-US" dirty="0" smtClean="0"/>
              <a:t>E.g., only sum terms </a:t>
            </a:r>
          </a:p>
          <a:p>
            <a:pPr lvl="1"/>
            <a:r>
              <a:rPr lang="en-US" dirty="0" smtClean="0"/>
              <a:t>between 100 and 200:</a:t>
            </a:r>
          </a:p>
          <a:p>
            <a:pPr lvl="2"/>
            <a:endParaRPr lang="en-US" dirty="0"/>
          </a:p>
        </p:txBody>
      </p:sp>
      <p:pic>
        <p:nvPicPr>
          <p:cNvPr id="8195" name="Picture 3" descr="C:\Users\ksung\Desktop\ScreenHunter_13 Aug. 26 20.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81" y="5023523"/>
            <a:ext cx="2889491" cy="167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189" y="1458570"/>
            <a:ext cx="2654661" cy="80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183"/>
          </a:xfrm>
        </p:spPr>
        <p:txBody>
          <a:bodyPr/>
          <a:lstStyle/>
          <a:p>
            <a:r>
              <a:rPr lang="en-US" dirty="0" smtClean="0"/>
              <a:t>Frequency of A Signal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4667534" y="1458570"/>
            <a:ext cx="2460288" cy="820125"/>
            <a:chOff x="2528162" y="3335409"/>
            <a:chExt cx="3610726" cy="14493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28162" y="3335409"/>
              <a:ext cx="3610726" cy="1449365"/>
              <a:chOff x="5968223" y="3248167"/>
              <a:chExt cx="3610726" cy="2143577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2703307" y="3781716"/>
              <a:ext cx="742871" cy="917553"/>
              <a:chOff x="6143369" y="3956454"/>
              <a:chExt cx="1158183" cy="1307911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 flipH="1">
              <a:off x="4736979" y="3781097"/>
              <a:ext cx="1006122" cy="917553"/>
              <a:chOff x="6143369" y="3956454"/>
              <a:chExt cx="1158183" cy="130791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7542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078" y="3067612"/>
            <a:ext cx="3451331" cy="104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Frequency “Domain”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544"/>
            <a:ext cx="8229600" cy="4713620"/>
          </a:xfrm>
        </p:spPr>
        <p:txBody>
          <a:bodyPr/>
          <a:lstStyle/>
          <a:p>
            <a:r>
              <a:rPr lang="en-US" dirty="0" smtClean="0"/>
              <a:t>Plot the size of the cosine terms of functions!</a:t>
            </a:r>
          </a:p>
          <a:p>
            <a:r>
              <a:rPr lang="en-US" dirty="0" smtClean="0"/>
              <a:t>E.g., the square pulse</a:t>
            </a:r>
          </a:p>
          <a:p>
            <a:pPr lvl="1"/>
            <a:r>
              <a:rPr lang="en-US" dirty="0" smtClean="0"/>
              <a:t>Can be expressed as: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921611" y="3440396"/>
            <a:ext cx="190281" cy="800702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6759" y="4279513"/>
            <a:ext cx="1966415" cy="949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Frequency domain is a plot of these terms against k …</a:t>
            </a: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2983174" y="3934504"/>
            <a:ext cx="974677" cy="8196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6090927" y="2886231"/>
            <a:ext cx="3196374" cy="7056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Cosine functions: define how fast the signal will vary</a:t>
            </a:r>
          </a:p>
        </p:txBody>
      </p:sp>
      <p:sp>
        <p:nvSpPr>
          <p:cNvPr id="9" name="Left Brace 8"/>
          <p:cNvSpPr/>
          <p:nvPr/>
        </p:nvSpPr>
        <p:spPr>
          <a:xfrm rot="16200000" flipH="1">
            <a:off x="4917022" y="2922944"/>
            <a:ext cx="153710" cy="780959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5047072" y="3184288"/>
            <a:ext cx="1043855" cy="547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C:\Users\ksung\Desktop\ScreenHunter_07 Aug. 26 19.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135" y="5975169"/>
            <a:ext cx="3832913" cy="5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674641" y="1983530"/>
            <a:ext cx="2460288" cy="820125"/>
            <a:chOff x="2528162" y="3335409"/>
            <a:chExt cx="3610726" cy="1449365"/>
          </a:xfrm>
        </p:grpSpPr>
        <p:grpSp>
          <p:nvGrpSpPr>
            <p:cNvPr id="13" name="Group 12"/>
            <p:cNvGrpSpPr/>
            <p:nvPr/>
          </p:nvGrpSpPr>
          <p:grpSpPr>
            <a:xfrm>
              <a:off x="2528162" y="3335409"/>
              <a:ext cx="3610726" cy="1449365"/>
              <a:chOff x="5968223" y="3248167"/>
              <a:chExt cx="3610726" cy="2143577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2703307" y="3781716"/>
              <a:ext cx="742871" cy="917553"/>
              <a:chOff x="6143369" y="3956454"/>
              <a:chExt cx="1158183" cy="1307911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 flipH="1">
              <a:off x="4736979" y="3781097"/>
              <a:ext cx="1006122" cy="917553"/>
              <a:chOff x="6143369" y="3956454"/>
              <a:chExt cx="1158183" cy="1307911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" name="Straight Arrow Connector 36"/>
          <p:cNvCxnSpPr/>
          <p:nvPr/>
        </p:nvCxnSpPr>
        <p:spPr>
          <a:xfrm>
            <a:off x="4094328" y="3985146"/>
            <a:ext cx="1131873" cy="49814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5" t="2747" r="2573" b="5517"/>
          <a:stretch/>
        </p:blipFill>
        <p:spPr bwMode="auto">
          <a:xfrm>
            <a:off x="5479576" y="3840747"/>
            <a:ext cx="3024716" cy="195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2" name="Straight Arrow Connector 41"/>
          <p:cNvCxnSpPr/>
          <p:nvPr/>
        </p:nvCxnSpPr>
        <p:spPr>
          <a:xfrm flipV="1">
            <a:off x="7208293" y="4339391"/>
            <a:ext cx="0" cy="95325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360693" y="4940490"/>
            <a:ext cx="0" cy="33757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510819" y="5278068"/>
            <a:ext cx="0" cy="20150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07311" y="5292649"/>
            <a:ext cx="0" cy="261990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692353" y="4816020"/>
            <a:ext cx="1442576" cy="1201887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6566041" y="5165678"/>
            <a:ext cx="794652" cy="852229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7424382" y="5416964"/>
            <a:ext cx="86437" cy="600943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7758752" y="5378822"/>
            <a:ext cx="821140" cy="665397"/>
          </a:xfrm>
          <a:prstGeom prst="straightConnector1">
            <a:avLst/>
          </a:prstGeom>
          <a:ln w="12700">
            <a:solidFill>
              <a:schemeClr val="accent6">
                <a:lumMod val="50000"/>
              </a:schemeClr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64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C:\Users\ksung\Desktop\ScreenHunter_18 Aug. 26 23.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97" y="1503421"/>
            <a:ext cx="4154878" cy="318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Domain: Examples</a:t>
            </a:r>
            <a:endParaRPr lang="en-US" dirty="0"/>
          </a:p>
        </p:txBody>
      </p:sp>
      <p:pic>
        <p:nvPicPr>
          <p:cNvPr id="10243" name="Picture 3" descr="C:\Users\ksung\Desktop\ScreenHunter_16 Aug. 26 22.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25" y="4105275"/>
            <a:ext cx="5276851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ksung\Desktop\ScreenHunter_17 Aug. 26 22.5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" y="1419225"/>
            <a:ext cx="524827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04763" y="4742596"/>
            <a:ext cx="3261815" cy="17400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hlinkClick r:id="rId5" action="ppaction://hlinkfile"/>
              </a:rPr>
              <a:t>FTL-SE</a:t>
            </a:r>
            <a:r>
              <a:rPr lang="en-US" dirty="0" smtClean="0"/>
              <a:t> to try out!</a:t>
            </a:r>
          </a:p>
          <a:p>
            <a:r>
              <a:rPr lang="en-US" sz="2400" dirty="0" smtClean="0"/>
              <a:t>Try high/low pass filtering</a:t>
            </a:r>
            <a:r>
              <a:rPr lang="en-US" sz="2400" dirty="0" smtClean="0"/>
              <a:t>!!</a:t>
            </a:r>
          </a:p>
          <a:p>
            <a:r>
              <a:rPr lang="en-US" sz="2400" dirty="0" smtClean="0"/>
              <a:t>Scenes (</a:t>
            </a:r>
            <a:r>
              <a:rPr lang="en-US" sz="2400" dirty="0" smtClean="0">
                <a:hlinkClick r:id="rId6" action="ppaction://hlinkfile"/>
              </a:rPr>
              <a:t>Checker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7" action="ppaction://hlinkfile"/>
              </a:rPr>
              <a:t>Sine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065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2734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Frequency of an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15626"/>
            <a:ext cx="8456662" cy="5326367"/>
          </a:xfrm>
        </p:spPr>
        <p:txBody>
          <a:bodyPr>
            <a:normAutofit/>
          </a:bodyPr>
          <a:lstStyle/>
          <a:p>
            <a:r>
              <a:rPr lang="en-US" dirty="0" smtClean="0"/>
              <a:t>High Frequency:</a:t>
            </a:r>
          </a:p>
          <a:p>
            <a:pPr lvl="1"/>
            <a:r>
              <a:rPr lang="en-US" dirty="0" smtClean="0"/>
              <a:t>Sharp color changes</a:t>
            </a:r>
          </a:p>
          <a:p>
            <a:r>
              <a:rPr lang="en-US" dirty="0" smtClean="0"/>
              <a:t>Low Frequency: </a:t>
            </a:r>
          </a:p>
          <a:p>
            <a:pPr lvl="1"/>
            <a:r>
              <a:rPr lang="en-US" dirty="0" smtClean="0"/>
              <a:t>Smooth or no change</a:t>
            </a:r>
          </a:p>
        </p:txBody>
      </p:sp>
      <p:pic>
        <p:nvPicPr>
          <p:cNvPr id="15" name="Picture 2" descr="E:\Work\KS\CSS\2010.TopicsInRenderingContract\zMisc\ToyRayTracer\CommandFile\Week2\AliasInfinit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310" y="2331565"/>
            <a:ext cx="4401813" cy="352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6243851" y="2627194"/>
            <a:ext cx="2518272" cy="24566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82687" y="3373272"/>
            <a:ext cx="143301" cy="50951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193638" y="4825331"/>
            <a:ext cx="875731" cy="620126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E:\Work\KS\CSS\2010.TopicsInRenderingContract\zMisc\ToyRayTracer\CommandFile\Week2\SmoothImage.bm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0" r="27244" b="22473"/>
          <a:stretch/>
        </p:blipFill>
        <p:spPr bwMode="auto">
          <a:xfrm>
            <a:off x="1269241" y="4137545"/>
            <a:ext cx="2497540" cy="171449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763069" y="4740032"/>
            <a:ext cx="605050" cy="509516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67386" y="3764508"/>
            <a:ext cx="996416" cy="10235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55242" y="1787857"/>
            <a:ext cx="2688609" cy="9621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55242" y="1787857"/>
            <a:ext cx="2927445" cy="18401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1" idx="0"/>
          </p:cNvCxnSpPr>
          <p:nvPr/>
        </p:nvCxnSpPr>
        <p:spPr>
          <a:xfrm>
            <a:off x="3555242" y="1787857"/>
            <a:ext cx="1510352" cy="197665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7170" idx="0"/>
          </p:cNvCxnSpPr>
          <p:nvPr/>
        </p:nvCxnSpPr>
        <p:spPr>
          <a:xfrm>
            <a:off x="2518011" y="3541594"/>
            <a:ext cx="0" cy="595951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18011" y="3541594"/>
            <a:ext cx="4675627" cy="12837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518011" y="3541594"/>
            <a:ext cx="2245058" cy="11984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49922"/>
            <a:ext cx="8229600" cy="77624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Nyquist</a:t>
            </a:r>
            <a:r>
              <a:rPr lang="en-US" dirty="0"/>
              <a:t> </a:t>
            </a:r>
            <a:r>
              <a:rPr lang="en-US" dirty="0" smtClean="0"/>
              <a:t>Frequency: to faithfully capture the signal</a:t>
            </a:r>
          </a:p>
          <a:p>
            <a:pPr lvl="1"/>
            <a:r>
              <a:rPr lang="en-US" dirty="0" smtClean="0"/>
              <a:t>Sample at twice the highest frequency in the signal</a:t>
            </a:r>
            <a:endParaRPr lang="en-US" dirty="0"/>
          </a:p>
        </p:txBody>
      </p:sp>
      <p:grpSp>
        <p:nvGrpSpPr>
          <p:cNvPr id="355" name="Group 354"/>
          <p:cNvGrpSpPr/>
          <p:nvPr/>
        </p:nvGrpSpPr>
        <p:grpSpPr>
          <a:xfrm>
            <a:off x="612984" y="1017480"/>
            <a:ext cx="7762575" cy="2816118"/>
            <a:chOff x="608819" y="1785879"/>
            <a:chExt cx="7762575" cy="2816118"/>
          </a:xfrm>
        </p:grpSpPr>
        <p:pic>
          <p:nvPicPr>
            <p:cNvPr id="346" name="Picture 2" descr="E:\Work\KS\CSS\2010.TopicsInRenderingContract\zMisc\ToyRayTracer\CommandFile\Week2\AliasInfinite.bmp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187" r="24228" b="44370"/>
            <a:stretch/>
          </p:blipFill>
          <p:spPr bwMode="auto">
            <a:xfrm>
              <a:off x="2819757" y="1890215"/>
              <a:ext cx="3335383" cy="1282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7" name="Rectangle 346"/>
            <p:cNvSpPr/>
            <p:nvPr/>
          </p:nvSpPr>
          <p:spPr>
            <a:xfrm>
              <a:off x="3017800" y="2499715"/>
              <a:ext cx="3016897" cy="52416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H="1">
              <a:off x="3015373" y="2499716"/>
              <a:ext cx="5148" cy="652916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>
              <a:off x="3723037" y="2499716"/>
              <a:ext cx="0" cy="1066464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/>
            <p:nvPr/>
          </p:nvCxnSpPr>
          <p:spPr>
            <a:xfrm>
              <a:off x="5020663" y="2499716"/>
              <a:ext cx="7912" cy="1066464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Oval 334"/>
            <p:cNvSpPr/>
            <p:nvPr/>
          </p:nvSpPr>
          <p:spPr>
            <a:xfrm>
              <a:off x="608819" y="3326781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Intensity of the line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36" name="Group 335"/>
            <p:cNvGrpSpPr/>
            <p:nvPr/>
          </p:nvGrpSpPr>
          <p:grpSpPr>
            <a:xfrm>
              <a:off x="2840228" y="3152632"/>
              <a:ext cx="3610726" cy="1449365"/>
              <a:chOff x="4509692" y="4563979"/>
              <a:chExt cx="3610726" cy="1449365"/>
            </a:xfrm>
          </p:grpSpPr>
          <p:grpSp>
            <p:nvGrpSpPr>
              <p:cNvPr id="337" name="Group 336"/>
              <p:cNvGrpSpPr/>
              <p:nvPr/>
            </p:nvGrpSpPr>
            <p:grpSpPr>
              <a:xfrm>
                <a:off x="4509692" y="4563979"/>
                <a:ext cx="3610726" cy="1449365"/>
                <a:chOff x="5968223" y="3248167"/>
                <a:chExt cx="3610726" cy="2143577"/>
              </a:xfrm>
            </p:grpSpPr>
            <p:cxnSp>
              <p:nvCxnSpPr>
                <p:cNvPr id="344" name="Straight Arrow Connector 343"/>
                <p:cNvCxnSpPr/>
                <p:nvPr/>
              </p:nvCxnSpPr>
              <p:spPr>
                <a:xfrm flipV="1">
                  <a:off x="6143369" y="3248167"/>
                  <a:ext cx="0" cy="214357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Arrow Connector 344"/>
                <p:cNvCxnSpPr/>
                <p:nvPr/>
              </p:nvCxnSpPr>
              <p:spPr>
                <a:xfrm>
                  <a:off x="5968223" y="5264370"/>
                  <a:ext cx="3610726" cy="9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8" name="Group 337"/>
              <p:cNvGrpSpPr/>
              <p:nvPr/>
            </p:nvGrpSpPr>
            <p:grpSpPr>
              <a:xfrm>
                <a:off x="4684837" y="5010286"/>
                <a:ext cx="742871" cy="917553"/>
                <a:chOff x="6143369" y="3956454"/>
                <a:chExt cx="1158183" cy="1307911"/>
              </a:xfrm>
            </p:grpSpPr>
            <p:cxnSp>
              <p:nvCxnSpPr>
                <p:cNvPr id="342" name="Straight Arrow Connector 341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Arrow Connector 342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9" name="Group 338"/>
              <p:cNvGrpSpPr/>
              <p:nvPr/>
            </p:nvGrpSpPr>
            <p:grpSpPr>
              <a:xfrm flipH="1">
                <a:off x="6718509" y="5009667"/>
                <a:ext cx="1006122" cy="917553"/>
                <a:chOff x="6143369" y="3956454"/>
                <a:chExt cx="1158183" cy="1307911"/>
              </a:xfrm>
            </p:grpSpPr>
            <p:cxnSp>
              <p:nvCxnSpPr>
                <p:cNvPr id="340" name="Straight Arrow Connector 339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Arrow Connector 340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8" name="Oval 347"/>
            <p:cNvSpPr/>
            <p:nvPr/>
          </p:nvSpPr>
          <p:spPr>
            <a:xfrm>
              <a:off x="6071746" y="1785879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One line of color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6" name="Straight Arrow Connector 355"/>
          <p:cNvCxnSpPr/>
          <p:nvPr/>
        </p:nvCxnSpPr>
        <p:spPr>
          <a:xfrm flipV="1">
            <a:off x="3019539" y="3908233"/>
            <a:ext cx="0" cy="144936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>
            <a:off x="2844393" y="5271475"/>
            <a:ext cx="3610726" cy="61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>
            <a:off x="3175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Oval 358"/>
          <p:cNvSpPr/>
          <p:nvPr/>
        </p:nvSpPr>
        <p:spPr>
          <a:xfrm>
            <a:off x="663026" y="4038369"/>
            <a:ext cx="2299648" cy="11890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Sample at pixel locations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60" name="Straight Arrow Connector 359"/>
          <p:cNvCxnSpPr/>
          <p:nvPr/>
        </p:nvCxnSpPr>
        <p:spPr>
          <a:xfrm>
            <a:off x="33279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>
            <a:off x="34803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/>
          <p:cNvCxnSpPr/>
          <p:nvPr/>
        </p:nvCxnSpPr>
        <p:spPr>
          <a:xfrm>
            <a:off x="3632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/>
          <p:cNvCxnSpPr/>
          <p:nvPr/>
        </p:nvCxnSpPr>
        <p:spPr>
          <a:xfrm>
            <a:off x="3785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1" name="Group 380"/>
          <p:cNvGrpSpPr/>
          <p:nvPr/>
        </p:nvGrpSpPr>
        <p:grpSpPr>
          <a:xfrm>
            <a:off x="3937555" y="5222685"/>
            <a:ext cx="1066800" cy="45719"/>
            <a:chOff x="3937555" y="4351471"/>
            <a:chExt cx="1066800" cy="916934"/>
          </a:xfrm>
        </p:grpSpPr>
        <p:cxnSp>
          <p:nvCxnSpPr>
            <p:cNvPr id="364" name="Straight Arrow Connector 363"/>
            <p:cNvCxnSpPr/>
            <p:nvPr/>
          </p:nvCxnSpPr>
          <p:spPr>
            <a:xfrm>
              <a:off x="39375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Arrow Connector 364"/>
            <p:cNvCxnSpPr/>
            <p:nvPr/>
          </p:nvCxnSpPr>
          <p:spPr>
            <a:xfrm>
              <a:off x="40899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Arrow Connector 365"/>
            <p:cNvCxnSpPr/>
            <p:nvPr/>
          </p:nvCxnSpPr>
          <p:spPr>
            <a:xfrm>
              <a:off x="42423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Arrow Connector 366"/>
            <p:cNvCxnSpPr/>
            <p:nvPr/>
          </p:nvCxnSpPr>
          <p:spPr>
            <a:xfrm>
              <a:off x="43947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Arrow Connector 367"/>
            <p:cNvCxnSpPr/>
            <p:nvPr/>
          </p:nvCxnSpPr>
          <p:spPr>
            <a:xfrm>
              <a:off x="45471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Arrow Connector 368"/>
            <p:cNvCxnSpPr/>
            <p:nvPr/>
          </p:nvCxnSpPr>
          <p:spPr>
            <a:xfrm>
              <a:off x="46995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Arrow Connector 369"/>
            <p:cNvCxnSpPr/>
            <p:nvPr/>
          </p:nvCxnSpPr>
          <p:spPr>
            <a:xfrm>
              <a:off x="48519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Arrow Connector 370"/>
            <p:cNvCxnSpPr/>
            <p:nvPr/>
          </p:nvCxnSpPr>
          <p:spPr>
            <a:xfrm>
              <a:off x="5004355" y="4351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2" name="Straight Arrow Connector 371"/>
          <p:cNvCxnSpPr/>
          <p:nvPr/>
        </p:nvCxnSpPr>
        <p:spPr>
          <a:xfrm>
            <a:off x="5156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Arrow Connector 372"/>
          <p:cNvCxnSpPr/>
          <p:nvPr/>
        </p:nvCxnSpPr>
        <p:spPr>
          <a:xfrm>
            <a:off x="5309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>
            <a:off x="5461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Arrow Connector 374"/>
          <p:cNvCxnSpPr/>
          <p:nvPr/>
        </p:nvCxnSpPr>
        <p:spPr>
          <a:xfrm>
            <a:off x="56139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Arrow Connector 375"/>
          <p:cNvCxnSpPr/>
          <p:nvPr/>
        </p:nvCxnSpPr>
        <p:spPr>
          <a:xfrm>
            <a:off x="57663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Arrow Connector 376"/>
          <p:cNvCxnSpPr/>
          <p:nvPr/>
        </p:nvCxnSpPr>
        <p:spPr>
          <a:xfrm>
            <a:off x="59187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Arrow Connector 377"/>
          <p:cNvCxnSpPr/>
          <p:nvPr/>
        </p:nvCxnSpPr>
        <p:spPr>
          <a:xfrm>
            <a:off x="60711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Arrow Connector 378"/>
          <p:cNvCxnSpPr/>
          <p:nvPr/>
        </p:nvCxnSpPr>
        <p:spPr>
          <a:xfrm>
            <a:off x="6223555" y="4351471"/>
            <a:ext cx="0" cy="9169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75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80" y="3067879"/>
            <a:ext cx="8229600" cy="3418295"/>
          </a:xfrm>
        </p:spPr>
        <p:txBody>
          <a:bodyPr>
            <a:normAutofit/>
          </a:bodyPr>
          <a:lstStyle/>
          <a:p>
            <a:r>
              <a:rPr lang="en-US" dirty="0" smtClean="0"/>
              <a:t>Distance between the samples: </a:t>
            </a:r>
          </a:p>
          <a:p>
            <a:pPr lvl="1"/>
            <a:r>
              <a:rPr lang="en-US" dirty="0" smtClean="0"/>
              <a:t>Small </a:t>
            </a:r>
            <a:r>
              <a:rPr lang="en-US" dirty="0" smtClean="0">
                <a:sym typeface="Wingdings" pitchFamily="2" charset="2"/>
              </a:rPr>
              <a:t> High sampling rate</a:t>
            </a:r>
            <a:endParaRPr lang="en-US" dirty="0" smtClean="0"/>
          </a:p>
          <a:p>
            <a:pPr lvl="1"/>
            <a:r>
              <a:rPr lang="en-US" dirty="0" smtClean="0"/>
              <a:t>Large </a:t>
            </a:r>
            <a:r>
              <a:rPr lang="en-US" dirty="0" smtClean="0">
                <a:sym typeface="Wingdings" pitchFamily="2" charset="2"/>
              </a:rPr>
              <a:t> Low sampling rate</a:t>
            </a:r>
          </a:p>
          <a:p>
            <a:r>
              <a:rPr lang="en-US" dirty="0" smtClean="0">
                <a:sym typeface="Wingdings" pitchFamily="2" charset="2"/>
              </a:rPr>
              <a:t>BAD NEWS!!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Square signal (checker transition) has infinite frequency! (N  ∞ for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8172" y="1383867"/>
            <a:ext cx="7347761" cy="1871594"/>
            <a:chOff x="838172" y="1622233"/>
            <a:chExt cx="7347761" cy="1871594"/>
          </a:xfrm>
        </p:grpSpPr>
        <p:cxnSp>
          <p:nvCxnSpPr>
            <p:cNvPr id="356" name="Straight Arrow Connector 355"/>
            <p:cNvCxnSpPr/>
            <p:nvPr/>
          </p:nvCxnSpPr>
          <p:spPr>
            <a:xfrm flipV="1">
              <a:off x="3194685" y="1622233"/>
              <a:ext cx="0" cy="14493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Arrow Connector 356"/>
            <p:cNvCxnSpPr/>
            <p:nvPr/>
          </p:nvCxnSpPr>
          <p:spPr>
            <a:xfrm>
              <a:off x="3019539" y="2985475"/>
              <a:ext cx="3610726" cy="61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Oval 358"/>
            <p:cNvSpPr/>
            <p:nvPr/>
          </p:nvSpPr>
          <p:spPr>
            <a:xfrm>
              <a:off x="838172" y="1752369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Sample locations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60" name="Straight Arrow Connector 359"/>
            <p:cNvCxnSpPr/>
            <p:nvPr/>
          </p:nvCxnSpPr>
          <p:spPr>
            <a:xfrm>
              <a:off x="35031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Arrow Connector 361"/>
            <p:cNvCxnSpPr/>
            <p:nvPr/>
          </p:nvCxnSpPr>
          <p:spPr>
            <a:xfrm>
              <a:off x="38079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Arrow Connector 363"/>
            <p:cNvCxnSpPr/>
            <p:nvPr/>
          </p:nvCxnSpPr>
          <p:spPr>
            <a:xfrm>
              <a:off x="41127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Arrow Connector 365"/>
            <p:cNvCxnSpPr/>
            <p:nvPr/>
          </p:nvCxnSpPr>
          <p:spPr>
            <a:xfrm>
              <a:off x="44175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Arrow Connector 367"/>
            <p:cNvCxnSpPr/>
            <p:nvPr/>
          </p:nvCxnSpPr>
          <p:spPr>
            <a:xfrm>
              <a:off x="47223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Arrow Connector 369"/>
            <p:cNvCxnSpPr/>
            <p:nvPr/>
          </p:nvCxnSpPr>
          <p:spPr>
            <a:xfrm>
              <a:off x="5027101" y="2065471"/>
              <a:ext cx="0" cy="91693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Arrow Connector 371"/>
            <p:cNvCxnSpPr/>
            <p:nvPr/>
          </p:nvCxnSpPr>
          <p:spPr>
            <a:xfrm>
              <a:off x="53319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Arrow Connector 373"/>
            <p:cNvCxnSpPr/>
            <p:nvPr/>
          </p:nvCxnSpPr>
          <p:spPr>
            <a:xfrm>
              <a:off x="56367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Arrow Connector 375"/>
            <p:cNvCxnSpPr/>
            <p:nvPr/>
          </p:nvCxnSpPr>
          <p:spPr>
            <a:xfrm>
              <a:off x="59415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Arrow Connector 377"/>
            <p:cNvCxnSpPr/>
            <p:nvPr/>
          </p:nvCxnSpPr>
          <p:spPr>
            <a:xfrm>
              <a:off x="6246301" y="2065471"/>
              <a:ext cx="0" cy="916934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ontent Placeholder 2"/>
            <p:cNvSpPr txBox="1">
              <a:spLocks/>
            </p:cNvSpPr>
            <p:nvPr/>
          </p:nvSpPr>
          <p:spPr>
            <a:xfrm>
              <a:off x="6630264" y="2850959"/>
              <a:ext cx="1555669" cy="44127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dirty="0" smtClean="0"/>
                <a:t>One </a:t>
              </a:r>
              <a:r>
                <a:rPr lang="en-US" dirty="0" err="1" smtClean="0"/>
                <a:t>scaneline</a:t>
              </a:r>
              <a:endParaRPr lang="en-US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498727" y="2833770"/>
              <a:ext cx="304800" cy="660057"/>
              <a:chOff x="3498727" y="2833770"/>
              <a:chExt cx="304800" cy="916934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>
                <a:off x="3498727" y="2833770"/>
                <a:ext cx="0" cy="916934"/>
              </a:xfrm>
              <a:prstGeom prst="straightConnector1">
                <a:avLst/>
              </a:prstGeom>
              <a:ln w="12700">
                <a:solidFill>
                  <a:srgbClr val="0070C0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3803527" y="2833770"/>
                <a:ext cx="0" cy="916934"/>
              </a:xfrm>
              <a:prstGeom prst="straightConnector1">
                <a:avLst/>
              </a:prstGeom>
              <a:ln w="12700">
                <a:solidFill>
                  <a:srgbClr val="0070C0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Arrow Connector 50"/>
            <p:cNvCxnSpPr/>
            <p:nvPr/>
          </p:nvCxnSpPr>
          <p:spPr>
            <a:xfrm>
              <a:off x="3835548" y="3167504"/>
              <a:ext cx="277153" cy="6714"/>
            </a:xfrm>
            <a:prstGeom prst="straightConnector1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3263913" y="3174218"/>
              <a:ext cx="234814" cy="6714"/>
            </a:xfrm>
            <a:prstGeom prst="straightConnector1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6" name="Picture 2" descr="C:\Users\ksung\Desktop\ScreenHunter_06 Aug. 26 18.3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9"/>
          <a:stretch/>
        </p:blipFill>
        <p:spPr bwMode="auto">
          <a:xfrm>
            <a:off x="4614170" y="5677682"/>
            <a:ext cx="2654661" cy="72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03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596" y="251861"/>
            <a:ext cx="3050988" cy="63223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Alaising</a:t>
            </a:r>
            <a:endParaRPr lang="en-US" dirty="0"/>
          </a:p>
        </p:txBody>
      </p:sp>
      <p:pic>
        <p:nvPicPr>
          <p:cNvPr id="2050" name="Picture 2" descr="E:\Work\KS\CSS\2010.TopicsInRenderingContract\zMisc\ToyRayTracer\CommandFile\Week2\AliasExample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907" y="2812399"/>
            <a:ext cx="4460594" cy="3567484"/>
          </a:xfrm>
          <a:prstGeom prst="rect">
            <a:avLst/>
          </a:prstGeom>
          <a:noFill/>
          <a:ln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sung\Desktop\ScreenHunter_02 Aug. 26 16.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74" y="955809"/>
            <a:ext cx="2635432" cy="1856590"/>
          </a:xfrm>
          <a:prstGeom prst="rect">
            <a:avLst/>
          </a:prstGeom>
          <a:noFill/>
          <a:ln w="28575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sung\Desktop\ScreenHunter_03 Aug. 26 16.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71" y="1169702"/>
            <a:ext cx="2135751" cy="180190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61129" y="2910541"/>
            <a:ext cx="747059" cy="52593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53647" y="2910541"/>
            <a:ext cx="543859" cy="48409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2" idx="1"/>
            <a:endCxn id="2051" idx="2"/>
          </p:cNvCxnSpPr>
          <p:nvPr/>
        </p:nvCxnSpPr>
        <p:spPr>
          <a:xfrm flipH="1" flipV="1">
            <a:off x="1764090" y="2812399"/>
            <a:ext cx="997039" cy="36110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3"/>
          </p:cNvCxnSpPr>
          <p:nvPr/>
        </p:nvCxnSpPr>
        <p:spPr>
          <a:xfrm flipV="1">
            <a:off x="4697506" y="2483305"/>
            <a:ext cx="1501865" cy="6692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866" y="588237"/>
            <a:ext cx="1702735" cy="735144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Geometric Alias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464859" y="1884104"/>
            <a:ext cx="2465294" cy="59920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Texture/Shading Alias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4" idx="6"/>
          </p:cNvCxnSpPr>
          <p:nvPr/>
        </p:nvCxnSpPr>
        <p:spPr>
          <a:xfrm>
            <a:off x="5284601" y="955809"/>
            <a:ext cx="1917046" cy="340872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6"/>
          </p:cNvCxnSpPr>
          <p:nvPr/>
        </p:nvCxnSpPr>
        <p:spPr>
          <a:xfrm>
            <a:off x="5284601" y="955809"/>
            <a:ext cx="1552481" cy="68174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6"/>
          </p:cNvCxnSpPr>
          <p:nvPr/>
        </p:nvCxnSpPr>
        <p:spPr>
          <a:xfrm>
            <a:off x="5930153" y="2183705"/>
            <a:ext cx="1699690" cy="128996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8" idx="6"/>
          </p:cNvCxnSpPr>
          <p:nvPr/>
        </p:nvCxnSpPr>
        <p:spPr>
          <a:xfrm>
            <a:off x="5930153" y="2183705"/>
            <a:ext cx="1492623" cy="49375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4" idx="2"/>
          </p:cNvCxnSpPr>
          <p:nvPr/>
        </p:nvCxnSpPr>
        <p:spPr>
          <a:xfrm flipH="1">
            <a:off x="2563907" y="955809"/>
            <a:ext cx="1017959" cy="574167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2"/>
          </p:cNvCxnSpPr>
          <p:nvPr/>
        </p:nvCxnSpPr>
        <p:spPr>
          <a:xfrm flipH="1">
            <a:off x="1643529" y="955809"/>
            <a:ext cx="1938337" cy="681744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8" idx="2"/>
          </p:cNvCxnSpPr>
          <p:nvPr/>
        </p:nvCxnSpPr>
        <p:spPr>
          <a:xfrm flipH="1">
            <a:off x="1918447" y="2183705"/>
            <a:ext cx="1546412" cy="299600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8" idx="2"/>
          </p:cNvCxnSpPr>
          <p:nvPr/>
        </p:nvCxnSpPr>
        <p:spPr>
          <a:xfrm flipH="1" flipV="1">
            <a:off x="2067859" y="2070655"/>
            <a:ext cx="1397000" cy="113050"/>
          </a:xfrm>
          <a:prstGeom prst="straightConnector1">
            <a:avLst/>
          </a:prstGeom>
          <a:ln w="28575">
            <a:solidFill>
              <a:srgbClr val="00B05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67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Work\KS\CSS\2010.TopicsInRenderingContract\Deliverables\3.ProgrammingAssignments\MP4\CommandFile\Results\5.Shadow_Map256_Filter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99" y="2813050"/>
            <a:ext cx="4762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ksung\Desktop\ScreenHunter_05 Aug. 26 16.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111" y="1338388"/>
            <a:ext cx="4531359" cy="4096937"/>
          </a:xfrm>
          <a:prstGeom prst="rect">
            <a:avLst/>
          </a:prstGeom>
          <a:noFill/>
          <a:ln w="38100"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3765" y="395296"/>
            <a:ext cx="3707937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Shadow </a:t>
            </a:r>
            <a:r>
              <a:rPr lang="en-US" dirty="0" err="1" smtClean="0"/>
              <a:t>Alaising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06257" y="4417324"/>
            <a:ext cx="1087531" cy="84794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  <a:endCxn id="4100" idx="1"/>
          </p:cNvCxnSpPr>
          <p:nvPr/>
        </p:nvCxnSpPr>
        <p:spPr>
          <a:xfrm flipV="1">
            <a:off x="2593788" y="3386857"/>
            <a:ext cx="1899323" cy="14544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6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Work\KS\CSS\2010.TopicsInRenderingContract\zMisc\ToyRayTracer\CommandFile\Week2\AliasInfinit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71" y="1614696"/>
            <a:ext cx="571658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706" y="395296"/>
            <a:ext cx="4454996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Subtle </a:t>
            </a:r>
            <a:r>
              <a:rPr lang="en-US" dirty="0" err="1" smtClean="0"/>
              <a:t>Alaising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80423" y="1777491"/>
            <a:ext cx="842683" cy="57248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6" idx="3"/>
            <a:endCxn id="28" idx="3"/>
          </p:cNvCxnSpPr>
          <p:nvPr/>
        </p:nvCxnSpPr>
        <p:spPr>
          <a:xfrm flipV="1">
            <a:off x="6323106" y="1250637"/>
            <a:ext cx="439475" cy="81309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401547" y="739187"/>
            <a:ext cx="2465294" cy="59920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Should NOT see pattern!!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9294" y="1775723"/>
            <a:ext cx="842683" cy="57248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  <a:endCxn id="28" idx="3"/>
          </p:cNvCxnSpPr>
          <p:nvPr/>
        </p:nvCxnSpPr>
        <p:spPr>
          <a:xfrm flipV="1">
            <a:off x="2291977" y="1250637"/>
            <a:ext cx="4470604" cy="8113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703359" y="5813673"/>
            <a:ext cx="1770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>
                <a:hlinkClick r:id="rId3" action="ppaction://hlinkfile"/>
              </a:rPr>
              <a:t>Maya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0" name="Straight Arrow Connector 419"/>
          <p:cNvCxnSpPr/>
          <p:nvPr/>
        </p:nvCxnSpPr>
        <p:spPr>
          <a:xfrm flipV="1">
            <a:off x="523068" y="5875316"/>
            <a:ext cx="7641495" cy="1"/>
          </a:xfrm>
          <a:prstGeom prst="straightConnector1">
            <a:avLst/>
          </a:prstGeom>
          <a:ln w="57150">
            <a:solidFill>
              <a:srgbClr val="7030A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0713" y="395296"/>
            <a:ext cx="4566487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Aliasing in Time!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97809" y="1467134"/>
            <a:ext cx="7696058" cy="4670267"/>
          </a:xfrm>
        </p:spPr>
        <p:txBody>
          <a:bodyPr>
            <a:normAutofit/>
          </a:bodyPr>
          <a:lstStyle/>
          <a:p>
            <a:r>
              <a:rPr lang="en-US" dirty="0" smtClean="0"/>
              <a:t>Wagon Wheel Effect!?</a:t>
            </a:r>
          </a:p>
          <a:p>
            <a:pPr lvl="1"/>
            <a:r>
              <a:rPr lang="en-US" dirty="0" smtClean="0"/>
              <a:t>Stroboscopic effect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3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www.youtube.com/watch?v=jHS9JGkEOmA</a:t>
            </a:r>
            <a:endParaRPr lang="en-US" dirty="0">
              <a:hlinkClick r:id="rId2"/>
            </a:endParaRPr>
          </a:p>
          <a:p>
            <a:pPr lvl="2"/>
            <a:r>
              <a:rPr lang="en-US" dirty="0" smtClean="0"/>
              <a:t>Or</a:t>
            </a:r>
            <a:endParaRPr lang="en-US" dirty="0" smtClean="0">
              <a:hlinkClick r:id="rId2"/>
            </a:endParaRPr>
          </a:p>
          <a:p>
            <a:pPr lvl="3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www.youtube.com/watch?v=rVSh-au_9aM</a:t>
            </a:r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134" name="Straight Arrow Connector 133"/>
          <p:cNvCxnSpPr/>
          <p:nvPr/>
        </p:nvCxnSpPr>
        <p:spPr>
          <a:xfrm flipV="1">
            <a:off x="533123" y="4155967"/>
            <a:ext cx="6868638" cy="1"/>
          </a:xfrm>
          <a:prstGeom prst="straightConnector1">
            <a:avLst/>
          </a:prstGeom>
          <a:ln w="57150">
            <a:solidFill>
              <a:srgbClr val="7030A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2322" name="Group 482321"/>
          <p:cNvGrpSpPr/>
          <p:nvPr/>
        </p:nvGrpSpPr>
        <p:grpSpPr>
          <a:xfrm>
            <a:off x="132773" y="4013189"/>
            <a:ext cx="9579289" cy="2044308"/>
            <a:chOff x="310409" y="4025550"/>
            <a:chExt cx="9579289" cy="2044308"/>
          </a:xfrm>
        </p:grpSpPr>
        <p:grpSp>
          <p:nvGrpSpPr>
            <p:cNvPr id="7" name="Group 6"/>
            <p:cNvGrpSpPr/>
            <p:nvPr/>
          </p:nvGrpSpPr>
          <p:grpSpPr>
            <a:xfrm>
              <a:off x="315213" y="4871024"/>
              <a:ext cx="9574485" cy="364365"/>
              <a:chOff x="-1224" y="4007923"/>
              <a:chExt cx="9574485" cy="36436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-1224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4" name="Oval 1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" name="Right Arrow 1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" name="Group 32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34" name="Oval 3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ight Arrow 3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37" name="Oval 3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ight Arrow 3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" name="Group 38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ight Arrow 4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3" name="Oval 42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Right Arrow 43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" name="Group 44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ight Arrow 46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47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49" name="Oval 4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ight Arrow 4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ight Arrow 5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1" name="Group 80"/>
              <p:cNvGrpSpPr/>
              <p:nvPr/>
            </p:nvGrpSpPr>
            <p:grpSpPr>
              <a:xfrm>
                <a:off x="3166607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82" name="Group 81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4" name="Oval 10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Right Arrow 10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3" name="Group 82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2" name="Oval 10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Right Arrow 10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4" name="Group 83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00" name="Oval 9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Right Arrow 10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5" name="Group 84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8" name="Oval 97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Right Arrow 98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6" name="Group 85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6" name="Oval 95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Right Arrow 96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7" name="Group 86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4" name="Oval 93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Right Arrow 94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8" name="Group 87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2" name="Oval 91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Right Arrow 92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9" name="Group 88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90" name="Oval 89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Right Arrow 90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06" name="Group 105"/>
              <p:cNvGrpSpPr/>
              <p:nvPr/>
            </p:nvGrpSpPr>
            <p:grpSpPr>
              <a:xfrm>
                <a:off x="6360907" y="4007923"/>
                <a:ext cx="3212354" cy="364365"/>
                <a:chOff x="2287784" y="5064045"/>
                <a:chExt cx="4582169" cy="561788"/>
              </a:xfrm>
            </p:grpSpPr>
            <p:grpSp>
              <p:nvGrpSpPr>
                <p:cNvPr id="107" name="Group 106"/>
                <p:cNvGrpSpPr/>
                <p:nvPr/>
              </p:nvGrpSpPr>
              <p:grpSpPr>
                <a:xfrm rot="19177868">
                  <a:off x="2866388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9" name="Oval 12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ight Arrow 12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8" name="Group 107"/>
                <p:cNvGrpSpPr/>
                <p:nvPr/>
              </p:nvGrpSpPr>
              <p:grpSpPr>
                <a:xfrm rot="16200000">
                  <a:off x="2293760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7" name="Oval 12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ight Arrow 12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9" name="Group 108"/>
                <p:cNvGrpSpPr/>
                <p:nvPr/>
              </p:nvGrpSpPr>
              <p:grpSpPr>
                <a:xfrm rot="13893497">
                  <a:off x="6314141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5" name="Oval 124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Right Arrow 125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0" name="Group 109"/>
                <p:cNvGrpSpPr/>
                <p:nvPr/>
              </p:nvGrpSpPr>
              <p:grpSpPr>
                <a:xfrm rot="10800000">
                  <a:off x="5733696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3" name="Oval 122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Right Arrow 123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1" name="Group 110"/>
                <p:cNvGrpSpPr/>
                <p:nvPr/>
              </p:nvGrpSpPr>
              <p:grpSpPr>
                <a:xfrm rot="8167605">
                  <a:off x="515074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21" name="Oval 120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Right Arrow 121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 rot="5400000">
                  <a:off x="456770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9" name="Oval 118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Right Arrow 119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3" name="Group 112"/>
                <p:cNvGrpSpPr/>
                <p:nvPr/>
              </p:nvGrpSpPr>
              <p:grpSpPr>
                <a:xfrm rot="2801898">
                  <a:off x="4008792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7" name="Oval 116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Right Arrow 117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" name="Group 113"/>
                <p:cNvGrpSpPr/>
                <p:nvPr/>
              </p:nvGrpSpPr>
              <p:grpSpPr>
                <a:xfrm>
                  <a:off x="3432813" y="5064045"/>
                  <a:ext cx="549835" cy="561788"/>
                  <a:chOff x="119530" y="3783106"/>
                  <a:chExt cx="549835" cy="561788"/>
                </a:xfrm>
              </p:grpSpPr>
              <p:sp>
                <p:nvSpPr>
                  <p:cNvPr id="115" name="Oval 114"/>
                  <p:cNvSpPr/>
                  <p:nvPr/>
                </p:nvSpPr>
                <p:spPr>
                  <a:xfrm>
                    <a:off x="119530" y="3783106"/>
                    <a:ext cx="549835" cy="56178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Right Arrow 115"/>
                  <p:cNvSpPr/>
                  <p:nvPr/>
                </p:nvSpPr>
                <p:spPr>
                  <a:xfrm>
                    <a:off x="449226" y="4041140"/>
                    <a:ext cx="211035" cy="45719"/>
                  </a:xfrm>
                  <a:prstGeom prst="rightArrow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cxnSp>
          <p:nvCxnSpPr>
            <p:cNvPr id="131" name="Straight Arrow Connector 130"/>
            <p:cNvCxnSpPr/>
            <p:nvPr/>
          </p:nvCxnSpPr>
          <p:spPr>
            <a:xfrm flipH="1" flipV="1">
              <a:off x="507331" y="4403085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 flipV="1">
              <a:off x="3679965" y="4403086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 flipV="1">
              <a:off x="6886603" y="4410378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2321" name="Group 482320"/>
            <p:cNvGrpSpPr/>
            <p:nvPr/>
          </p:nvGrpSpPr>
          <p:grpSpPr>
            <a:xfrm>
              <a:off x="310409" y="5705493"/>
              <a:ext cx="8754688" cy="364365"/>
              <a:chOff x="-19987" y="5908406"/>
              <a:chExt cx="8754688" cy="364365"/>
            </a:xfrm>
          </p:grpSpPr>
          <p:grpSp>
            <p:nvGrpSpPr>
              <p:cNvPr id="353" name="Group 352"/>
              <p:cNvGrpSpPr/>
              <p:nvPr/>
            </p:nvGrpSpPr>
            <p:grpSpPr>
              <a:xfrm rot="16200000">
                <a:off x="-1372" y="5893666"/>
                <a:ext cx="356613" cy="393844"/>
                <a:chOff x="119530" y="3783106"/>
                <a:chExt cx="549835" cy="561788"/>
              </a:xfrm>
            </p:grpSpPr>
            <p:sp>
              <p:nvSpPr>
                <p:cNvPr id="372" name="Oval 371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ight Arrow 372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4" name="Group 353"/>
              <p:cNvGrpSpPr/>
              <p:nvPr/>
            </p:nvGrpSpPr>
            <p:grpSpPr>
              <a:xfrm rot="13893497">
                <a:off x="2817137" y="5893666"/>
                <a:ext cx="356613" cy="393844"/>
                <a:chOff x="119530" y="3783106"/>
                <a:chExt cx="549835" cy="561788"/>
              </a:xfrm>
            </p:grpSpPr>
            <p:sp>
              <p:nvSpPr>
                <p:cNvPr id="370" name="Oval 369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ight Arrow 370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1" name="Group 330"/>
              <p:cNvGrpSpPr/>
              <p:nvPr/>
            </p:nvGrpSpPr>
            <p:grpSpPr>
              <a:xfrm rot="10800000">
                <a:off x="5563618" y="5908406"/>
                <a:ext cx="385465" cy="364365"/>
                <a:chOff x="119530" y="3783106"/>
                <a:chExt cx="549835" cy="561788"/>
              </a:xfrm>
            </p:grpSpPr>
            <p:sp>
              <p:nvSpPr>
                <p:cNvPr id="344" name="Oval 343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ight Arrow 344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8" name="Group 307"/>
              <p:cNvGrpSpPr/>
              <p:nvPr/>
            </p:nvGrpSpPr>
            <p:grpSpPr>
              <a:xfrm rot="8167605">
                <a:off x="8349236" y="5908406"/>
                <a:ext cx="385465" cy="364365"/>
                <a:chOff x="119530" y="3783106"/>
                <a:chExt cx="549835" cy="561788"/>
              </a:xfrm>
            </p:grpSpPr>
            <p:sp>
              <p:nvSpPr>
                <p:cNvPr id="318" name="Oval 317"/>
                <p:cNvSpPr/>
                <p:nvPr/>
              </p:nvSpPr>
              <p:spPr>
                <a:xfrm>
                  <a:off x="119530" y="3783106"/>
                  <a:ext cx="549835" cy="56178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ight Arrow 318"/>
                <p:cNvSpPr/>
                <p:nvPr/>
              </p:nvSpPr>
              <p:spPr>
                <a:xfrm>
                  <a:off x="449226" y="4041140"/>
                  <a:ext cx="211035" cy="45719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7" name="Group 396"/>
            <p:cNvGrpSpPr/>
            <p:nvPr/>
          </p:nvGrpSpPr>
          <p:grpSpPr>
            <a:xfrm rot="16200000">
              <a:off x="329025" y="4006935"/>
              <a:ext cx="356613" cy="393844"/>
              <a:chOff x="119530" y="3783106"/>
              <a:chExt cx="549835" cy="561788"/>
            </a:xfrm>
          </p:grpSpPr>
          <p:sp>
            <p:nvSpPr>
              <p:cNvPr id="407" name="Oval 406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ight Arrow 407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" name="Group 408"/>
            <p:cNvGrpSpPr/>
            <p:nvPr/>
          </p:nvGrpSpPr>
          <p:grpSpPr>
            <a:xfrm rot="16200000">
              <a:off x="3501659" y="4035150"/>
              <a:ext cx="356613" cy="393844"/>
              <a:chOff x="119530" y="3783106"/>
              <a:chExt cx="549835" cy="561788"/>
            </a:xfrm>
          </p:grpSpPr>
          <p:sp>
            <p:nvSpPr>
              <p:cNvPr id="410" name="Oval 409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ight Arrow 410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" name="Group 411"/>
            <p:cNvGrpSpPr/>
            <p:nvPr/>
          </p:nvGrpSpPr>
          <p:grpSpPr>
            <a:xfrm rot="16200000">
              <a:off x="6715675" y="4007032"/>
              <a:ext cx="356613" cy="393844"/>
              <a:chOff x="119530" y="3783106"/>
              <a:chExt cx="549835" cy="561788"/>
            </a:xfrm>
          </p:grpSpPr>
          <p:sp>
            <p:nvSpPr>
              <p:cNvPr id="413" name="Oval 412"/>
              <p:cNvSpPr/>
              <p:nvPr/>
            </p:nvSpPr>
            <p:spPr>
              <a:xfrm>
                <a:off x="119530" y="3783106"/>
                <a:ext cx="549835" cy="5617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ight Arrow 413"/>
              <p:cNvSpPr/>
              <p:nvPr/>
            </p:nvSpPr>
            <p:spPr>
              <a:xfrm>
                <a:off x="449226" y="4041140"/>
                <a:ext cx="211035" cy="45719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5" name="Straight Arrow Connector 414"/>
            <p:cNvCxnSpPr/>
            <p:nvPr/>
          </p:nvCxnSpPr>
          <p:spPr>
            <a:xfrm flipH="1" flipV="1">
              <a:off x="503642" y="5225608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Arrow Connector 415"/>
            <p:cNvCxnSpPr/>
            <p:nvPr/>
          </p:nvCxnSpPr>
          <p:spPr>
            <a:xfrm flipH="1" flipV="1">
              <a:off x="8847579" y="5265639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Arrow Connector 416"/>
            <p:cNvCxnSpPr/>
            <p:nvPr/>
          </p:nvCxnSpPr>
          <p:spPr>
            <a:xfrm flipH="1" flipV="1">
              <a:off x="6083057" y="5248747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Arrow Connector 417"/>
            <p:cNvCxnSpPr/>
            <p:nvPr/>
          </p:nvCxnSpPr>
          <p:spPr>
            <a:xfrm flipH="1" flipV="1">
              <a:off x="3330644" y="5244872"/>
              <a:ext cx="7378" cy="460621"/>
            </a:xfrm>
            <a:prstGeom prst="straightConnector1">
              <a:avLst/>
            </a:prstGeom>
            <a:ln w="254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3" name="Oval 392"/>
          <p:cNvSpPr/>
          <p:nvPr/>
        </p:nvSpPr>
        <p:spPr>
          <a:xfrm>
            <a:off x="4053549" y="3884445"/>
            <a:ext cx="1815158" cy="54324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Period=8 Unit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4" name="Oval 423"/>
          <p:cNvSpPr/>
          <p:nvPr/>
        </p:nvSpPr>
        <p:spPr>
          <a:xfrm>
            <a:off x="3809787" y="5594161"/>
            <a:ext cx="1815158" cy="54324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Period=7 Unit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03743" y="1659010"/>
            <a:ext cx="4401813" cy="3520472"/>
            <a:chOff x="422224" y="2477916"/>
            <a:chExt cx="4401813" cy="3520472"/>
          </a:xfrm>
        </p:grpSpPr>
        <p:pic>
          <p:nvPicPr>
            <p:cNvPr id="3074" name="Picture 2" descr="E:\Work\KS\CSS\2010.TopicsInRenderingContract\zMisc\ToyRayTracer\CommandFile\Week2\AliasInfinite.bm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24" y="2477916"/>
              <a:ext cx="4401813" cy="3520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3050275" y="2718038"/>
              <a:ext cx="1609543" cy="243711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58760" y="5078367"/>
              <a:ext cx="996286" cy="178211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6514" y="544148"/>
            <a:ext cx="4454996" cy="6322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Time/Space Analogy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6" idx="3"/>
            <a:endCxn id="28" idx="2"/>
          </p:cNvCxnSpPr>
          <p:nvPr/>
        </p:nvCxnSpPr>
        <p:spPr>
          <a:xfrm flipV="1">
            <a:off x="4541337" y="799414"/>
            <a:ext cx="900706" cy="12215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442043" y="321288"/>
            <a:ext cx="2736376" cy="956251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“changes” rapidly over space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3"/>
            <a:endCxn id="15" idx="2"/>
          </p:cNvCxnSpPr>
          <p:nvPr/>
        </p:nvCxnSpPr>
        <p:spPr>
          <a:xfrm flipV="1">
            <a:off x="3736565" y="3150458"/>
            <a:ext cx="1120354" cy="11981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856919" y="2652443"/>
            <a:ext cx="2764061" cy="996030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Color “changes”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dirty="0" smtClean="0">
                <a:solidFill>
                  <a:schemeClr val="tx1"/>
                </a:solidFill>
              </a:rPr>
              <a:t>lowly over space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936881" y="3541592"/>
            <a:ext cx="3998795" cy="178103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Many pixels to describe simple (no) transition</a:t>
            </a:r>
          </a:p>
          <a:p>
            <a:r>
              <a:rPr lang="en-US" sz="2000" dirty="0" smtClean="0"/>
              <a:t>In time, object moves very slowly, many frames to capture movement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895939" y="1135228"/>
            <a:ext cx="4039737" cy="2015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One pixel must capture many </a:t>
            </a:r>
            <a:br>
              <a:rPr lang="en-US" sz="2000" dirty="0" smtClean="0"/>
            </a:br>
            <a:r>
              <a:rPr lang="en-US" sz="2000" dirty="0" smtClean="0"/>
              <a:t>black</a:t>
            </a:r>
            <a:r>
              <a:rPr lang="en-US" sz="2000" dirty="0" smtClean="0">
                <a:sym typeface="Wingdings" pitchFamily="2" charset="2"/>
              </a:rPr>
              <a:t></a:t>
            </a:r>
            <a:r>
              <a:rPr lang="en-US" sz="2000" dirty="0" smtClean="0"/>
              <a:t>white transitions!</a:t>
            </a:r>
          </a:p>
          <a:p>
            <a:r>
              <a:rPr lang="en-US" sz="2000" dirty="0" smtClean="0"/>
              <a:t>One frame must capture much </a:t>
            </a:r>
            <a:br>
              <a:rPr lang="en-US" sz="2000" dirty="0" smtClean="0"/>
            </a:br>
            <a:r>
              <a:rPr lang="en-US" sz="2000" dirty="0" smtClean="0"/>
              <a:t>movement over time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57199" y="5322626"/>
            <a:ext cx="8543499" cy="1296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Observation: Aliasing results when</a:t>
            </a:r>
            <a:r>
              <a:rPr lang="en-US" dirty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Changes too fast for the sampling rates!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2210044" y="969076"/>
            <a:ext cx="6701461" cy="5553309"/>
            <a:chOff x="2210044" y="969076"/>
            <a:chExt cx="6701461" cy="5553309"/>
          </a:xfrm>
        </p:grpSpPr>
        <p:grpSp>
          <p:nvGrpSpPr>
            <p:cNvPr id="24" name="Group 23"/>
            <p:cNvGrpSpPr/>
            <p:nvPr/>
          </p:nvGrpSpPr>
          <p:grpSpPr>
            <a:xfrm>
              <a:off x="4509692" y="969076"/>
              <a:ext cx="4401813" cy="3520472"/>
              <a:chOff x="1125790" y="1571966"/>
              <a:chExt cx="4401813" cy="3520472"/>
            </a:xfrm>
          </p:grpSpPr>
          <p:pic>
            <p:nvPicPr>
              <p:cNvPr id="37" name="Picture 2" descr="E:\Work\KS\CSS\2010.TopicsInRenderingContract\zMisc\ToyRayTracer\CommandFile\Week2\AliasInfinite.bmp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5790" y="1571966"/>
                <a:ext cx="4401813" cy="35204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Rectangle 37"/>
              <p:cNvSpPr/>
              <p:nvPr/>
            </p:nvSpPr>
            <p:spPr>
              <a:xfrm>
                <a:off x="1323833" y="2856946"/>
                <a:ext cx="3016897" cy="52416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H="1">
              <a:off x="4710453" y="2254056"/>
              <a:ext cx="1" cy="2309923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12972" y="2254056"/>
              <a:ext cx="0" cy="2700081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710598" y="2254056"/>
              <a:ext cx="7912" cy="2700081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2210044" y="5333293"/>
              <a:ext cx="2299648" cy="11890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Intensity of the line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4509692" y="4563979"/>
              <a:ext cx="3610726" cy="1449365"/>
              <a:chOff x="4509692" y="4563979"/>
              <a:chExt cx="3610726" cy="1449365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509692" y="4563979"/>
                <a:ext cx="3610726" cy="1449365"/>
                <a:chOff x="5968223" y="3248167"/>
                <a:chExt cx="3610726" cy="2143577"/>
              </a:xfrm>
            </p:grpSpPr>
            <p:cxnSp>
              <p:nvCxnSpPr>
                <p:cNvPr id="35" name="Straight Arrow Connector 34"/>
                <p:cNvCxnSpPr/>
                <p:nvPr/>
              </p:nvCxnSpPr>
              <p:spPr>
                <a:xfrm flipV="1">
                  <a:off x="6143369" y="3248167"/>
                  <a:ext cx="0" cy="214357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5968223" y="5264370"/>
                  <a:ext cx="3610726" cy="9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84837" y="5010286"/>
                <a:ext cx="742871" cy="917553"/>
                <a:chOff x="6143369" y="3956454"/>
                <a:chExt cx="1158183" cy="1307911"/>
              </a:xfrm>
            </p:grpSpPr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/>
              <p:cNvGrpSpPr/>
              <p:nvPr/>
            </p:nvGrpSpPr>
            <p:grpSpPr>
              <a:xfrm flipH="1">
                <a:off x="6718509" y="5009667"/>
                <a:ext cx="1006122" cy="917553"/>
                <a:chOff x="6143369" y="3956454"/>
                <a:chExt cx="1158183" cy="1307911"/>
              </a:xfrm>
            </p:grpSpPr>
            <p:cxnSp>
              <p:nvCxnSpPr>
                <p:cNvPr id="41" name="Straight Arrow Connector 40"/>
                <p:cNvCxnSpPr/>
                <p:nvPr/>
              </p:nvCxnSpPr>
              <p:spPr>
                <a:xfrm flipV="1">
                  <a:off x="6143369" y="3956454"/>
                  <a:ext cx="1158183" cy="2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7301552" y="3957336"/>
                  <a:ext cx="0" cy="1307029"/>
                </a:xfrm>
                <a:prstGeom prst="straightConnector1">
                  <a:avLst/>
                </a:prstGeom>
                <a:ln w="25400">
                  <a:solidFill>
                    <a:schemeClr val="bg1">
                      <a:lumMod val="65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How to measure: rate of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284941"/>
            <a:ext cx="4008625" cy="5002305"/>
          </a:xfrm>
        </p:spPr>
        <p:txBody>
          <a:bodyPr>
            <a:normAutofit/>
          </a:bodyPr>
          <a:lstStyle/>
          <a:p>
            <a:r>
              <a:rPr lang="en-US" dirty="0" smtClean="0"/>
              <a:t>Rate of Change:</a:t>
            </a:r>
          </a:p>
          <a:p>
            <a:pPr lvl="1"/>
            <a:r>
              <a:rPr lang="en-US" dirty="0" smtClean="0"/>
              <a:t>Frequency!</a:t>
            </a:r>
          </a:p>
          <a:p>
            <a:r>
              <a:rPr lang="en-US" dirty="0" smtClean="0"/>
              <a:t>Frequency of images</a:t>
            </a:r>
            <a:endParaRPr lang="en-US" dirty="0"/>
          </a:p>
          <a:p>
            <a:pPr lvl="1"/>
            <a:r>
              <a:rPr lang="en-US" dirty="0" smtClean="0"/>
              <a:t>How to measure?</a:t>
            </a:r>
          </a:p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Appreciation for</a:t>
            </a:r>
            <a:br>
              <a:rPr lang="en-US" dirty="0" smtClean="0"/>
            </a:br>
            <a:r>
              <a:rPr lang="en-US" dirty="0" err="1" smtClean="0"/>
              <a:t>Nyquist</a:t>
            </a:r>
            <a:r>
              <a:rPr lang="en-US" dirty="0" smtClean="0"/>
              <a:t> frequency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6844352" y="1064964"/>
            <a:ext cx="2299648" cy="11890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One line of color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92221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A little math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392072"/>
            <a:ext cx="8497605" cy="4895175"/>
          </a:xfrm>
        </p:spPr>
        <p:txBody>
          <a:bodyPr>
            <a:normAutofit/>
          </a:bodyPr>
          <a:lstStyle/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Find mathematic representation for this simple case</a:t>
            </a:r>
          </a:p>
          <a:p>
            <a:pPr lvl="1"/>
            <a:r>
              <a:rPr lang="en-US" dirty="0" smtClean="0"/>
              <a:t>Study to understand the characteristic</a:t>
            </a:r>
          </a:p>
          <a:p>
            <a:pPr lvl="1"/>
            <a:r>
              <a:rPr lang="en-US" dirty="0" smtClean="0"/>
              <a:t>Generalize to discuss aliasing we observed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879474" y="5168230"/>
            <a:ext cx="742871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>
          <a:xfrm>
            <a:off x="1609692" y="3620295"/>
            <a:ext cx="1501998" cy="730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Assume width of 4 (T=4)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4913146" y="4032796"/>
                <a:ext cx="2252602" cy="54431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 smtClean="0"/>
                  <a:t>Let’s say repeats every width of 20  (W = 2*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𝜋</m:t>
                    </m:r>
                  </m:oMath>
                </a14:m>
                <a:r>
                  <a:rPr lang="en-US" sz="1800" dirty="0" smtClean="0"/>
                  <a:t>/10)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46" y="4032796"/>
                <a:ext cx="2252602" cy="544316"/>
              </a:xfrm>
              <a:prstGeom prst="rect">
                <a:avLst/>
              </a:prstGeom>
              <a:blipFill rotWithShape="1">
                <a:blip r:embed="rId2"/>
                <a:stretch>
                  <a:fillRect l="-1084" t="-5618"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2905213" y="5462276"/>
            <a:ext cx="2860966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362763" y="4350449"/>
            <a:ext cx="823989" cy="767461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1"/>
          </p:cNvCxnSpPr>
          <p:nvPr/>
        </p:nvCxnSpPr>
        <p:spPr>
          <a:xfrm flipH="1">
            <a:off x="4148919" y="4304954"/>
            <a:ext cx="764227" cy="11063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2704329" y="4556883"/>
            <a:ext cx="3610726" cy="1449365"/>
            <a:chOff x="4509692" y="4563979"/>
            <a:chExt cx="3610726" cy="1449365"/>
          </a:xfrm>
        </p:grpSpPr>
        <p:grpSp>
          <p:nvGrpSpPr>
            <p:cNvPr id="45" name="Group 44"/>
            <p:cNvGrpSpPr/>
            <p:nvPr/>
          </p:nvGrpSpPr>
          <p:grpSpPr>
            <a:xfrm>
              <a:off x="4509692" y="4563979"/>
              <a:ext cx="3610726" cy="1449365"/>
              <a:chOff x="5968223" y="3248167"/>
              <a:chExt cx="3610726" cy="2143577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4684837" y="5010286"/>
              <a:ext cx="742871" cy="917553"/>
              <a:chOff x="6143369" y="3956454"/>
              <a:chExt cx="1158183" cy="1307911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6718509" y="5009667"/>
              <a:ext cx="1006122" cy="917553"/>
              <a:chOff x="6143369" y="3956454"/>
              <a:chExt cx="1158183" cy="1307911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012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ksung\Desktop\ScreenHunter_06 Aug. 26 18.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18" y="2446770"/>
            <a:ext cx="4737608" cy="143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09331" cy="824007"/>
          </a:xfrm>
        </p:spPr>
        <p:txBody>
          <a:bodyPr>
            <a:normAutofit/>
          </a:bodyPr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05" y="1494431"/>
            <a:ext cx="8497605" cy="4792816"/>
          </a:xfrm>
        </p:spPr>
        <p:txBody>
          <a:bodyPr>
            <a:normAutofit/>
          </a:bodyPr>
          <a:lstStyle/>
          <a:p>
            <a:r>
              <a:rPr lang="en-US" dirty="0" smtClean="0"/>
              <a:t>Plot: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4751631" y="599663"/>
            <a:ext cx="3898136" cy="1789929"/>
            <a:chOff x="2704329" y="4216319"/>
            <a:chExt cx="3898136" cy="1789929"/>
          </a:xfrm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4006399" y="4216319"/>
              <a:ext cx="533007" cy="3650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 smtClean="0"/>
                <a:t>T=4</a:t>
              </a:r>
            </a:p>
            <a:p>
              <a:endParaRPr lang="en-US" dirty="0" smtClean="0"/>
            </a:p>
            <a:p>
              <a:pPr lvl="1"/>
              <a:endParaRPr lang="en-US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ontent Placeholder 2"/>
                <p:cNvSpPr txBox="1">
                  <a:spLocks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txBody>
                <a:bodyPr vert="horz" lIns="91440" tIns="45720" rIns="91440" bIns="45720" rtlCol="0">
                  <a:normAutofit fontScale="925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buNone/>
                  </a:pPr>
                  <a:r>
                    <a:rPr lang="en-US" sz="1800" dirty="0"/>
                    <a:t>2</a:t>
                  </a:r>
                  <a:r>
                    <a:rPr lang="en-US" sz="1800" dirty="0" smtClean="0"/>
                    <a:t>0 (W = 2*</a:t>
                  </a:r>
                  <a14:m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𝜋</m:t>
                      </m:r>
                    </m:oMath>
                  </a14:m>
                  <a:r>
                    <a:rPr lang="en-US" sz="1800" dirty="0" smtClean="0"/>
                    <a:t>/20)</a:t>
                  </a:r>
                  <a:endParaRPr lang="en-US" sz="1800" dirty="0"/>
                </a:p>
                <a:p>
                  <a:pPr marL="0" indent="0">
                    <a:buNone/>
                  </a:pPr>
                  <a:endParaRPr lang="en-US" sz="1800" dirty="0" smtClean="0"/>
                </a:p>
                <a:p>
                  <a:endParaRPr lang="en-US" dirty="0" smtClean="0"/>
                </a:p>
                <a:p>
                  <a:pPr lvl="1"/>
                  <a:endParaRPr lang="en-US" dirty="0" smtClean="0"/>
                </a:p>
              </p:txBody>
            </p:sp>
          </mc:Choice>
          <mc:Fallback xmlns="">
            <p:sp>
              <p:nvSpPr>
                <p:cNvPr id="18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9892" y="4426632"/>
                  <a:ext cx="1672573" cy="35256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555" t="-5172" b="-224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/>
            <p:cNvCxnSpPr/>
            <p:nvPr/>
          </p:nvCxnSpPr>
          <p:spPr>
            <a:xfrm flipH="1">
              <a:off x="2879474" y="5168230"/>
              <a:ext cx="742871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2905213" y="5462276"/>
              <a:ext cx="2860966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Dot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8" idx="1"/>
            </p:cNvCxnSpPr>
            <p:nvPr/>
          </p:nvCxnSpPr>
          <p:spPr>
            <a:xfrm flipH="1">
              <a:off x="4148920" y="4602916"/>
              <a:ext cx="780972" cy="80842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>
              <a:off x="2704329" y="4556883"/>
              <a:ext cx="3610726" cy="1449365"/>
              <a:chOff x="5968223" y="3248167"/>
              <a:chExt cx="3610726" cy="2143577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V="1">
                <a:off x="6143369" y="3248167"/>
                <a:ext cx="0" cy="21435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5968223" y="5264370"/>
                <a:ext cx="3610726" cy="91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>
              <a:off x="2879474" y="5003190"/>
              <a:ext cx="742871" cy="917553"/>
              <a:chOff x="6143369" y="3956454"/>
              <a:chExt cx="1158183" cy="1307911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4913146" y="5002571"/>
              <a:ext cx="1006122" cy="917553"/>
              <a:chOff x="6143369" y="3956454"/>
              <a:chExt cx="1158183" cy="1307911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V="1">
                <a:off x="6143369" y="3956454"/>
                <a:ext cx="1158183" cy="2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7301552" y="3957336"/>
                <a:ext cx="0" cy="1307029"/>
              </a:xfrm>
              <a:prstGeom prst="straightConnector1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Arrow Connector 31"/>
            <p:cNvCxnSpPr>
              <a:stCxn id="17" idx="1"/>
            </p:cNvCxnSpPr>
            <p:nvPr/>
          </p:nvCxnSpPr>
          <p:spPr>
            <a:xfrm flipH="1">
              <a:off x="3250909" y="4398858"/>
              <a:ext cx="755490" cy="71222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Left Brace 58"/>
          <p:cNvSpPr/>
          <p:nvPr/>
        </p:nvSpPr>
        <p:spPr>
          <a:xfrm rot="16200000">
            <a:off x="4165919" y="2942523"/>
            <a:ext cx="190280" cy="1123733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0" y="4055943"/>
            <a:ext cx="4221512" cy="949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Independent of x (pixel position)</a:t>
            </a:r>
          </a:p>
          <a:p>
            <a:r>
              <a:rPr lang="en-US" sz="2000" dirty="0" smtClean="0"/>
              <a:t>A series of constants according to k</a:t>
            </a:r>
          </a:p>
        </p:txBody>
      </p:sp>
      <p:cxnSp>
        <p:nvCxnSpPr>
          <p:cNvPr id="57" name="Straight Arrow Connector 56"/>
          <p:cNvCxnSpPr>
            <a:stCxn id="63" idx="0"/>
          </p:cNvCxnSpPr>
          <p:nvPr/>
        </p:nvCxnSpPr>
        <p:spPr>
          <a:xfrm flipV="1">
            <a:off x="2110756" y="3599531"/>
            <a:ext cx="2150303" cy="4564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>
          <a:xfrm>
            <a:off x="4685701" y="4023243"/>
            <a:ext cx="4221512" cy="9493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Cosine function in x (pixel position)</a:t>
            </a:r>
          </a:p>
          <a:p>
            <a:r>
              <a:rPr lang="en-US" sz="2000" dirty="0" smtClean="0"/>
              <a:t>Adding a series cosine functions</a:t>
            </a:r>
          </a:p>
        </p:txBody>
      </p:sp>
      <p:sp>
        <p:nvSpPr>
          <p:cNvPr id="68" name="Left Brace 67"/>
          <p:cNvSpPr/>
          <p:nvPr/>
        </p:nvSpPr>
        <p:spPr>
          <a:xfrm rot="16200000">
            <a:off x="5442053" y="2752242"/>
            <a:ext cx="190280" cy="1123733"/>
          </a:xfrm>
          <a:prstGeom prst="leftBrace">
            <a:avLst>
              <a:gd name="adj1" fmla="val 88288"/>
              <a:gd name="adj2" fmla="val 49231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stCxn id="65" idx="0"/>
          </p:cNvCxnSpPr>
          <p:nvPr/>
        </p:nvCxnSpPr>
        <p:spPr>
          <a:xfrm flipH="1" flipV="1">
            <a:off x="5537193" y="3409249"/>
            <a:ext cx="1259264" cy="613994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 descr="C:\Users\ksung\Desktop\ScreenHunter_07 Aug. 26 19.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99" y="5029402"/>
            <a:ext cx="3832913" cy="58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ksung\Desktop\ScreenHunter_08 Aug. 26 19.0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701" y="4972617"/>
            <a:ext cx="4427896" cy="5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2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599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Sampling</vt:lpstr>
      <vt:lpstr>Alaising</vt:lpstr>
      <vt:lpstr>Shadow Alaising</vt:lpstr>
      <vt:lpstr>More Subtle Alaising</vt:lpstr>
      <vt:lpstr>Aliasing in Time!</vt:lpstr>
      <vt:lpstr>Time/Space Analogy</vt:lpstr>
      <vt:lpstr>How to measure: rate of change?</vt:lpstr>
      <vt:lpstr>A little math …</vt:lpstr>
      <vt:lpstr>Exercise</vt:lpstr>
      <vt:lpstr>Plotting …</vt:lpstr>
      <vt:lpstr>USE MAYA Renderer</vt:lpstr>
      <vt:lpstr>Observation</vt:lpstr>
      <vt:lpstr>What have we done?</vt:lpstr>
      <vt:lpstr>Frequency of A Signal</vt:lpstr>
      <vt:lpstr>Frequency “Domain”</vt:lpstr>
      <vt:lpstr>Frequency Domain: Examples</vt:lpstr>
      <vt:lpstr>Frequency of an image</vt:lpstr>
      <vt:lpstr>Sampling Theorem</vt:lpstr>
      <vt:lpstr>Sampling Rate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196</cp:revision>
  <dcterms:created xsi:type="dcterms:W3CDTF">2006-08-16T00:00:00Z</dcterms:created>
  <dcterms:modified xsi:type="dcterms:W3CDTF">2010-09-02T04:26:19Z</dcterms:modified>
</cp:coreProperties>
</file>