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19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2" autoAdjust="0"/>
  </p:normalViewPr>
  <p:slideViewPr>
    <p:cSldViewPr snapToGrid="0">
      <p:cViewPr>
        <p:scale>
          <a:sx n="140" d="100"/>
          <a:sy n="140" d="100"/>
        </p:scale>
        <p:origin x="-10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Texture Mapping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Pasting images on primitives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30580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16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Work\KS\CSS\2010.TopicsInRenderingContract\zMisc\ToyRayTracer\CommandFile\Week2\AliasInfinit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6" y="705334"/>
            <a:ext cx="4401813" cy="35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5626" y="2511104"/>
            <a:ext cx="2402004" cy="478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839084" y="2591915"/>
            <a:ext cx="1" cy="1802664"/>
          </a:xfrm>
          <a:prstGeom prst="straightConnector1">
            <a:avLst/>
          </a:prstGeom>
          <a:ln w="12700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04886" y="2571443"/>
            <a:ext cx="14736" cy="2177978"/>
          </a:xfrm>
          <a:prstGeom prst="straightConnector1">
            <a:avLst/>
          </a:prstGeom>
          <a:ln w="12700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37630" y="2592534"/>
            <a:ext cx="7912" cy="3124817"/>
          </a:xfrm>
          <a:prstGeom prst="straightConnector1">
            <a:avLst/>
          </a:prstGeom>
          <a:ln w="12700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37630" y="1940462"/>
            <a:ext cx="2299648" cy="1189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One line of pixels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70513" y="4398123"/>
            <a:ext cx="5100112" cy="1913774"/>
            <a:chOff x="1684161" y="4622961"/>
            <a:chExt cx="5100112" cy="1913774"/>
          </a:xfrm>
        </p:grpSpPr>
        <p:grpSp>
          <p:nvGrpSpPr>
            <p:cNvPr id="18" name="Group 17"/>
            <p:cNvGrpSpPr/>
            <p:nvPr/>
          </p:nvGrpSpPr>
          <p:grpSpPr>
            <a:xfrm>
              <a:off x="1684161" y="4622961"/>
              <a:ext cx="2800464" cy="1449365"/>
              <a:chOff x="5968223" y="3248167"/>
              <a:chExt cx="2800464" cy="214357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871620" y="5056887"/>
              <a:ext cx="1158183" cy="917553"/>
              <a:chOff x="6143369" y="3956454"/>
              <a:chExt cx="1158183" cy="130791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6143369" y="3956454"/>
                <a:ext cx="1158183" cy="2"/>
              </a:xfrm>
              <a:prstGeom prst="straightConnector1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7301552" y="3957336"/>
                <a:ext cx="0" cy="1307029"/>
              </a:xfrm>
              <a:prstGeom prst="straightConnector1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>
              <a:off x="4484625" y="5347643"/>
              <a:ext cx="2299648" cy="1189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Intensity of the pixels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99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Texture and Mapping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17713"/>
            <a:ext cx="7964488" cy="4535487"/>
          </a:xfrm>
        </p:spPr>
        <p:txBody>
          <a:bodyPr/>
          <a:lstStyle/>
          <a:p>
            <a:r>
              <a:rPr lang="en-US" dirty="0"/>
              <a:t>File Texture: an image file</a:t>
            </a:r>
          </a:p>
          <a:p>
            <a:pPr lvl="1"/>
            <a:r>
              <a:rPr lang="en-US" dirty="0"/>
              <a:t>A 2D array of color stored in a file</a:t>
            </a:r>
          </a:p>
          <a:p>
            <a:pPr lvl="2"/>
            <a:r>
              <a:rPr lang="en-US" b="1" u="sng" dirty="0"/>
              <a:t>Texel</a:t>
            </a:r>
            <a:r>
              <a:rPr lang="en-US" dirty="0"/>
              <a:t>: each color element in the file</a:t>
            </a:r>
          </a:p>
          <a:p>
            <a:pPr lvl="1"/>
            <a:r>
              <a:rPr lang="en-US" dirty="0"/>
              <a:t>Any image or digital photograph</a:t>
            </a:r>
          </a:p>
          <a:p>
            <a:pPr lvl="1"/>
            <a:r>
              <a:rPr lang="en-US" dirty="0"/>
              <a:t>Images are stored in formatted files:</a:t>
            </a:r>
          </a:p>
          <a:p>
            <a:pPr lvl="2"/>
            <a:r>
              <a:rPr lang="en-US" dirty="0"/>
              <a:t>E.g.: gif, jpg, tiff,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r>
              <a:rPr lang="en-US" dirty="0"/>
              <a:t>Mapping: “</a:t>
            </a:r>
            <a:r>
              <a:rPr lang="en-US" i="1" dirty="0"/>
              <a:t>pasting 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Paste the image (file texture) on a given primitive</a:t>
            </a:r>
          </a:p>
        </p:txBody>
      </p:sp>
    </p:spTree>
    <p:extLst>
      <p:ext uri="{BB962C8B-B14F-4D97-AF65-F5344CB8AC3E}">
        <p14:creationId xmlns:p14="http://schemas.microsoft.com/office/powerpoint/2010/main" val="40027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Mapping: matching of coordinates</a:t>
            </a:r>
          </a:p>
          <a:p>
            <a:pPr lvl="1"/>
            <a:r>
              <a:rPr lang="en-US"/>
              <a:t>A coordinate system on image file</a:t>
            </a:r>
          </a:p>
          <a:p>
            <a:pPr lvl="2"/>
            <a:r>
              <a:rPr lang="en-US"/>
              <a:t>(st) - coordinate</a:t>
            </a:r>
          </a:p>
          <a:p>
            <a:pPr lvl="1"/>
            <a:r>
              <a:rPr lang="en-US"/>
              <a:t>A coordinate system on primitive</a:t>
            </a:r>
          </a:p>
          <a:p>
            <a:pPr lvl="2"/>
            <a:r>
              <a:rPr lang="en-US"/>
              <a:t>(uv) - coordinate</a:t>
            </a:r>
          </a:p>
          <a:p>
            <a:r>
              <a:rPr lang="en-US"/>
              <a:t>Mapping:</a:t>
            </a:r>
          </a:p>
          <a:p>
            <a:pPr lvl="1"/>
            <a:r>
              <a:rPr lang="en-US" i="1"/>
              <a:t>Match </a:t>
            </a:r>
            <a:r>
              <a:rPr lang="en-US"/>
              <a:t>the two coordinate systems!</a:t>
            </a:r>
          </a:p>
        </p:txBody>
      </p:sp>
    </p:spTree>
    <p:extLst>
      <p:ext uri="{BB962C8B-B14F-4D97-AF65-F5344CB8AC3E}">
        <p14:creationId xmlns:p14="http://schemas.microsoft.com/office/powerpoint/2010/main" val="90126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</a:t>
            </a:r>
            <a:r>
              <a:rPr lang="en-US" b="1" i="1"/>
              <a:t>st </a:t>
            </a:r>
            <a:r>
              <a:rPr lang="en-US"/>
              <a:t>– Coordinate System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implicitly </a:t>
            </a:r>
            <a:r>
              <a:rPr lang="en-US"/>
              <a:t>defined on </a:t>
            </a:r>
            <a:br>
              <a:rPr lang="en-US"/>
            </a:br>
            <a:r>
              <a:rPr lang="en-US" u="sng"/>
              <a:t>all file</a:t>
            </a:r>
            <a:r>
              <a:rPr lang="en-US"/>
              <a:t> textures</a:t>
            </a:r>
            <a:br>
              <a:rPr lang="en-US"/>
            </a:br>
            <a:endParaRPr lang="en-US"/>
          </a:p>
          <a:p>
            <a:pPr lvl="1">
              <a:lnSpc>
                <a:spcPct val="90000"/>
              </a:lnSpc>
            </a:pPr>
            <a:r>
              <a:rPr lang="en-US" b="1" i="1"/>
              <a:t>Origin</a:t>
            </a:r>
            <a:r>
              <a:rPr lang="en-US" i="1"/>
              <a:t>: </a:t>
            </a:r>
            <a:r>
              <a:rPr lang="en-US"/>
              <a:t>upper-left corner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s-Axis</a:t>
            </a:r>
            <a:r>
              <a:rPr lang="en-US" i="1"/>
              <a:t>: </a:t>
            </a:r>
            <a:r>
              <a:rPr lang="en-US"/>
              <a:t>Right-wards</a:t>
            </a:r>
            <a:endParaRPr lang="en-US" i="1"/>
          </a:p>
          <a:p>
            <a:pPr lvl="1">
              <a:lnSpc>
                <a:spcPct val="90000"/>
              </a:lnSpc>
            </a:pPr>
            <a:r>
              <a:rPr lang="en-US" b="1" i="1"/>
              <a:t>t-axis:</a:t>
            </a:r>
            <a:r>
              <a:rPr lang="en-US"/>
              <a:t> down-wards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Range</a:t>
            </a:r>
            <a:r>
              <a:rPr lang="en-US" i="1"/>
              <a:t>: </a:t>
            </a:r>
            <a:r>
              <a:rPr lang="en-US"/>
              <a:t>0.0 to 1.0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Coverage: </a:t>
            </a:r>
            <a:r>
              <a:rPr lang="en-US"/>
              <a:t>always the </a:t>
            </a:r>
            <a:br>
              <a:rPr lang="en-US"/>
            </a:br>
            <a:r>
              <a:rPr lang="en-US"/>
              <a:t>                 entire image!</a:t>
            </a:r>
            <a:endParaRPr lang="en-US" b="1" i="1"/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5194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2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</a:t>
            </a:r>
            <a:r>
              <a:rPr lang="en-US" b="1" i="1"/>
              <a:t>uv</a:t>
            </a:r>
            <a:r>
              <a:rPr lang="en-US"/>
              <a:t> – Coordinate System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uv</a:t>
            </a:r>
            <a:r>
              <a:rPr lang="en-US"/>
              <a:t> are </a:t>
            </a:r>
          </a:p>
          <a:p>
            <a:pPr lvl="1">
              <a:lnSpc>
                <a:spcPct val="90000"/>
              </a:lnSpc>
            </a:pPr>
            <a:r>
              <a:rPr lang="en-US"/>
              <a:t>Defined on the Primitives</a:t>
            </a:r>
          </a:p>
          <a:p>
            <a:pPr lvl="1">
              <a:lnSpc>
                <a:spcPct val="90000"/>
              </a:lnSpc>
            </a:pPr>
            <a:r>
              <a:rPr lang="en-US"/>
              <a:t>Defined by, </a:t>
            </a:r>
            <a:r>
              <a:rPr lang="en-US" b="1" u="sng"/>
              <a:t>us</a:t>
            </a:r>
            <a:r>
              <a:rPr lang="en-US"/>
              <a:t>, the programmers!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Each vertex of a primitive:</a:t>
            </a:r>
          </a:p>
          <a:p>
            <a:pPr lvl="1">
              <a:lnSpc>
                <a:spcPct val="90000"/>
              </a:lnSpc>
            </a:pPr>
            <a:r>
              <a:rPr lang="en-US"/>
              <a:t>A Position: (x, y, z)</a:t>
            </a:r>
          </a:p>
          <a:p>
            <a:pPr lvl="1">
              <a:lnSpc>
                <a:spcPct val="90000"/>
              </a:lnSpc>
            </a:pPr>
            <a:r>
              <a:rPr lang="en-US"/>
              <a:t>A Color: (r, g, b)</a:t>
            </a:r>
          </a:p>
          <a:p>
            <a:pPr lvl="1">
              <a:lnSpc>
                <a:spcPct val="90000"/>
              </a:lnSpc>
            </a:pPr>
            <a:r>
              <a:rPr lang="en-US" b="1" u="sng"/>
              <a:t>NOW</a:t>
            </a:r>
            <a:r>
              <a:rPr lang="en-US"/>
              <a:t>: Texture Coordinate (u, v)</a:t>
            </a:r>
          </a:p>
        </p:txBody>
      </p:sp>
    </p:spTree>
    <p:extLst>
      <p:ext uri="{BB962C8B-B14F-4D97-AF65-F5344CB8AC3E}">
        <p14:creationId xmlns:p14="http://schemas.microsoft.com/office/powerpoint/2010/main" val="407807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71475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defining uv: rectangle</a:t>
            </a:r>
          </a:p>
        </p:txBody>
      </p:sp>
    </p:spTree>
    <p:extLst>
      <p:ext uri="{BB962C8B-B14F-4D97-AF65-F5344CB8AC3E}">
        <p14:creationId xmlns:p14="http://schemas.microsoft.com/office/powerpoint/2010/main" val="72291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Mapping: Texel lookup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874713"/>
          </a:xfrm>
        </p:spPr>
        <p:txBody>
          <a:bodyPr/>
          <a:lstStyle/>
          <a:p>
            <a:r>
              <a:rPr lang="en-US" sz="2800"/>
              <a:t>Texel color (C</a:t>
            </a:r>
            <a:r>
              <a:rPr lang="en-US" sz="2800" baseline="-25000"/>
              <a:t>a</a:t>
            </a:r>
            <a:r>
              <a:rPr lang="en-US" sz="2800"/>
              <a:t>) used as color of primitive</a:t>
            </a:r>
          </a:p>
        </p:txBody>
      </p:sp>
      <p:pic>
        <p:nvPicPr>
          <p:cNvPr id="4689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67700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File Texture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We must define uv-coordinate on primitives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Select/Load an image file into the graphics API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Define how texel will be used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Enable texture mapping before drawing the primitive</a:t>
            </a:r>
          </a:p>
          <a:p>
            <a:pPr marL="609600" indent="-609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80" y="3067879"/>
            <a:ext cx="8229600" cy="3418295"/>
          </a:xfrm>
        </p:spPr>
        <p:txBody>
          <a:bodyPr>
            <a:normAutofit/>
          </a:bodyPr>
          <a:lstStyle/>
          <a:p>
            <a:r>
              <a:rPr lang="en-US" dirty="0" smtClean="0"/>
              <a:t>Distance between the samples: 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sym typeface="Wingdings" pitchFamily="2" charset="2"/>
              </a:rPr>
              <a:t> High sampling rate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 smtClean="0">
                <a:sym typeface="Wingdings" pitchFamily="2" charset="2"/>
              </a:rPr>
              <a:t> Low sampling rate</a:t>
            </a:r>
          </a:p>
          <a:p>
            <a:r>
              <a:rPr lang="en-US" dirty="0" smtClean="0">
                <a:sym typeface="Wingdings" pitchFamily="2" charset="2"/>
              </a:rPr>
              <a:t>BAD NEWS!!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Square signal (checker transition) has infinite frequency! (N  ∞ for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172" y="1383867"/>
            <a:ext cx="7347761" cy="1871594"/>
            <a:chOff x="838172" y="1622233"/>
            <a:chExt cx="7347761" cy="1871594"/>
          </a:xfrm>
        </p:grpSpPr>
        <p:cxnSp>
          <p:nvCxnSpPr>
            <p:cNvPr id="356" name="Straight Arrow Connector 355"/>
            <p:cNvCxnSpPr/>
            <p:nvPr/>
          </p:nvCxnSpPr>
          <p:spPr>
            <a:xfrm flipV="1">
              <a:off x="3194685" y="1622233"/>
              <a:ext cx="0" cy="14493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>
              <a:off x="3019539" y="2985475"/>
              <a:ext cx="3610726" cy="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>
            <a:xfrm>
              <a:off x="838172" y="1752369"/>
              <a:ext cx="2299648" cy="1189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Sample locations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60" name="Straight Arrow Connector 359"/>
            <p:cNvCxnSpPr/>
            <p:nvPr/>
          </p:nvCxnSpPr>
          <p:spPr>
            <a:xfrm>
              <a:off x="3503101" y="2065471"/>
              <a:ext cx="0" cy="91693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>
              <a:off x="3807901" y="2065471"/>
              <a:ext cx="0" cy="91693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>
              <a:off x="4112701" y="2065471"/>
              <a:ext cx="0" cy="916933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>
              <a:off x="4417501" y="2065471"/>
              <a:ext cx="0" cy="916933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>
              <a:off x="4722301" y="2065471"/>
              <a:ext cx="0" cy="916933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>
              <a:off x="5027101" y="2065471"/>
              <a:ext cx="0" cy="916933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>
              <a:off x="5331901" y="2065471"/>
              <a:ext cx="0" cy="91693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>
              <a:off x="5636701" y="2065471"/>
              <a:ext cx="0" cy="91693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>
              <a:off x="5941501" y="2065471"/>
              <a:ext cx="0" cy="91693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>
              <a:off x="6246301" y="2065471"/>
              <a:ext cx="0" cy="91693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6630264" y="2850959"/>
              <a:ext cx="1555669" cy="4412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One </a:t>
              </a:r>
              <a:r>
                <a:rPr lang="en-US" dirty="0" err="1" smtClean="0"/>
                <a:t>scaneline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98727" y="2833770"/>
              <a:ext cx="304800" cy="660057"/>
              <a:chOff x="3498727" y="2833770"/>
              <a:chExt cx="304800" cy="916934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3498727" y="2833770"/>
                <a:ext cx="0" cy="916934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3803527" y="2833770"/>
                <a:ext cx="0" cy="916934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>
            <a:xfrm>
              <a:off x="3835548" y="3167504"/>
              <a:ext cx="277153" cy="671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263913" y="3174218"/>
              <a:ext cx="234814" cy="671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C:\Users\ksung\Desktop\ScreenHunter_06 Aug. 26 18.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 bwMode="auto">
          <a:xfrm>
            <a:off x="4614170" y="5677682"/>
            <a:ext cx="2654661" cy="7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233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File Texture Mapping</vt:lpstr>
      <vt:lpstr>File Texture and Mapping</vt:lpstr>
      <vt:lpstr>Texture Coordinates</vt:lpstr>
      <vt:lpstr>Implicit st – Coordinate System</vt:lpstr>
      <vt:lpstr>Explicit uv – Coordinate System</vt:lpstr>
      <vt:lpstr>Example of defining uv: rectangle</vt:lpstr>
      <vt:lpstr>Mapping: Texel lookup</vt:lpstr>
      <vt:lpstr>Programming File Texture</vt:lpstr>
      <vt:lpstr>Texture Mapping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190</cp:revision>
  <dcterms:created xsi:type="dcterms:W3CDTF">2006-08-16T00:00:00Z</dcterms:created>
  <dcterms:modified xsi:type="dcterms:W3CDTF">2011-02-07T18:45:23Z</dcterms:modified>
</cp:coreProperties>
</file>