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63" r:id="rId4"/>
    <p:sldId id="260" r:id="rId5"/>
    <p:sldId id="261" r:id="rId6"/>
    <p:sldId id="262" r:id="rId7"/>
  </p:sldIdLst>
  <p:sldSz cx="9144000" cy="5143500" type="screen16x9"/>
  <p:notesSz cx="6858000" cy="9144000"/>
  <p:embeddedFontLst>
    <p:embeddedFont>
      <p:font typeface="Proxima Nova" charset="0"/>
      <p:regular r:id="rId9"/>
      <p:bold r:id="rId10"/>
      <p:italic r:id="rId11"/>
      <p:boldItalic r:id="rId12"/>
    </p:embeddedFont>
    <p:embeddedFont>
      <p:font typeface="Cambria Math" pitchFamily="18" charset="0"/>
      <p:regular r:id="rId1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5" d="100"/>
          <a:sy n="155" d="100"/>
        </p:scale>
        <p:origin x="-354" y="24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0363838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" name="Shape 11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ubTitle" idx="1"/>
          </p:nvPr>
        </p:nvSpPr>
        <p:spPr>
          <a:xfrm>
            <a:off x="510450" y="3182312"/>
            <a:ext cx="8123100" cy="6300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14000" b="1"/>
            </a:lvl1pPr>
            <a:lvl2pPr lvl="1" algn="ctr">
              <a:spcBef>
                <a:spcPts val="0"/>
              </a:spcBef>
              <a:buSzPct val="100000"/>
              <a:defRPr sz="14000" b="1"/>
            </a:lvl2pPr>
            <a:lvl3pPr lvl="2" algn="ctr">
              <a:spcBef>
                <a:spcPts val="0"/>
              </a:spcBef>
              <a:buSzPct val="100000"/>
              <a:defRPr sz="14000" b="1"/>
            </a:lvl3pPr>
            <a:lvl4pPr lvl="3" algn="ctr">
              <a:spcBef>
                <a:spcPts val="0"/>
              </a:spcBef>
              <a:buSzPct val="100000"/>
              <a:defRPr sz="14000" b="1"/>
            </a:lvl4pPr>
            <a:lvl5pPr lvl="4" algn="ctr">
              <a:spcBef>
                <a:spcPts val="0"/>
              </a:spcBef>
              <a:buSzPct val="100000"/>
              <a:defRPr sz="14000" b="1"/>
            </a:lvl5pPr>
            <a:lvl6pPr lvl="5" algn="ctr">
              <a:spcBef>
                <a:spcPts val="0"/>
              </a:spcBef>
              <a:buSzPct val="100000"/>
              <a:defRPr sz="14000" b="1"/>
            </a:lvl6pPr>
            <a:lvl7pPr lvl="6" algn="ctr">
              <a:spcBef>
                <a:spcPts val="0"/>
              </a:spcBef>
              <a:buSzPct val="100000"/>
              <a:defRPr sz="14000" b="1"/>
            </a:lvl7pPr>
            <a:lvl8pPr lvl="7" algn="ctr">
              <a:spcBef>
                <a:spcPts val="0"/>
              </a:spcBef>
              <a:buSzPct val="100000"/>
              <a:defRPr sz="14000" b="1"/>
            </a:lvl8pPr>
            <a:lvl9pPr lvl="8" algn="ctr">
              <a:spcBef>
                <a:spcPts val="0"/>
              </a:spcBef>
              <a:buSzPct val="100000"/>
              <a:defRPr sz="14000" b="1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Shape 15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7690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Proxima Nova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Proxima Nova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rPr>
              <a:t>‹#›</a:t>
            </a:fld>
            <a:endParaRPr lang="en" sz="1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Environment map Demo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Hua Ming Chen , Michael Tanaya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US" dirty="0" err="1" smtClean="0">
                <a:solidFill>
                  <a:schemeClr val="tx1"/>
                </a:solidFill>
              </a:rPr>
              <a:t>RTTextureType_Cube.cs</a:t>
            </a:r>
            <a:endParaRPr lang="en" dirty="0">
              <a:solidFill>
                <a:schemeClr val="tx1"/>
              </a:solidFill>
            </a:endParaRP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US" dirty="0">
                <a:solidFill>
                  <a:schemeClr val="tx1"/>
                </a:solidFill>
              </a:rPr>
              <a:t>Include  public Bitmap[] </a:t>
            </a:r>
            <a:r>
              <a:rPr lang="en-US" dirty="0" err="1">
                <a:solidFill>
                  <a:schemeClr val="tx1"/>
                </a:solidFill>
              </a:rPr>
              <a:t>mTextureImage</a:t>
            </a:r>
            <a:r>
              <a:rPr lang="en-US" dirty="0">
                <a:solidFill>
                  <a:schemeClr val="tx1"/>
                </a:solidFill>
              </a:rPr>
              <a:t>; // store pictures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        </a:t>
            </a:r>
            <a:r>
              <a:rPr lang="en-US" dirty="0" smtClean="0">
                <a:solidFill>
                  <a:schemeClr val="tx1"/>
                </a:solidFill>
              </a:rPr>
              <a:t>	public </a:t>
            </a:r>
            <a:r>
              <a:rPr lang="en-US" dirty="0">
                <a:solidFill>
                  <a:schemeClr val="tx1"/>
                </a:solidFill>
              </a:rPr>
              <a:t>Vector3 </a:t>
            </a:r>
            <a:r>
              <a:rPr lang="en-US" dirty="0" err="1">
                <a:solidFill>
                  <a:schemeClr val="tx1"/>
                </a:solidFill>
              </a:rPr>
              <a:t>mCenter</a:t>
            </a:r>
            <a:r>
              <a:rPr lang="en-US" dirty="0">
                <a:solidFill>
                  <a:schemeClr val="tx1"/>
                </a:solidFill>
              </a:rPr>
              <a:t>; //center of the texture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        </a:t>
            </a:r>
            <a:r>
              <a:rPr lang="en-US" dirty="0" smtClean="0">
                <a:solidFill>
                  <a:schemeClr val="tx1"/>
                </a:solidFill>
              </a:rPr>
              <a:t>	public </a:t>
            </a:r>
            <a:r>
              <a:rPr lang="en-US" dirty="0">
                <a:solidFill>
                  <a:schemeClr val="tx1"/>
                </a:solidFill>
              </a:rPr>
              <a:t>float </a:t>
            </a:r>
            <a:r>
              <a:rPr lang="en-US" dirty="0" err="1">
                <a:solidFill>
                  <a:schemeClr val="tx1"/>
                </a:solidFill>
              </a:rPr>
              <a:t>mFocus</a:t>
            </a:r>
            <a:r>
              <a:rPr lang="en-US" dirty="0">
                <a:solidFill>
                  <a:schemeClr val="tx1"/>
                </a:solidFill>
              </a:rPr>
              <a:t>; //focus of camera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        </a:t>
            </a:r>
            <a:r>
              <a:rPr lang="en-US" dirty="0" smtClean="0">
                <a:solidFill>
                  <a:schemeClr val="tx1"/>
                </a:solidFill>
              </a:rPr>
              <a:t>	public </a:t>
            </a:r>
            <a:r>
              <a:rPr lang="en-US" dirty="0" err="1">
                <a:solidFill>
                  <a:schemeClr val="tx1"/>
                </a:solidFill>
              </a:rPr>
              <a:t>int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mPixelNum</a:t>
            </a:r>
            <a:r>
              <a:rPr lang="en-US" dirty="0">
                <a:solidFill>
                  <a:schemeClr val="tx1"/>
                </a:solidFill>
              </a:rPr>
              <a:t>; //pixel </a:t>
            </a:r>
            <a:r>
              <a:rPr lang="en-US" dirty="0" err="1">
                <a:solidFill>
                  <a:schemeClr val="tx1"/>
                </a:solidFill>
              </a:rPr>
              <a:t>num</a:t>
            </a:r>
            <a:r>
              <a:rPr lang="en-US" dirty="0">
                <a:solidFill>
                  <a:schemeClr val="tx1"/>
                </a:solidFill>
              </a:rPr>
              <a:t> of picture</a:t>
            </a:r>
          </a:p>
          <a:p>
            <a:pPr lvl="0"/>
            <a:r>
              <a:rPr lang="en-US" dirty="0">
                <a:solidFill>
                  <a:schemeClr val="tx1"/>
                </a:solidFill>
              </a:rPr>
              <a:t>        </a:t>
            </a:r>
            <a:r>
              <a:rPr lang="en-US" dirty="0" smtClean="0">
                <a:solidFill>
                  <a:schemeClr val="tx1"/>
                </a:solidFill>
              </a:rPr>
              <a:t>	public </a:t>
            </a:r>
            <a:r>
              <a:rPr lang="en-US" dirty="0" err="1">
                <a:solidFill>
                  <a:schemeClr val="tx1"/>
                </a:solidFill>
              </a:rPr>
              <a:t>bool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mHaveFile</a:t>
            </a:r>
            <a:r>
              <a:rPr lang="en-US" dirty="0">
                <a:solidFill>
                  <a:schemeClr val="tx1"/>
                </a:solidFill>
              </a:rPr>
              <a:t> = false;//if texture need pre-compute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US" dirty="0" err="1" smtClean="0">
                <a:solidFill>
                  <a:schemeClr val="tx1"/>
                </a:solidFill>
              </a:rPr>
              <a:t>RTTextureType_Cube.cs</a:t>
            </a:r>
            <a:endParaRPr lang="en" dirty="0">
              <a:solidFill>
                <a:schemeClr val="tx1"/>
              </a:solidFill>
            </a:endParaRP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1200" dirty="0" smtClean="0">
                <a:solidFill>
                  <a:schemeClr val="tx1"/>
                </a:solidFill>
              </a:rPr>
              <a:t>XML file:</a:t>
            </a:r>
          </a:p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tx1"/>
                </a:solidFill>
              </a:rPr>
              <a:t>&lt;</a:t>
            </a:r>
            <a:r>
              <a:rPr lang="en-US" sz="1200" dirty="0" smtClean="0">
                <a:solidFill>
                  <a:schemeClr val="tx1"/>
                </a:solidFill>
              </a:rPr>
              <a:t>texture&gt;</a:t>
            </a:r>
          </a:p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tx1"/>
                </a:solidFill>
              </a:rPr>
              <a:t>	&lt;index&gt; 7 &lt;/</a:t>
            </a:r>
            <a:r>
              <a:rPr lang="en-US" sz="1200" dirty="0" smtClean="0">
                <a:solidFill>
                  <a:schemeClr val="tx1"/>
                </a:solidFill>
              </a:rPr>
              <a:t>index&gt; </a:t>
            </a:r>
          </a:p>
          <a:p>
            <a:pPr lvl="0">
              <a:lnSpc>
                <a:spcPct val="100000"/>
              </a:lnSpc>
            </a:pPr>
            <a:r>
              <a:rPr lang="en-US" sz="1200" dirty="0" smtClean="0">
                <a:solidFill>
                  <a:schemeClr val="tx1"/>
                </a:solidFill>
              </a:rPr>
              <a:t>	&lt;type&gt; cube &lt;/type&gt; </a:t>
            </a:r>
          </a:p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tx1"/>
                </a:solidFill>
              </a:rPr>
              <a:t>	&lt;center&gt; 0 0 0&lt;/center&gt;</a:t>
            </a:r>
          </a:p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tx1"/>
                </a:solidFill>
              </a:rPr>
              <a:t>	&lt;focus&gt;3.5&lt;/focus&gt;</a:t>
            </a:r>
          </a:p>
          <a:p>
            <a:pPr lvl="0">
              <a:lnSpc>
                <a:spcPct val="100000"/>
              </a:lnSpc>
            </a:pPr>
            <a:r>
              <a:rPr lang="en-US" sz="1200" dirty="0" smtClean="0">
                <a:solidFill>
                  <a:schemeClr val="tx1"/>
                </a:solidFill>
              </a:rPr>
              <a:t>	&lt;</a:t>
            </a:r>
            <a:r>
              <a:rPr lang="en-US" sz="1200" dirty="0">
                <a:solidFill>
                  <a:schemeClr val="tx1"/>
                </a:solidFill>
              </a:rPr>
              <a:t>filename&gt;&lt;/filename</a:t>
            </a:r>
            <a:r>
              <a:rPr lang="en-US" sz="1200" dirty="0" smtClean="0">
                <a:solidFill>
                  <a:schemeClr val="tx1"/>
                </a:solidFill>
              </a:rPr>
              <a:t>&gt;</a:t>
            </a:r>
            <a:endParaRPr lang="en-US" sz="1200" dirty="0">
              <a:solidFill>
                <a:schemeClr val="tx1"/>
              </a:solidFill>
            </a:endParaRPr>
          </a:p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tx1"/>
                </a:solidFill>
              </a:rPr>
              <a:t>	&lt;</a:t>
            </a:r>
            <a:r>
              <a:rPr lang="en-US" sz="1200" dirty="0" err="1">
                <a:solidFill>
                  <a:schemeClr val="tx1"/>
                </a:solidFill>
              </a:rPr>
              <a:t>pixelNum</a:t>
            </a:r>
            <a:r>
              <a:rPr lang="en-US" sz="1200" dirty="0">
                <a:solidFill>
                  <a:schemeClr val="tx1"/>
                </a:solidFill>
              </a:rPr>
              <a:t>&gt;100&lt;/</a:t>
            </a:r>
            <a:r>
              <a:rPr lang="en-US" sz="1200" dirty="0" err="1">
                <a:solidFill>
                  <a:schemeClr val="tx1"/>
                </a:solidFill>
              </a:rPr>
              <a:t>pixelNum</a:t>
            </a:r>
            <a:r>
              <a:rPr lang="en-US" sz="1200" dirty="0">
                <a:solidFill>
                  <a:schemeClr val="tx1"/>
                </a:solidFill>
              </a:rPr>
              <a:t>&gt;</a:t>
            </a:r>
          </a:p>
          <a:p>
            <a:pPr lvl="0">
              <a:lnSpc>
                <a:spcPct val="100000"/>
              </a:lnSpc>
            </a:pPr>
            <a:r>
              <a:rPr lang="en-US" sz="1200" dirty="0">
                <a:solidFill>
                  <a:schemeClr val="tx1"/>
                </a:solidFill>
              </a:rPr>
              <a:t>&lt;/texture&gt;</a:t>
            </a:r>
          </a:p>
          <a:p>
            <a:pPr lvl="0">
              <a:lnSpc>
                <a:spcPct val="100000"/>
              </a:lnSpc>
              <a:spcBef>
                <a:spcPts val="0"/>
              </a:spcBef>
              <a:buNone/>
            </a:pPr>
            <a:endParaRPr sz="1200" dirty="0"/>
          </a:p>
        </p:txBody>
      </p:sp>
    </p:spTree>
    <p:extLst>
      <p:ext uri="{BB962C8B-B14F-4D97-AF65-F5344CB8AC3E}">
        <p14:creationId xmlns:p14="http://schemas.microsoft.com/office/powerpoint/2010/main" val="143131243"/>
      </p:ext>
    </p:extLst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US" dirty="0" err="1" smtClean="0">
                <a:solidFill>
                  <a:schemeClr val="tx1"/>
                </a:solidFill>
              </a:rPr>
              <a:t>RTTextureType_Cube.cs</a:t>
            </a:r>
            <a:endParaRPr lang="en" dirty="0">
              <a:solidFill>
                <a:schemeClr val="tx1"/>
              </a:solidFill>
            </a:endParaRP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US" dirty="0" err="1" smtClean="0">
                <a:solidFill>
                  <a:schemeClr val="tx1"/>
                </a:solidFill>
              </a:rPr>
              <a:t>GetTexile</a:t>
            </a: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IntersectionRecord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rec, </a:t>
            </a:r>
            <a:r>
              <a:rPr lang="en-US" dirty="0" err="1">
                <a:solidFill>
                  <a:schemeClr val="tx1"/>
                </a:solidFill>
              </a:rPr>
              <a:t>RTGeometry</a:t>
            </a:r>
            <a:r>
              <a:rPr lang="en-US" dirty="0">
                <a:solidFill>
                  <a:schemeClr val="tx1"/>
                </a:solidFill>
              </a:rPr>
              <a:t> g)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	Compute </a:t>
            </a:r>
            <a:r>
              <a:rPr lang="en-US" dirty="0">
                <a:solidFill>
                  <a:schemeClr val="tx1"/>
                </a:solidFill>
              </a:rPr>
              <a:t>reflect ray depends on ray direction and normal vector.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	Then </a:t>
            </a:r>
            <a:r>
              <a:rPr lang="en-US" dirty="0">
                <a:solidFill>
                  <a:schemeClr val="tx1"/>
                </a:solidFill>
              </a:rPr>
              <a:t>compute the Texel depends on reflect ray.</a:t>
            </a:r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51588076"/>
      </p:ext>
    </p:extLst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US" dirty="0" err="1" smtClean="0">
                <a:solidFill>
                  <a:schemeClr val="tx1"/>
                </a:solidFill>
              </a:rPr>
              <a:t>RTCore_InitCubeTexture.cs</a:t>
            </a:r>
            <a:endParaRPr lang="en" dirty="0">
              <a:solidFill>
                <a:schemeClr val="tx1"/>
              </a:solidFill>
            </a:endParaRPr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US" dirty="0" err="1">
                <a:solidFill>
                  <a:schemeClr val="tx1"/>
                </a:solidFill>
              </a:rPr>
              <a:t>InitializeCubeTexture</a:t>
            </a:r>
            <a:r>
              <a:rPr lang="en-US" dirty="0">
                <a:solidFill>
                  <a:schemeClr val="tx1"/>
                </a:solidFill>
              </a:rPr>
              <a:t>()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	check </a:t>
            </a:r>
            <a:r>
              <a:rPr lang="en-US" dirty="0">
                <a:solidFill>
                  <a:schemeClr val="tx1"/>
                </a:solidFill>
              </a:rPr>
              <a:t>all textures in database, if it’s cube texture and there is no picture in </a:t>
            </a:r>
            <a:r>
              <a:rPr lang="en-US" dirty="0" smtClean="0">
                <a:solidFill>
                  <a:schemeClr val="tx1"/>
                </a:solidFill>
              </a:rPr>
              <a:t>	this </a:t>
            </a:r>
            <a:r>
              <a:rPr lang="en-US" dirty="0">
                <a:solidFill>
                  <a:schemeClr val="tx1"/>
                </a:solidFill>
              </a:rPr>
              <a:t>texture, create 6 threads to compute 6 picture</a:t>
            </a:r>
          </a:p>
          <a:p>
            <a:pPr lvl="0"/>
            <a:r>
              <a:rPr lang="en-US" dirty="0" err="1" smtClean="0">
                <a:solidFill>
                  <a:schemeClr val="tx1"/>
                </a:solidFill>
              </a:rPr>
              <a:t>CalPicture</a:t>
            </a:r>
            <a:r>
              <a:rPr lang="en-US" dirty="0" smtClean="0">
                <a:solidFill>
                  <a:schemeClr val="tx1"/>
                </a:solidFill>
              </a:rPr>
              <a:t>(Object </a:t>
            </a:r>
            <a:r>
              <a:rPr lang="en-US" dirty="0" err="1">
                <a:solidFill>
                  <a:schemeClr val="tx1"/>
                </a:solidFill>
              </a:rPr>
              <a:t>parm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  <a:p>
            <a:pPr lvl="0"/>
            <a:r>
              <a:rPr lang="en-US" dirty="0" smtClean="0">
                <a:solidFill>
                  <a:schemeClr val="tx1"/>
                </a:solidFill>
              </a:rPr>
              <a:t>	We </a:t>
            </a:r>
            <a:r>
              <a:rPr lang="en-US" dirty="0">
                <a:solidFill>
                  <a:schemeClr val="tx1"/>
                </a:solidFill>
              </a:rPr>
              <a:t>divide each pixel into </a:t>
            </a:r>
            <a:r>
              <a:rPr lang="en-US" dirty="0" err="1">
                <a:solidFill>
                  <a:schemeClr val="tx1"/>
                </a:solidFill>
              </a:rPr>
              <a:t>sampleNum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en-US" dirty="0" err="1">
                <a:solidFill>
                  <a:schemeClr val="tx1"/>
                </a:solidFill>
              </a:rPr>
              <a:t>sampleNum</a:t>
            </a:r>
            <a:r>
              <a:rPr lang="en-US" dirty="0">
                <a:solidFill>
                  <a:schemeClr val="tx1"/>
                </a:solidFill>
              </a:rPr>
              <a:t> areas, get sample </a:t>
            </a:r>
            <a:r>
              <a:rPr lang="en-US" dirty="0" err="1">
                <a:solidFill>
                  <a:schemeClr val="tx1"/>
                </a:solidFill>
              </a:rPr>
              <a:t>uv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	from </a:t>
            </a:r>
            <a:r>
              <a:rPr lang="en-US" dirty="0">
                <a:solidFill>
                  <a:schemeClr val="tx1"/>
                </a:solidFill>
              </a:rPr>
              <a:t>each area, convert </a:t>
            </a:r>
            <a:r>
              <a:rPr lang="en-US" dirty="0" err="1">
                <a:solidFill>
                  <a:schemeClr val="tx1"/>
                </a:solidFill>
              </a:rPr>
              <a:t>uv</a:t>
            </a:r>
            <a:r>
              <a:rPr lang="en-US" dirty="0">
                <a:solidFill>
                  <a:schemeClr val="tx1"/>
                </a:solidFill>
              </a:rPr>
              <a:t> into sphere, compute color from new </a:t>
            </a:r>
            <a:r>
              <a:rPr lang="en-US" dirty="0" err="1">
                <a:solidFill>
                  <a:schemeClr val="tx1"/>
                </a:solidFill>
              </a:rPr>
              <a:t>uv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 smtClean="0">
                <a:solidFill>
                  <a:schemeClr val="tx1"/>
                </a:solidFill>
              </a:rPr>
              <a:t>	store </a:t>
            </a:r>
            <a:r>
              <a:rPr lang="en-US" dirty="0">
                <a:solidFill>
                  <a:schemeClr val="tx1"/>
                </a:solidFill>
              </a:rPr>
              <a:t>it in a 2d array.</a:t>
            </a:r>
          </a:p>
          <a:p>
            <a:pPr lvl="0"/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40425378"/>
      </p:ext>
    </p:extLst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US" dirty="0" err="1" smtClean="0">
                <a:solidFill>
                  <a:schemeClr val="tx1"/>
                </a:solidFill>
              </a:rPr>
              <a:t>RTCore_InitCubeTexture.cs</a:t>
            </a:r>
            <a:endParaRPr lang="en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6" name="Shape 66"/>
              <p:cNvSpPr txBox="1">
                <a:spLocks noGrp="1"/>
              </p:cNvSpPr>
              <p:nvPr>
                <p:ph type="body" idx="1"/>
              </p:nvPr>
            </p:nvSpPr>
            <p:spPr>
              <a:prstGeom prst="rect">
                <a:avLst/>
              </a:prstGeom>
            </p:spPr>
            <p:txBody>
              <a:bodyPr lIns="91425" tIns="91425" rIns="91425" bIns="91425" anchor="t" anchorCtr="0">
                <a:noAutofit/>
              </a:bodyPr>
              <a:lstStyle/>
              <a:p>
                <a:pPr lvl="0"/>
                <a:r>
                  <a:rPr lang="en-US" altLang="zh-CN" dirty="0" err="1" smtClean="0">
                    <a:solidFill>
                      <a:schemeClr val="tx1"/>
                    </a:solidFill>
                  </a:rPr>
                  <a:t>ChangeUV</a:t>
                </a:r>
                <a:r>
                  <a:rPr lang="en-US" altLang="zh-CN" dirty="0" smtClean="0">
                    <a:solidFill>
                      <a:schemeClr val="tx1"/>
                    </a:solidFill>
                  </a:rPr>
                  <a:t>(float </a:t>
                </a:r>
                <a:r>
                  <a:rPr lang="en-US" altLang="zh-CN" dirty="0" err="1">
                    <a:solidFill>
                      <a:schemeClr val="tx1"/>
                    </a:solidFill>
                  </a:rPr>
                  <a:t>u,float</a:t>
                </a:r>
                <a:r>
                  <a:rPr lang="en-US" altLang="zh-CN" dirty="0">
                    <a:solidFill>
                      <a:schemeClr val="tx1"/>
                    </a:solidFill>
                  </a:rPr>
                  <a:t> v, out float </a:t>
                </a:r>
                <a:r>
                  <a:rPr lang="en-US" altLang="zh-CN" dirty="0" err="1">
                    <a:solidFill>
                      <a:schemeClr val="tx1"/>
                    </a:solidFill>
                  </a:rPr>
                  <a:t>newU,out</a:t>
                </a:r>
                <a:r>
                  <a:rPr lang="en-US" altLang="zh-CN" dirty="0">
                    <a:solidFill>
                      <a:schemeClr val="tx1"/>
                    </a:solidFill>
                  </a:rPr>
                  <a:t> float </a:t>
                </a:r>
                <a:r>
                  <a:rPr lang="en-US" altLang="zh-CN" dirty="0" err="1">
                    <a:solidFill>
                      <a:schemeClr val="tx1"/>
                    </a:solidFill>
                  </a:rPr>
                  <a:t>newV</a:t>
                </a:r>
                <a:r>
                  <a:rPr lang="en-US" altLang="zh-CN" dirty="0">
                    <a:solidFill>
                      <a:schemeClr val="tx1"/>
                    </a:solidFill>
                  </a:rPr>
                  <a:t>)</a:t>
                </a:r>
              </a:p>
              <a:p>
                <a:pPr lvl="0"/>
                <a:r>
                  <a:rPr lang="en-US" altLang="zh-CN" dirty="0">
                    <a:solidFill>
                      <a:schemeClr val="tx1"/>
                    </a:solidFill>
                  </a:rPr>
                  <a:t>	Convert </a:t>
                </a:r>
                <a:r>
                  <a:rPr lang="en-US" altLang="zh-CN" dirty="0">
                    <a:solidFill>
                      <a:schemeClr val="tx1"/>
                    </a:solidFill>
                  </a:rPr>
                  <a:t>UV from rectangle toward sphere.</a:t>
                </a:r>
                <a:endParaRPr lang="en-US" altLang="zh-CN" dirty="0">
                  <a:solidFill>
                    <a:schemeClr val="tx1"/>
                  </a:solidFill>
                </a:endParaRPr>
              </a:p>
              <a:p>
                <a:pPr lvl="0"/>
                <a:r>
                  <a:rPr lang="en-US" altLang="zh-CN" dirty="0">
                    <a:solidFill>
                      <a:schemeClr val="tx1"/>
                    </a:solidFill>
                  </a:rPr>
                  <a:t>                </a:t>
                </a:r>
                <a14:m>
                  <m:oMath xmlns:m="http://schemas.openxmlformats.org/officeDocument/2006/math">
                    <m:r>
                      <a:rPr lang="en-US" altLang="zh-CN" i="1">
                        <a:solidFill>
                          <a:schemeClr val="tx1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zh-CN" altLang="zh-CN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altLang="zh-CN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altLang="zh-CN" i="1">
                        <a:solidFill>
                          <a:schemeClr val="tx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zh-CN" altLang="zh-CN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zh-CN" i="1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num>
                      <m:den>
                        <m:r>
                          <a:rPr lang="en-US" altLang="zh-CN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𝜋</m:t>
                        </m:r>
                      </m:den>
                    </m:f>
                    <m:r>
                      <a:rPr lang="en-US" altLang="zh-CN" i="1">
                        <a:solidFill>
                          <a:schemeClr val="tx1"/>
                        </a:solidFill>
                        <a:latin typeface="Cambria Math"/>
                      </a:rPr>
                      <m:t>∗</m:t>
                    </m:r>
                    <m:func>
                      <m:funcPr>
                        <m:ctrlPr>
                          <a:rPr lang="zh-CN" altLang="zh-CN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zh-CN" altLang="zh-CN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sin</m:t>
                            </m:r>
                          </m:e>
                          <m:sup>
                            <m: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−1</m:t>
                            </m:r>
                          </m:sup>
                        </m:sSup>
                      </m:fName>
                      <m:e>
                        <m:f>
                          <m:fPr>
                            <m:ctrlPr>
                              <a:rPr lang="zh-CN" altLang="zh-CN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𝑥</m:t>
                            </m:r>
                          </m:num>
                          <m:den>
                            <m: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2∗</m:t>
                            </m:r>
                            <m:sSup>
                              <m:sSupPr>
                                <m:ctrlPr>
                                  <a:rPr lang="zh-CN" altLang="zh-CN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altLang="zh-CN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altLang="zh-CN" i="1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altLang="zh-CN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+2</m:t>
                            </m:r>
                          </m:den>
                        </m:f>
                      </m:e>
                    </m:func>
                  </m:oMath>
                </a14:m>
                <a:endParaRPr lang="en-US" dirty="0" smtClean="0"/>
              </a:p>
              <a:p>
                <a:pPr lvl="0"/>
                <a:r>
                  <a:rPr lang="en-US" dirty="0">
                    <a:solidFill>
                      <a:schemeClr val="tx1"/>
                    </a:solidFill>
                  </a:rPr>
                  <a:t>New 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sample method</a:t>
                </a:r>
              </a:p>
              <a:p>
                <a:pPr lvl="0"/>
                <a:r>
                  <a:rPr lang="en-US" dirty="0">
                    <a:solidFill>
                      <a:schemeClr val="tx1"/>
                    </a:solidFill>
                  </a:rPr>
                  <a:t>	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divide each pixel into 3*3 area, get sample from each area</a:t>
                </a:r>
                <a:endParaRPr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66" name="Shape 6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prstGeom prst="rect">
                <a:avLst/>
              </a:prstGeom>
              <a:blipFill rotWithShape="1">
                <a:blip r:embed="rId3"/>
                <a:stretch>
                  <a:fillRect l="-5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5846505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48</Words>
  <Application>Microsoft Office PowerPoint</Application>
  <PresentationFormat>全屏显示(16:9)</PresentationFormat>
  <Paragraphs>33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Arial</vt:lpstr>
      <vt:lpstr>宋体</vt:lpstr>
      <vt:lpstr>Proxima Nova</vt:lpstr>
      <vt:lpstr>Cambria Math</vt:lpstr>
      <vt:lpstr>spearmint</vt:lpstr>
      <vt:lpstr>Environment map Demo</vt:lpstr>
      <vt:lpstr>RTTextureType_Cube.cs</vt:lpstr>
      <vt:lpstr>RTTextureType_Cube.cs</vt:lpstr>
      <vt:lpstr>RTTextureType_Cube.cs</vt:lpstr>
      <vt:lpstr>RTCore_InitCubeTexture.cs</vt:lpstr>
      <vt:lpstr>RTCore_InitCubeTexture.cs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Environment map Demo</dc:title>
  <cp:lastModifiedBy>vcc</cp:lastModifiedBy>
  <cp:revision>3</cp:revision>
  <dcterms:modified xsi:type="dcterms:W3CDTF">2016-03-14T20:05:53Z</dcterms:modified>
</cp:coreProperties>
</file>