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73" r:id="rId14"/>
    <p:sldId id="268" r:id="rId15"/>
    <p:sldId id="269" r:id="rId16"/>
    <p:sldId id="270" r:id="rId17"/>
    <p:sldId id="271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edayo Odesile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2" autoAdjust="0"/>
    <p:restoredTop sz="94660"/>
  </p:normalViewPr>
  <p:slideViewPr>
    <p:cSldViewPr snapToGrid="0">
      <p:cViewPr varScale="1">
        <p:scale>
          <a:sx n="80" d="100"/>
          <a:sy n="80" d="100"/>
        </p:scale>
        <p:origin x="402" y="7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Projection Texture Mapping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GB" dirty="0" smtClean="0"/>
              <a:t>ROBERT BEZIRGANYAN &amp; ADEDAYO ODESILE</a:t>
            </a:r>
          </a:p>
          <a:p>
            <a:pPr algn="r"/>
            <a:r>
              <a:rPr lang="en-GB" dirty="0" smtClean="0"/>
              <a:t>CSS 552 RESEARCH PRESENTATION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13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695" y="554957"/>
            <a:ext cx="2286000" cy="16573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47538" y="2839453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http://developer.nvidia.com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631" y="204538"/>
            <a:ext cx="4126831" cy="23213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978317" y="2851485"/>
            <a:ext cx="4658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Projection Texture Mapping on Maya (Google Images)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503949" y="6136333"/>
            <a:ext cx="8891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/>
              <a:t>http://www.inf.ufrgs.br/~</a:t>
            </a:r>
            <a:r>
              <a:rPr lang="en-GB" smtClean="0"/>
              <a:t>hgdebarba/CMP249.html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9021" y="3745512"/>
            <a:ext cx="3116179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5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Projection Texture Map is NOT Light Texture Map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693" y="2712788"/>
            <a:ext cx="2286000" cy="165735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934" y="2573673"/>
            <a:ext cx="2395287" cy="17964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53853" y="4644189"/>
            <a:ext cx="726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</a:t>
            </a:r>
            <a:endParaRPr lang="en-GB" sz="60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810200" y="4644189"/>
            <a:ext cx="726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</a:t>
            </a:r>
            <a:endParaRPr lang="en-GB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04147" y="6184232"/>
            <a:ext cx="2618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Affects Material </a:t>
            </a:r>
            <a:r>
              <a:rPr lang="en-GB" dirty="0" err="1" smtClean="0"/>
              <a:t>Color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975934" y="6184232"/>
            <a:ext cx="2230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Affects Light </a:t>
            </a:r>
            <a:r>
              <a:rPr lang="en-GB" dirty="0" err="1" smtClean="0"/>
              <a:t>Color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34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Scope of 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have decided to implement an object scoped planar texture projector in both parallel and perspective mode.</a:t>
            </a:r>
          </a:p>
          <a:p>
            <a:r>
              <a:rPr lang="en-GB" dirty="0" smtClean="0"/>
              <a:t>If time permits, we would implement other interesting texture projectors like the spherical or camera projector.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00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More In-depth Look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82334" y="2133600"/>
            <a:ext cx="8915400" cy="3777622"/>
          </a:xfrm>
        </p:spPr>
        <p:txBody>
          <a:bodyPr/>
          <a:lstStyle/>
          <a:p>
            <a:r>
              <a:rPr lang="en-US" dirty="0" smtClean="0"/>
              <a:t>Our implementation revolves around finding the bounding box of an object</a:t>
            </a:r>
          </a:p>
          <a:p>
            <a:r>
              <a:rPr lang="en-US" dirty="0" smtClean="0"/>
              <a:t>We select the top (in Y direction) of the bounding box to be the image plane for the projector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4117962" y="4162300"/>
            <a:ext cx="2090057" cy="1668483"/>
          </a:xfrm>
          <a:prstGeom prst="cub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0371" y="4616175"/>
            <a:ext cx="1612323" cy="1202732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>
          <a:xfrm>
            <a:off x="4150371" y="4102924"/>
            <a:ext cx="2010148" cy="397825"/>
          </a:xfrm>
          <a:prstGeom prst="parallelogram">
            <a:avLst>
              <a:gd name="adj" fmla="val 947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/>
          <p:cNvSpPr/>
          <p:nvPr/>
        </p:nvSpPr>
        <p:spPr>
          <a:xfrm>
            <a:off x="7294957" y="4150424"/>
            <a:ext cx="2090057" cy="1668483"/>
          </a:xfrm>
          <a:prstGeom prst="cub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7366" y="4604299"/>
            <a:ext cx="1612323" cy="1202732"/>
          </a:xfrm>
          <a:prstGeom prst="rect">
            <a:avLst/>
          </a:prstGeom>
        </p:spPr>
      </p:pic>
      <p:sp>
        <p:nvSpPr>
          <p:cNvPr id="10" name="Parallelogram 9"/>
          <p:cNvSpPr/>
          <p:nvPr/>
        </p:nvSpPr>
        <p:spPr>
          <a:xfrm>
            <a:off x="7327366" y="4091048"/>
            <a:ext cx="2010148" cy="397825"/>
          </a:xfrm>
          <a:prstGeom prst="parallelogram">
            <a:avLst>
              <a:gd name="adj" fmla="val 947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53247" y="3406613"/>
            <a:ext cx="177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Orthographic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82742" y="3406613"/>
            <a:ext cx="177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Perspective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8332440" y="3740727"/>
            <a:ext cx="65315" cy="6531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12623" y="4289960"/>
            <a:ext cx="5938" cy="543297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653148" y="4289960"/>
            <a:ext cx="5938" cy="543297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800600" y="4286814"/>
            <a:ext cx="5938" cy="543297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56532" y="4286814"/>
            <a:ext cx="5938" cy="543297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7828556" y="3862448"/>
            <a:ext cx="511429" cy="97985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8089314" y="4269897"/>
            <a:ext cx="65315" cy="6531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8397755" y="3862448"/>
            <a:ext cx="67945" cy="1039234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8405546" y="4281452"/>
            <a:ext cx="65315" cy="65315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04804" y="6179230"/>
            <a:ext cx="9470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https://www.cgtrader.com/3d-models/animals/mammal/awesome-tiger-3d-model</a:t>
            </a:r>
          </a:p>
        </p:txBody>
      </p:sp>
    </p:spTree>
    <p:extLst>
      <p:ext uri="{BB962C8B-B14F-4D97-AF65-F5344CB8AC3E}">
        <p14:creationId xmlns:p14="http://schemas.microsoft.com/office/powerpoint/2010/main" val="3019900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RTMesh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RtMesh</a:t>
            </a:r>
            <a:r>
              <a:rPr lang="en-US" dirty="0" smtClean="0"/>
              <a:t> is a class that represents a 3D model created from mesh (many </a:t>
            </a:r>
            <a:r>
              <a:rPr lang="en-US" dirty="0" err="1" smtClean="0"/>
              <a:t>RTTriangles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Includes the Projector object and the bounds of the complex object</a:t>
            </a:r>
          </a:p>
          <a:p>
            <a:r>
              <a:rPr lang="en-US" dirty="0" smtClean="0"/>
              <a:t>Identified with a unique ID</a:t>
            </a:r>
          </a:p>
          <a:p>
            <a:r>
              <a:rPr lang="en-US" dirty="0" smtClean="0"/>
              <a:t>Stored in Scene Database as an indexed Resource just like materials and lights</a:t>
            </a:r>
          </a:p>
          <a:p>
            <a:r>
              <a:rPr lang="en-US" dirty="0" smtClean="0"/>
              <a:t>Abstracts the idea of getting diffuse color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0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Sample Command File for </a:t>
            </a:r>
            <a:r>
              <a:rPr lang="en-US" dirty="0" err="1" smtClean="0"/>
              <a:t>RTMesh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90578" y="2133600"/>
            <a:ext cx="6312670" cy="377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25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RTTriangle</a:t>
            </a:r>
            <a:r>
              <a:rPr lang="en-US" dirty="0"/>
              <a:t> </a:t>
            </a:r>
            <a:r>
              <a:rPr lang="en-US" dirty="0" smtClean="0"/>
              <a:t>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RT Triangle holds a mesh id to represent the mesh they belong to</a:t>
            </a:r>
          </a:p>
          <a:p>
            <a:pPr lvl="1"/>
            <a:r>
              <a:rPr lang="en-US" dirty="0" smtClean="0"/>
              <a:t>Invalid id means that the triangle doesn’t belong to any mesh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488" y="3145741"/>
            <a:ext cx="2266950" cy="2381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89212" y="6213033"/>
            <a:ext cx="84195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http://www.cs.rpi.edu/~cutler/classes/advancedgraphics/F05/assignments/assignment2/bunny_badsimp_1.jpg</a:t>
            </a:r>
          </a:p>
        </p:txBody>
      </p:sp>
    </p:spTree>
    <p:extLst>
      <p:ext uri="{BB962C8B-B14F-4D97-AF65-F5344CB8AC3E}">
        <p14:creationId xmlns:p14="http://schemas.microsoft.com/office/powerpoint/2010/main" val="293276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implement the ability for texture placement on the </a:t>
            </a:r>
            <a:r>
              <a:rPr lang="en-US" dirty="0" err="1" smtClean="0"/>
              <a:t>RTRectangle</a:t>
            </a:r>
            <a:r>
              <a:rPr lang="en-US" dirty="0" smtClean="0"/>
              <a:t> in order to scale the projected texture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Now, the </a:t>
            </a:r>
            <a:r>
              <a:rPr lang="en-US" dirty="0" err="1" smtClean="0"/>
              <a:t>RTGeometries</a:t>
            </a:r>
            <a:r>
              <a:rPr lang="en-US" dirty="0" smtClean="0"/>
              <a:t> are responsible for getting their Diffuse Color (</a:t>
            </a:r>
            <a:r>
              <a:rPr lang="en-US" dirty="0" err="1" smtClean="0"/>
              <a:t>Kd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6031168" y="2896208"/>
            <a:ext cx="2090057" cy="1668483"/>
          </a:xfrm>
          <a:prstGeom prst="cube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3577" y="3350083"/>
            <a:ext cx="1612323" cy="1202732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>
          <a:xfrm>
            <a:off x="6063577" y="2836832"/>
            <a:ext cx="2010148" cy="397825"/>
          </a:xfrm>
          <a:prstGeom prst="parallelogram">
            <a:avLst>
              <a:gd name="adj" fmla="val 947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64344" y="3201321"/>
            <a:ext cx="65315" cy="65315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029704" y="2797696"/>
            <a:ext cx="65315" cy="65315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02941" y="2783628"/>
            <a:ext cx="65315" cy="65315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031168" y="3198860"/>
            <a:ext cx="65315" cy="65315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013271" y="3088473"/>
            <a:ext cx="1083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UV(0.25,0.25)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164787" y="2634598"/>
            <a:ext cx="10832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UV(0.75,0.75</a:t>
            </a:r>
            <a:r>
              <a:rPr lang="en-US" sz="11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6782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mtClean="0"/>
              <a:t>Implementation Risk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Our current implementation is designed </a:t>
            </a:r>
            <a:r>
              <a:rPr lang="en-GB" smtClean="0"/>
              <a:t>around only </a:t>
            </a:r>
            <a:r>
              <a:rPr lang="en-GB" smtClean="0"/>
              <a:t>mesh </a:t>
            </a:r>
            <a:r>
              <a:rPr lang="en-GB" smtClean="0"/>
              <a:t>objects, </a:t>
            </a:r>
            <a:r>
              <a:rPr lang="en-GB" dirty="0" smtClean="0"/>
              <a:t>we hope to extend it to other primitives before final demonstration.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6145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What is Texture Mapping?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Wrapping a primitive with a complex surface.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0812" y="2764474"/>
            <a:ext cx="6350251" cy="25158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85411" y="5666874"/>
            <a:ext cx="7254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 smtClean="0"/>
              <a:t>Source: Prof K. Sung, CSS 552 Texture Mapping Class Slides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2419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6556" y="527857"/>
            <a:ext cx="4638055" cy="765538"/>
          </a:xfrm>
        </p:spPr>
        <p:txBody>
          <a:bodyPr/>
          <a:lstStyle/>
          <a:p>
            <a:r>
              <a:rPr lang="en-GB" dirty="0" smtClean="0"/>
              <a:t>Why Texture  Map?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2320" y="1293395"/>
            <a:ext cx="4148472" cy="2135605"/>
          </a:xfrm>
        </p:spPr>
        <p:txBody>
          <a:bodyPr/>
          <a:lstStyle/>
          <a:p>
            <a:pPr algn="just"/>
            <a:r>
              <a:rPr lang="en-GB" dirty="0" smtClean="0"/>
              <a:t>Because it looks good.</a:t>
            </a:r>
          </a:p>
          <a:p>
            <a:pPr algn="just"/>
            <a:r>
              <a:rPr lang="en-GB" dirty="0" smtClean="0"/>
              <a:t>Because it’s fun.</a:t>
            </a:r>
          </a:p>
          <a:p>
            <a:pPr marL="0" indent="0" algn="just">
              <a:buNone/>
            </a:pPr>
            <a:r>
              <a:rPr lang="en-GB" dirty="0" smtClean="0"/>
              <a:t>(</a:t>
            </a:r>
            <a:r>
              <a:rPr lang="en-GB" sz="1400" dirty="0" smtClean="0"/>
              <a:t>Default answers we give when Professor Kelvin throws an open question to the class</a:t>
            </a:r>
            <a:r>
              <a:rPr lang="en-GB" dirty="0" smtClean="0"/>
              <a:t>).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511" y="1293395"/>
            <a:ext cx="1943100" cy="1943100"/>
          </a:xfrm>
          <a:prstGeom prst="rect">
            <a:avLst/>
          </a:prstGeo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1947528" y="4091066"/>
            <a:ext cx="4148472" cy="25263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dirty="0" smtClean="0"/>
              <a:t>Because it provides a means of specifying complex and realistic surfaces for different objects in a scene.</a:t>
            </a:r>
          </a:p>
          <a:p>
            <a:pPr marL="0" indent="0" algn="just">
              <a:buFont typeface="Wingdings 3" charset="2"/>
              <a:buNone/>
            </a:pPr>
            <a:r>
              <a:rPr lang="en-GB" dirty="0" smtClean="0"/>
              <a:t>(</a:t>
            </a:r>
            <a:r>
              <a:rPr lang="en-GB" sz="1400" dirty="0" smtClean="0"/>
              <a:t>Too serious/formal</a:t>
            </a:r>
            <a:r>
              <a:rPr lang="en-GB" dirty="0" smtClean="0"/>
              <a:t>).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1511" y="4193005"/>
            <a:ext cx="19431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1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Ray-Tracer currently supports UV texture mapping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2823411"/>
          </a:xfrm>
        </p:spPr>
        <p:txBody>
          <a:bodyPr/>
          <a:lstStyle/>
          <a:p>
            <a:r>
              <a:rPr lang="en-GB" dirty="0" smtClean="0"/>
              <a:t>We define a UV coordinate space for each geometry.</a:t>
            </a:r>
          </a:p>
          <a:p>
            <a:r>
              <a:rPr lang="en-GB" dirty="0" smtClean="0"/>
              <a:t>For every sampled point on the geometry, we convert its position to a UV coordinate.</a:t>
            </a:r>
          </a:p>
          <a:p>
            <a:r>
              <a:rPr lang="en-GB" dirty="0" smtClean="0"/>
              <a:t>UV coordinate is mapped to ST coordinate space to retrieve a </a:t>
            </a:r>
            <a:r>
              <a:rPr lang="en-GB" dirty="0" err="1" smtClean="0"/>
              <a:t>texel</a:t>
            </a:r>
            <a:r>
              <a:rPr lang="en-GB" dirty="0" smtClean="0"/>
              <a:t> for the pixel.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b="1" i="1" dirty="0" smtClean="0"/>
              <a:t>(X,Y,Z) -&gt; (</a:t>
            </a:r>
            <a:r>
              <a:rPr lang="en-GB" b="1" i="1" dirty="0" err="1" smtClean="0"/>
              <a:t>u,v</a:t>
            </a:r>
            <a:r>
              <a:rPr lang="en-GB" b="1" i="1" dirty="0" smtClean="0"/>
              <a:t>) -&gt; (S,T)-&gt;Texel</a:t>
            </a:r>
            <a:endParaRPr lang="en-GB" b="1" i="1" dirty="0"/>
          </a:p>
          <a:p>
            <a:pPr marL="0" indent="0">
              <a:buNone/>
            </a:pPr>
            <a:endParaRPr lang="en-GB" i="1" dirty="0" smtClean="0"/>
          </a:p>
        </p:txBody>
      </p:sp>
    </p:spTree>
    <p:extLst>
      <p:ext uri="{BB962C8B-B14F-4D97-AF65-F5344CB8AC3E}">
        <p14:creationId xmlns:p14="http://schemas.microsoft.com/office/powerpoint/2010/main" val="233156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2135" y="600047"/>
            <a:ext cx="8911687" cy="1280890"/>
          </a:xfrm>
        </p:spPr>
        <p:txBody>
          <a:bodyPr/>
          <a:lstStyle/>
          <a:p>
            <a:r>
              <a:rPr lang="en-GB" dirty="0" smtClean="0"/>
              <a:t>Our Ray-Tracer currently supports UV texture mapping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478505" y="2505670"/>
            <a:ext cx="71828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AND WE’RE DONE!!!</a:t>
            </a:r>
            <a:endParaRPr lang="en-US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7422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do we still need another form of texture mapping?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572126"/>
          </a:xfrm>
        </p:spPr>
        <p:txBody>
          <a:bodyPr/>
          <a:lstStyle/>
          <a:p>
            <a:r>
              <a:rPr lang="en-GB" dirty="0" smtClean="0"/>
              <a:t>UV Texture-mapping is quite restrictive (i.e. no varieties).</a:t>
            </a:r>
          </a:p>
          <a:p>
            <a:r>
              <a:rPr lang="en-GB" dirty="0" smtClean="0"/>
              <a:t>Implementation is tightly coupled to geometry (UV has to come from geometry).</a:t>
            </a:r>
          </a:p>
          <a:p>
            <a:r>
              <a:rPr lang="en-GB" dirty="0" smtClean="0"/>
              <a:t>Defining the UV coordinate space for a mesh is daunting.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466473" y="4932948"/>
            <a:ext cx="86146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We want to put more fun in texture mapping</a:t>
            </a:r>
            <a:r>
              <a:rPr lang="en-GB" b="1" dirty="0" smtClean="0"/>
              <a:t>.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080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Projection Texture Map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5114" y="1528989"/>
            <a:ext cx="8915400" cy="2281989"/>
          </a:xfrm>
        </p:spPr>
        <p:txBody>
          <a:bodyPr/>
          <a:lstStyle/>
          <a:p>
            <a:r>
              <a:rPr lang="en-GB" dirty="0" smtClean="0"/>
              <a:t>A texture projector is defined per object/per scene (depending on the implementation) and attached to an existing texture to be projected. </a:t>
            </a:r>
          </a:p>
          <a:p>
            <a:r>
              <a:rPr lang="en-GB" dirty="0" smtClean="0"/>
              <a:t>The projector serves as a </a:t>
            </a:r>
            <a:r>
              <a:rPr lang="en-GB" dirty="0" err="1" smtClean="0"/>
              <a:t>texel</a:t>
            </a:r>
            <a:r>
              <a:rPr lang="en-GB" dirty="0" smtClean="0"/>
              <a:t> lookup for sampled points in the geometry(</a:t>
            </a:r>
            <a:r>
              <a:rPr lang="en-GB" dirty="0" err="1" smtClean="0"/>
              <a:t>ies</a:t>
            </a:r>
            <a:r>
              <a:rPr lang="en-GB" dirty="0" smtClean="0"/>
              <a:t>) within its scope. [No need for UV from geometry]</a:t>
            </a:r>
          </a:p>
          <a:p>
            <a:r>
              <a:rPr lang="en-GB" dirty="0" smtClean="0"/>
              <a:t>The projector could either be perspective or orthographic in nature.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Oval 4"/>
          <p:cNvSpPr/>
          <p:nvPr/>
        </p:nvSpPr>
        <p:spPr>
          <a:xfrm>
            <a:off x="2033337" y="5594684"/>
            <a:ext cx="2526631" cy="926432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1944634" y="4487585"/>
            <a:ext cx="2661205" cy="718637"/>
          </a:xfrm>
          <a:custGeom>
            <a:avLst/>
            <a:gdLst>
              <a:gd name="connsiteX0" fmla="*/ 0 w 2550694"/>
              <a:gd name="connsiteY0" fmla="*/ 0 h 974558"/>
              <a:gd name="connsiteX1" fmla="*/ 2550694 w 2550694"/>
              <a:gd name="connsiteY1" fmla="*/ 0 h 974558"/>
              <a:gd name="connsiteX2" fmla="*/ 2550694 w 2550694"/>
              <a:gd name="connsiteY2" fmla="*/ 974558 h 974558"/>
              <a:gd name="connsiteX3" fmla="*/ 0 w 2550694"/>
              <a:gd name="connsiteY3" fmla="*/ 974558 h 974558"/>
              <a:gd name="connsiteX4" fmla="*/ 0 w 2550694"/>
              <a:gd name="connsiteY4" fmla="*/ 0 h 974558"/>
              <a:gd name="connsiteX0" fmla="*/ 632392 w 2550694"/>
              <a:gd name="connsiteY0" fmla="*/ 0 h 1208274"/>
              <a:gd name="connsiteX1" fmla="*/ 2550694 w 2550694"/>
              <a:gd name="connsiteY1" fmla="*/ 233716 h 1208274"/>
              <a:gd name="connsiteX2" fmla="*/ 2550694 w 2550694"/>
              <a:gd name="connsiteY2" fmla="*/ 1208274 h 1208274"/>
              <a:gd name="connsiteX3" fmla="*/ 0 w 2550694"/>
              <a:gd name="connsiteY3" fmla="*/ 1208274 h 1208274"/>
              <a:gd name="connsiteX4" fmla="*/ 632392 w 2550694"/>
              <a:gd name="connsiteY4" fmla="*/ 0 h 1208274"/>
              <a:gd name="connsiteX0" fmla="*/ 632392 w 2550694"/>
              <a:gd name="connsiteY0" fmla="*/ 0 h 1428501"/>
              <a:gd name="connsiteX1" fmla="*/ 2550694 w 2550694"/>
              <a:gd name="connsiteY1" fmla="*/ 233716 h 1428501"/>
              <a:gd name="connsiteX2" fmla="*/ 2420573 w 2550694"/>
              <a:gd name="connsiteY2" fmla="*/ 1428501 h 1428501"/>
              <a:gd name="connsiteX3" fmla="*/ 0 w 2550694"/>
              <a:gd name="connsiteY3" fmla="*/ 1208274 h 1428501"/>
              <a:gd name="connsiteX4" fmla="*/ 632392 w 2550694"/>
              <a:gd name="connsiteY4" fmla="*/ 0 h 1428501"/>
              <a:gd name="connsiteX0" fmla="*/ 632392 w 2420573"/>
              <a:gd name="connsiteY0" fmla="*/ 0 h 1428501"/>
              <a:gd name="connsiteX1" fmla="*/ 2334126 w 2420573"/>
              <a:gd name="connsiteY1" fmla="*/ 606695 h 1428501"/>
              <a:gd name="connsiteX2" fmla="*/ 2420573 w 2420573"/>
              <a:gd name="connsiteY2" fmla="*/ 1428501 h 1428501"/>
              <a:gd name="connsiteX3" fmla="*/ 0 w 2420573"/>
              <a:gd name="connsiteY3" fmla="*/ 1208274 h 1428501"/>
              <a:gd name="connsiteX4" fmla="*/ 632392 w 2420573"/>
              <a:gd name="connsiteY4" fmla="*/ 0 h 1428501"/>
              <a:gd name="connsiteX0" fmla="*/ 548171 w 2420573"/>
              <a:gd name="connsiteY0" fmla="*/ 0 h 875048"/>
              <a:gd name="connsiteX1" fmla="*/ 2334126 w 2420573"/>
              <a:gd name="connsiteY1" fmla="*/ 53242 h 875048"/>
              <a:gd name="connsiteX2" fmla="*/ 2420573 w 2420573"/>
              <a:gd name="connsiteY2" fmla="*/ 875048 h 875048"/>
              <a:gd name="connsiteX3" fmla="*/ 0 w 2420573"/>
              <a:gd name="connsiteY3" fmla="*/ 654821 h 875048"/>
              <a:gd name="connsiteX4" fmla="*/ 548171 w 2420573"/>
              <a:gd name="connsiteY4" fmla="*/ 0 h 875048"/>
              <a:gd name="connsiteX0" fmla="*/ 548171 w 2528858"/>
              <a:gd name="connsiteY0" fmla="*/ 0 h 706606"/>
              <a:gd name="connsiteX1" fmla="*/ 2334126 w 2528858"/>
              <a:gd name="connsiteY1" fmla="*/ 53242 h 706606"/>
              <a:gd name="connsiteX2" fmla="*/ 2528858 w 2528858"/>
              <a:gd name="connsiteY2" fmla="*/ 706606 h 706606"/>
              <a:gd name="connsiteX3" fmla="*/ 0 w 2528858"/>
              <a:gd name="connsiteY3" fmla="*/ 654821 h 706606"/>
              <a:gd name="connsiteX4" fmla="*/ 548171 w 2528858"/>
              <a:gd name="connsiteY4" fmla="*/ 0 h 706606"/>
              <a:gd name="connsiteX0" fmla="*/ 548171 w 2528858"/>
              <a:gd name="connsiteY0" fmla="*/ 0 h 706606"/>
              <a:gd name="connsiteX1" fmla="*/ 2334126 w 2528858"/>
              <a:gd name="connsiteY1" fmla="*/ 53242 h 706606"/>
              <a:gd name="connsiteX2" fmla="*/ 2528858 w 2528858"/>
              <a:gd name="connsiteY2" fmla="*/ 706606 h 706606"/>
              <a:gd name="connsiteX3" fmla="*/ 0 w 2528858"/>
              <a:gd name="connsiteY3" fmla="*/ 654821 h 706606"/>
              <a:gd name="connsiteX4" fmla="*/ 548171 w 2528858"/>
              <a:gd name="connsiteY4" fmla="*/ 0 h 706606"/>
              <a:gd name="connsiteX0" fmla="*/ 548171 w 2661205"/>
              <a:gd name="connsiteY0" fmla="*/ 0 h 718637"/>
              <a:gd name="connsiteX1" fmla="*/ 2334126 w 2661205"/>
              <a:gd name="connsiteY1" fmla="*/ 53242 h 718637"/>
              <a:gd name="connsiteX2" fmla="*/ 2661205 w 2661205"/>
              <a:gd name="connsiteY2" fmla="*/ 718637 h 718637"/>
              <a:gd name="connsiteX3" fmla="*/ 0 w 2661205"/>
              <a:gd name="connsiteY3" fmla="*/ 654821 h 718637"/>
              <a:gd name="connsiteX4" fmla="*/ 548171 w 2661205"/>
              <a:gd name="connsiteY4" fmla="*/ 0 h 71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1205" h="718637">
                <a:moveTo>
                  <a:pt x="548171" y="0"/>
                </a:moveTo>
                <a:lnTo>
                  <a:pt x="2334126" y="53242"/>
                </a:lnTo>
                <a:cubicBezTo>
                  <a:pt x="2399037" y="271030"/>
                  <a:pt x="2584262" y="440691"/>
                  <a:pt x="2661205" y="718637"/>
                </a:cubicBezTo>
                <a:lnTo>
                  <a:pt x="0" y="654821"/>
                </a:lnTo>
                <a:lnTo>
                  <a:pt x="548171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249905" y="5091818"/>
            <a:ext cx="19581" cy="1005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474494" y="5091818"/>
            <a:ext cx="19581" cy="1005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2726686" y="5091817"/>
            <a:ext cx="19581" cy="1005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023935" y="5091817"/>
            <a:ext cx="19581" cy="1005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36921" y="5317959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……………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452847" y="5091817"/>
            <a:ext cx="19581" cy="10057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07094" y="4221801"/>
            <a:ext cx="204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Texture Projector</a:t>
            </a:r>
            <a:endParaRPr lang="en-GB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477561" y="6486010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Geometry</a:t>
            </a:r>
            <a:endParaRPr lang="en-GB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764505" y="5594684"/>
            <a:ext cx="188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Orthographic Texture Projection</a:t>
            </a:r>
            <a:endParaRPr lang="en-GB" dirty="0"/>
          </a:p>
        </p:txBody>
      </p:sp>
      <p:sp>
        <p:nvSpPr>
          <p:cNvPr id="18" name="Rectangle 5"/>
          <p:cNvSpPr/>
          <p:nvPr/>
        </p:nvSpPr>
        <p:spPr>
          <a:xfrm>
            <a:off x="7944382" y="4221801"/>
            <a:ext cx="1909481" cy="480157"/>
          </a:xfrm>
          <a:custGeom>
            <a:avLst/>
            <a:gdLst>
              <a:gd name="connsiteX0" fmla="*/ 0 w 2550694"/>
              <a:gd name="connsiteY0" fmla="*/ 0 h 974558"/>
              <a:gd name="connsiteX1" fmla="*/ 2550694 w 2550694"/>
              <a:gd name="connsiteY1" fmla="*/ 0 h 974558"/>
              <a:gd name="connsiteX2" fmla="*/ 2550694 w 2550694"/>
              <a:gd name="connsiteY2" fmla="*/ 974558 h 974558"/>
              <a:gd name="connsiteX3" fmla="*/ 0 w 2550694"/>
              <a:gd name="connsiteY3" fmla="*/ 974558 h 974558"/>
              <a:gd name="connsiteX4" fmla="*/ 0 w 2550694"/>
              <a:gd name="connsiteY4" fmla="*/ 0 h 974558"/>
              <a:gd name="connsiteX0" fmla="*/ 632392 w 2550694"/>
              <a:gd name="connsiteY0" fmla="*/ 0 h 1208274"/>
              <a:gd name="connsiteX1" fmla="*/ 2550694 w 2550694"/>
              <a:gd name="connsiteY1" fmla="*/ 233716 h 1208274"/>
              <a:gd name="connsiteX2" fmla="*/ 2550694 w 2550694"/>
              <a:gd name="connsiteY2" fmla="*/ 1208274 h 1208274"/>
              <a:gd name="connsiteX3" fmla="*/ 0 w 2550694"/>
              <a:gd name="connsiteY3" fmla="*/ 1208274 h 1208274"/>
              <a:gd name="connsiteX4" fmla="*/ 632392 w 2550694"/>
              <a:gd name="connsiteY4" fmla="*/ 0 h 1208274"/>
              <a:gd name="connsiteX0" fmla="*/ 632392 w 2550694"/>
              <a:gd name="connsiteY0" fmla="*/ 0 h 1428501"/>
              <a:gd name="connsiteX1" fmla="*/ 2550694 w 2550694"/>
              <a:gd name="connsiteY1" fmla="*/ 233716 h 1428501"/>
              <a:gd name="connsiteX2" fmla="*/ 2420573 w 2550694"/>
              <a:gd name="connsiteY2" fmla="*/ 1428501 h 1428501"/>
              <a:gd name="connsiteX3" fmla="*/ 0 w 2550694"/>
              <a:gd name="connsiteY3" fmla="*/ 1208274 h 1428501"/>
              <a:gd name="connsiteX4" fmla="*/ 632392 w 2550694"/>
              <a:gd name="connsiteY4" fmla="*/ 0 h 1428501"/>
              <a:gd name="connsiteX0" fmla="*/ 632392 w 2420573"/>
              <a:gd name="connsiteY0" fmla="*/ 0 h 1428501"/>
              <a:gd name="connsiteX1" fmla="*/ 2334126 w 2420573"/>
              <a:gd name="connsiteY1" fmla="*/ 606695 h 1428501"/>
              <a:gd name="connsiteX2" fmla="*/ 2420573 w 2420573"/>
              <a:gd name="connsiteY2" fmla="*/ 1428501 h 1428501"/>
              <a:gd name="connsiteX3" fmla="*/ 0 w 2420573"/>
              <a:gd name="connsiteY3" fmla="*/ 1208274 h 1428501"/>
              <a:gd name="connsiteX4" fmla="*/ 632392 w 2420573"/>
              <a:gd name="connsiteY4" fmla="*/ 0 h 1428501"/>
              <a:gd name="connsiteX0" fmla="*/ 548171 w 2420573"/>
              <a:gd name="connsiteY0" fmla="*/ 0 h 875048"/>
              <a:gd name="connsiteX1" fmla="*/ 2334126 w 2420573"/>
              <a:gd name="connsiteY1" fmla="*/ 53242 h 875048"/>
              <a:gd name="connsiteX2" fmla="*/ 2420573 w 2420573"/>
              <a:gd name="connsiteY2" fmla="*/ 875048 h 875048"/>
              <a:gd name="connsiteX3" fmla="*/ 0 w 2420573"/>
              <a:gd name="connsiteY3" fmla="*/ 654821 h 875048"/>
              <a:gd name="connsiteX4" fmla="*/ 548171 w 2420573"/>
              <a:gd name="connsiteY4" fmla="*/ 0 h 875048"/>
              <a:gd name="connsiteX0" fmla="*/ 548171 w 2528858"/>
              <a:gd name="connsiteY0" fmla="*/ 0 h 706606"/>
              <a:gd name="connsiteX1" fmla="*/ 2334126 w 2528858"/>
              <a:gd name="connsiteY1" fmla="*/ 53242 h 706606"/>
              <a:gd name="connsiteX2" fmla="*/ 2528858 w 2528858"/>
              <a:gd name="connsiteY2" fmla="*/ 706606 h 706606"/>
              <a:gd name="connsiteX3" fmla="*/ 0 w 2528858"/>
              <a:gd name="connsiteY3" fmla="*/ 654821 h 706606"/>
              <a:gd name="connsiteX4" fmla="*/ 548171 w 2528858"/>
              <a:gd name="connsiteY4" fmla="*/ 0 h 706606"/>
              <a:gd name="connsiteX0" fmla="*/ 548171 w 2528858"/>
              <a:gd name="connsiteY0" fmla="*/ 0 h 706606"/>
              <a:gd name="connsiteX1" fmla="*/ 2334126 w 2528858"/>
              <a:gd name="connsiteY1" fmla="*/ 53242 h 706606"/>
              <a:gd name="connsiteX2" fmla="*/ 2528858 w 2528858"/>
              <a:gd name="connsiteY2" fmla="*/ 706606 h 706606"/>
              <a:gd name="connsiteX3" fmla="*/ 0 w 2528858"/>
              <a:gd name="connsiteY3" fmla="*/ 654821 h 706606"/>
              <a:gd name="connsiteX4" fmla="*/ 548171 w 2528858"/>
              <a:gd name="connsiteY4" fmla="*/ 0 h 706606"/>
              <a:gd name="connsiteX0" fmla="*/ 548171 w 2661205"/>
              <a:gd name="connsiteY0" fmla="*/ 0 h 718637"/>
              <a:gd name="connsiteX1" fmla="*/ 2334126 w 2661205"/>
              <a:gd name="connsiteY1" fmla="*/ 53242 h 718637"/>
              <a:gd name="connsiteX2" fmla="*/ 2661205 w 2661205"/>
              <a:gd name="connsiteY2" fmla="*/ 718637 h 718637"/>
              <a:gd name="connsiteX3" fmla="*/ 0 w 2661205"/>
              <a:gd name="connsiteY3" fmla="*/ 654821 h 718637"/>
              <a:gd name="connsiteX4" fmla="*/ 548171 w 2661205"/>
              <a:gd name="connsiteY4" fmla="*/ 0 h 718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1205" h="718637">
                <a:moveTo>
                  <a:pt x="548171" y="0"/>
                </a:moveTo>
                <a:lnTo>
                  <a:pt x="2334126" y="53242"/>
                </a:lnTo>
                <a:cubicBezTo>
                  <a:pt x="2399037" y="271030"/>
                  <a:pt x="2584262" y="440691"/>
                  <a:pt x="2661205" y="718637"/>
                </a:cubicBezTo>
                <a:lnTo>
                  <a:pt x="0" y="654821"/>
                </a:lnTo>
                <a:lnTo>
                  <a:pt x="548171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7515727" y="5476098"/>
            <a:ext cx="2526631" cy="926432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7652084" y="3686066"/>
            <a:ext cx="1247038" cy="2209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8133347" y="3686066"/>
            <a:ext cx="765775" cy="22094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8349556" y="4809374"/>
            <a:ext cx="1109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………….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8864148" y="3686066"/>
            <a:ext cx="1048426" cy="21131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168543" y="3911559"/>
            <a:ext cx="2045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Texture Projector</a:t>
            </a:r>
            <a:endParaRPr lang="en-GB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162781" y="6367078"/>
            <a:ext cx="1314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Geometry</a:t>
            </a:r>
            <a:endParaRPr lang="en-GB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10278506" y="5427996"/>
            <a:ext cx="1888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Perspective Texture Projection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32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Advantages of projection mapping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1692442"/>
          </a:xfrm>
        </p:spPr>
        <p:txBody>
          <a:bodyPr>
            <a:normAutofit/>
          </a:bodyPr>
          <a:lstStyle/>
          <a:p>
            <a:r>
              <a:rPr lang="en-GB" dirty="0" smtClean="0"/>
              <a:t>Could be scoped to geometry or to the scene.</a:t>
            </a:r>
          </a:p>
          <a:p>
            <a:r>
              <a:rPr lang="en-GB" dirty="0" smtClean="0"/>
              <a:t>It is more intuitive in nature.</a:t>
            </a:r>
          </a:p>
          <a:p>
            <a:r>
              <a:rPr lang="en-GB" dirty="0" smtClean="0"/>
              <a:t>It lends itself to more interesting use-cases due to the flexibility in specifying properties of the texture projector.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147757" y="5221705"/>
            <a:ext cx="9442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The main idea is modelled around the type of projector used to project the texture.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8118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1916" y="425842"/>
            <a:ext cx="8911687" cy="784767"/>
          </a:xfrm>
        </p:spPr>
        <p:txBody>
          <a:bodyPr/>
          <a:lstStyle/>
          <a:p>
            <a:pPr algn="ctr"/>
            <a:r>
              <a:rPr lang="en-GB" dirty="0" smtClean="0"/>
              <a:t>Some Types of Texture Projectors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377" y="1563014"/>
            <a:ext cx="2868965" cy="911267"/>
          </a:xfrm>
        </p:spPr>
      </p:pic>
      <p:sp>
        <p:nvSpPr>
          <p:cNvPr id="5" name="TextBox 4"/>
          <p:cNvSpPr txBox="1"/>
          <p:nvPr/>
        </p:nvSpPr>
        <p:spPr>
          <a:xfrm>
            <a:off x="1158442" y="2664979"/>
            <a:ext cx="4896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Planar </a:t>
            </a:r>
            <a:r>
              <a:rPr lang="en-GB" dirty="0" smtClean="0"/>
              <a:t>Projector: project </a:t>
            </a:r>
            <a:r>
              <a:rPr lang="en-GB" dirty="0"/>
              <a:t>a texture along an axis onto the specified plane.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7860" y="1218058"/>
            <a:ext cx="1336382" cy="132753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607760" y="2604835"/>
            <a:ext cx="4896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Spherical Projector: project </a:t>
            </a:r>
            <a:r>
              <a:rPr lang="en-GB" dirty="0"/>
              <a:t>a texture </a:t>
            </a:r>
            <a:r>
              <a:rPr lang="en-GB" dirty="0" smtClean="0"/>
              <a:t>onto an object like its wrapped in a spherical projector. 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342" y="3682302"/>
            <a:ext cx="3082341" cy="21239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80084" y="5806276"/>
            <a:ext cx="6725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Camera Projector: </a:t>
            </a:r>
            <a:r>
              <a:rPr lang="en-GB" dirty="0"/>
              <a:t>projects a texture from the camera onto the object’s surface.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23819" y="6452607"/>
            <a:ext cx="86629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Source</a:t>
            </a:r>
            <a:r>
              <a:rPr lang="en-GB" sz="1400" dirty="0"/>
              <a:t>: http://softimage.wiki.softimage.com/xsidocs/tex_basicproc_TypesofTextureProjection.htm</a:t>
            </a:r>
          </a:p>
        </p:txBody>
      </p:sp>
    </p:spTree>
    <p:extLst>
      <p:ext uri="{BB962C8B-B14F-4D97-AF65-F5344CB8AC3E}">
        <p14:creationId xmlns:p14="http://schemas.microsoft.com/office/powerpoint/2010/main" val="42225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349</TotalTime>
  <Words>660</Words>
  <Application>Microsoft Office PowerPoint</Application>
  <PresentationFormat>Widescreen</PresentationFormat>
  <Paragraphs>85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Century Gothic</vt:lpstr>
      <vt:lpstr>Wingdings</vt:lpstr>
      <vt:lpstr>Wingdings 3</vt:lpstr>
      <vt:lpstr>Wisp</vt:lpstr>
      <vt:lpstr>Projection Texture Mapping </vt:lpstr>
      <vt:lpstr>What is Texture Mapping?</vt:lpstr>
      <vt:lpstr>Why Texture  Map?</vt:lpstr>
      <vt:lpstr>Our Ray-Tracer currently supports UV texture mapping</vt:lpstr>
      <vt:lpstr>Our Ray-Tracer currently supports UV texture mapping</vt:lpstr>
      <vt:lpstr>Why do we still need another form of texture mapping?</vt:lpstr>
      <vt:lpstr>Projection Texture Map</vt:lpstr>
      <vt:lpstr>Advantages of projection mapping</vt:lpstr>
      <vt:lpstr>Some Types of Texture Projectors</vt:lpstr>
      <vt:lpstr>PowerPoint Presentation</vt:lpstr>
      <vt:lpstr>Projection Texture Map is NOT Light Texture Map</vt:lpstr>
      <vt:lpstr>Our Scope of Implementation</vt:lpstr>
      <vt:lpstr>A More In-depth Look </vt:lpstr>
      <vt:lpstr>RTMesh</vt:lpstr>
      <vt:lpstr>Sample Command File for RTMesh</vt:lpstr>
      <vt:lpstr>RTTriangle Modifications</vt:lpstr>
      <vt:lpstr>Other Modifications</vt:lpstr>
      <vt:lpstr>Implementation Risk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Projection Texture Map</dc:title>
  <dc:creator>Adedayo Odesile</dc:creator>
  <cp:lastModifiedBy>Adedayo Odesile</cp:lastModifiedBy>
  <cp:revision>36</cp:revision>
  <dcterms:created xsi:type="dcterms:W3CDTF">2016-03-07T01:05:18Z</dcterms:created>
  <dcterms:modified xsi:type="dcterms:W3CDTF">2016-03-08T04:04:33Z</dcterms:modified>
</cp:coreProperties>
</file>