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2" r:id="rId11"/>
    <p:sldId id="283" r:id="rId12"/>
    <p:sldId id="284" r:id="rId13"/>
    <p:sldId id="28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49956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0701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3630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3381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1284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how the lens concavity effects the rays traced.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how the focal plane is found in real life as in the concavity of the lens will effect where the focal plane is at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0269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1864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problem is that the mean distance between 2 neighboring points is</a:t>
            </a:r>
            <a:b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smaller near the center then it is at the circumference. So the number</a:t>
            </a:r>
            <a:b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points near the center is packed tighter -&gt; the point density (nr of points</a:t>
            </a:r>
            <a:b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partial volume) is higher. Depending on the application this might</a:t>
            </a:r>
            <a:b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might not be acceptable.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9064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5539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0204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6338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7436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4481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7091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51763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169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3483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446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0582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412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3308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1776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8518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Rendering Depth Perception through Distributed Ray Tracing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Ryan May, Ruth Ogunnaike, Craig Shih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/>
          <a:lstStyle/>
          <a:p>
            <a:pPr lvl="1" algn="ctr"/>
            <a:r>
              <a:rPr lang="en-US" sz="3600" dirty="0"/>
              <a:t>Gaussian Filter Techniques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199"/>
            <a:ext cx="10515600" cy="527858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en-US" sz="2000" dirty="0"/>
              <a:t>Gaussian filters weigh pixels based on their distance from the center of the convolution filter. (Convolution takes two images as input(an image and the kernel filter) and produces a third image as output).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The Gaussian filter is a local and linear filter that smoothens the whole image irrespective of its edges or details</a:t>
            </a:r>
            <a:endParaRPr lang="en-US" altLang="en-US" sz="2000" dirty="0"/>
          </a:p>
          <a:p>
            <a:pPr lvl="1">
              <a:lnSpc>
                <a:spcPct val="150000"/>
              </a:lnSpc>
            </a:pPr>
            <a:r>
              <a:rPr lang="en-US" altLang="en-US" sz="2000" dirty="0"/>
              <a:t>Noise is blurred while preserving the features of the image 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Tackle inaccuracies in the depth maps </a:t>
            </a:r>
            <a:endParaRPr lang="en-US" altLang="en-US" sz="2000" dirty="0"/>
          </a:p>
          <a:p>
            <a:pPr lvl="1">
              <a:lnSpc>
                <a:spcPct val="150000"/>
              </a:lnSpc>
            </a:pPr>
            <a:r>
              <a:rPr lang="en-US" altLang="en-US" sz="2000" dirty="0"/>
              <a:t>Aims at eliminating edge effects by weight contribution of neighborhood pixels to their closeness to the center (</a:t>
            </a:r>
            <a:r>
              <a:rPr lang="en-US" sz="2000" dirty="0"/>
              <a:t>computes the weighted sum of the pixels in a window centered at a pixel).</a:t>
            </a:r>
          </a:p>
          <a:p>
            <a:pPr>
              <a:lnSpc>
                <a:spcPct val="150000"/>
              </a:lnSpc>
            </a:pPr>
            <a:r>
              <a:rPr lang="en-US" altLang="en-US" sz="2000" dirty="0"/>
              <a:t>  </a:t>
            </a:r>
            <a:r>
              <a:rPr lang="en-US" sz="2000" dirty="0"/>
              <a:t>With increasing window size, edges are lost. 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A Gaussian kernel gives less weight to pixels further from the center of the window</a:t>
            </a:r>
          </a:p>
        </p:txBody>
      </p:sp>
    </p:spTree>
    <p:extLst>
      <p:ext uri="{BB962C8B-B14F-4D97-AF65-F5344CB8AC3E}">
        <p14:creationId xmlns:p14="http://schemas.microsoft.com/office/powerpoint/2010/main" val="828217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9602"/>
          </a:xfrm>
        </p:spPr>
        <p:txBody>
          <a:bodyPr/>
          <a:lstStyle/>
          <a:p>
            <a:pPr algn="ctr"/>
            <a:r>
              <a:rPr lang="en-US" altLang="en-US" dirty="0"/>
              <a:t>Gaussian filters 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472" y="1409988"/>
            <a:ext cx="10564091" cy="5073939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sz="2200" dirty="0"/>
              <a:t>Gaussian Function</a:t>
            </a:r>
          </a:p>
          <a:p>
            <a:pPr marL="0" indent="0">
              <a:buNone/>
            </a:pPr>
            <a:r>
              <a:rPr lang="en-US" sz="2200" dirty="0">
                <a:latin typeface="Arial" charset="0"/>
              </a:rPr>
              <a:t> </a:t>
            </a:r>
            <a:endParaRPr lang="en-US" sz="2200" dirty="0"/>
          </a:p>
          <a:p>
            <a:pPr>
              <a:buFontTx/>
              <a:buChar char="•"/>
            </a:pPr>
            <a:endParaRPr lang="en-US" sz="2200" dirty="0">
              <a:latin typeface="Arial" charset="0"/>
            </a:endParaRPr>
          </a:p>
          <a:p>
            <a:pPr marL="0" indent="0">
              <a:buNone/>
            </a:pPr>
            <a:endParaRPr lang="en-US" sz="2200" dirty="0">
              <a:latin typeface="Arial" charset="0"/>
            </a:endParaRPr>
          </a:p>
          <a:p>
            <a:pPr>
              <a:buFontTx/>
              <a:buChar char="•"/>
            </a:pPr>
            <a:endParaRPr lang="en-US" sz="2200" dirty="0">
              <a:latin typeface="Arial" charset="0"/>
              <a:sym typeface="Symbol"/>
            </a:endParaRPr>
          </a:p>
          <a:p>
            <a:pPr>
              <a:buFontTx/>
              <a:buChar char="•"/>
            </a:pPr>
            <a:r>
              <a:rPr lang="en-US" sz="2200" dirty="0">
                <a:latin typeface="Arial" charset="0"/>
                <a:sym typeface="Symbol"/>
              </a:rPr>
              <a:t> = size of the window </a:t>
            </a:r>
          </a:p>
          <a:p>
            <a:r>
              <a:rPr lang="en-US" sz="2400" i="1" dirty="0"/>
              <a:t>GC[I]p </a:t>
            </a:r>
            <a:r>
              <a:rPr lang="en-US" sz="2400" dirty="0"/>
              <a:t>= Gaussian filter applied on image I. </a:t>
            </a:r>
          </a:p>
          <a:p>
            <a:r>
              <a:rPr lang="en-US" sz="2400" i="1" dirty="0"/>
              <a:t>p, q </a:t>
            </a:r>
            <a:r>
              <a:rPr lang="en-US" sz="2400" dirty="0"/>
              <a:t>= 2-dimensional pixel coordinates. </a:t>
            </a:r>
          </a:p>
          <a:p>
            <a:r>
              <a:rPr lang="en-US" sz="2400" i="1" dirty="0"/>
              <a:t> </a:t>
            </a:r>
            <a:r>
              <a:rPr lang="en-US" sz="2400" i="1" dirty="0" err="1"/>
              <a:t>Iq</a:t>
            </a:r>
            <a:r>
              <a:rPr lang="en-US" sz="2400" i="1" dirty="0"/>
              <a:t> </a:t>
            </a:r>
            <a:r>
              <a:rPr lang="en-US" sz="2400" dirty="0"/>
              <a:t>= intensity values of pixels p and q. </a:t>
            </a:r>
          </a:p>
          <a:p>
            <a:r>
              <a:rPr lang="en-US" sz="2400" i="1" dirty="0" err="1"/>
              <a:t>wp</a:t>
            </a:r>
            <a:r>
              <a:rPr lang="en-US" sz="2400" dirty="0"/>
              <a:t> = window centered at pixel p.  </a:t>
            </a:r>
          </a:p>
          <a:p>
            <a:r>
              <a:rPr lang="en-US" sz="2400" i="1" dirty="0" err="1"/>
              <a:t>Gσ</a:t>
            </a:r>
            <a:r>
              <a:rPr lang="en-US" sz="2400" i="1" dirty="0"/>
              <a:t> (||p − q||) </a:t>
            </a:r>
            <a:r>
              <a:rPr lang="en-US" sz="2400" dirty="0"/>
              <a:t>= normalized Gaussian function (space)</a:t>
            </a:r>
          </a:p>
          <a:p>
            <a:pPr>
              <a:buFontTx/>
              <a:buChar char="•"/>
            </a:pPr>
            <a:endParaRPr lang="en-US" sz="2200" dirty="0">
              <a:latin typeface="Arial" charset="0"/>
              <a:sym typeface="Symbol"/>
            </a:endParaRPr>
          </a:p>
          <a:p>
            <a:pPr>
              <a:buFontTx/>
              <a:buChar char="•"/>
            </a:pPr>
            <a:r>
              <a:rPr lang="en-US" sz="2200" dirty="0">
                <a:latin typeface="Arial" charset="0"/>
              </a:rPr>
              <a:t>Convolution with self is another Gaussian</a:t>
            </a:r>
          </a:p>
          <a:p>
            <a:pPr lvl="1"/>
            <a:r>
              <a:rPr lang="en-US" sz="2200" dirty="0">
                <a:latin typeface="Arial" charset="0"/>
              </a:rPr>
              <a:t>So can smooth with small-width kernel, repeat, and get same result as larger-width kernel would have </a:t>
            </a:r>
          </a:p>
          <a:p>
            <a:pPr lvl="1"/>
            <a:endParaRPr lang="en-US" sz="2200" i="1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200" dirty="0"/>
              <a:t>Only considers the spatial distance of the pixels to compute the weights in a filter kernel.</a:t>
            </a:r>
            <a:endParaRPr lang="en-US" sz="2200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200" dirty="0">
                <a:latin typeface="Arial" charset="0"/>
              </a:rPr>
              <a:t>It does not preserve edges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298" y="1703576"/>
            <a:ext cx="4618759" cy="9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451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Bilateral filter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2000" dirty="0"/>
              <a:t>The bilateral filter is an edge-preserving filter. </a:t>
            </a: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2000" dirty="0"/>
              <a:t>For a given pixel, its </a:t>
            </a:r>
            <a:r>
              <a:rPr lang="en-US" sz="2000" dirty="0" err="1"/>
              <a:t>denoised</a:t>
            </a:r>
            <a:r>
              <a:rPr lang="en-US" sz="2000" dirty="0"/>
              <a:t> counterpart is obtained by the weighted average of its neighbors, where the weights are given by some function that depends on their color similarity and image distance. 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It considers the difference in the intensity values (in addition to the spatial distance of the pixels).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Dissimilar pixels that e.g., occur at edges of the processed image are maintained. 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Spatial and intensity closeness are combined to ensure that only nearby similar pixels are considered in the smoothing process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Bilateral filters can be slow especially for large spatial kernels (the number of pixels)</a:t>
            </a:r>
          </a:p>
        </p:txBody>
      </p:sp>
    </p:spTree>
    <p:extLst>
      <p:ext uri="{BB962C8B-B14F-4D97-AF65-F5344CB8AC3E}">
        <p14:creationId xmlns:p14="http://schemas.microsoft.com/office/powerpoint/2010/main" val="1438182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Bilateral filter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14738"/>
            <a:ext cx="5753967" cy="4755284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BF[I] </a:t>
            </a:r>
            <a:r>
              <a:rPr lang="en-US" dirty="0"/>
              <a:t>= bilateral filter applied on image I. </a:t>
            </a:r>
          </a:p>
          <a:p>
            <a:r>
              <a:rPr lang="en-US" i="1" dirty="0"/>
              <a:t>p, q </a:t>
            </a:r>
            <a:r>
              <a:rPr lang="en-US" dirty="0"/>
              <a:t>= 2-dimensional pixel coordinates. </a:t>
            </a:r>
          </a:p>
          <a:p>
            <a:r>
              <a:rPr lang="en-US" i="1" dirty="0" err="1"/>
              <a:t>Ip</a:t>
            </a:r>
            <a:r>
              <a:rPr lang="en-US" i="1" dirty="0"/>
              <a:t>, </a:t>
            </a:r>
            <a:r>
              <a:rPr lang="en-US" i="1" dirty="0" err="1"/>
              <a:t>Iq</a:t>
            </a:r>
            <a:r>
              <a:rPr lang="en-US" i="1" dirty="0"/>
              <a:t> </a:t>
            </a:r>
            <a:r>
              <a:rPr lang="en-US" dirty="0"/>
              <a:t>= intensity values of pixels p and q. </a:t>
            </a:r>
          </a:p>
          <a:p>
            <a:r>
              <a:rPr lang="en-US" i="1" dirty="0" err="1"/>
              <a:t>wp</a:t>
            </a:r>
            <a:r>
              <a:rPr lang="en-US" dirty="0"/>
              <a:t> = window centered at pixel p. </a:t>
            </a:r>
          </a:p>
          <a:p>
            <a:r>
              <a:rPr lang="en-US" i="1" dirty="0" err="1"/>
              <a:t>Wp</a:t>
            </a:r>
            <a:r>
              <a:rPr lang="en-US" dirty="0"/>
              <a:t> =normalized term of the pixel weights</a:t>
            </a:r>
          </a:p>
          <a:p>
            <a:r>
              <a:rPr lang="en-US" i="1" dirty="0" err="1"/>
              <a:t>Gσs</a:t>
            </a:r>
            <a:r>
              <a:rPr lang="en-US" i="1" dirty="0"/>
              <a:t> (||p − q||) </a:t>
            </a:r>
            <a:r>
              <a:rPr lang="en-US" dirty="0"/>
              <a:t>= spatial weight (decreases the </a:t>
            </a:r>
          </a:p>
          <a:p>
            <a:pPr marL="0" indent="0">
              <a:buNone/>
            </a:pPr>
            <a:r>
              <a:rPr lang="en-US" dirty="0"/>
              <a:t>influence of distant pixels)</a:t>
            </a:r>
          </a:p>
          <a:p>
            <a:r>
              <a:rPr lang="en-US" i="1" dirty="0" err="1"/>
              <a:t>Gσr</a:t>
            </a:r>
            <a:r>
              <a:rPr lang="en-US" i="1" dirty="0"/>
              <a:t> (||p − q ||) </a:t>
            </a:r>
            <a:r>
              <a:rPr lang="en-US" dirty="0"/>
              <a:t>= range weight (decreases the  </a:t>
            </a:r>
          </a:p>
          <a:p>
            <a:pPr marL="0" indent="0">
              <a:buNone/>
            </a:pPr>
            <a:r>
              <a:rPr lang="en-US" dirty="0"/>
              <a:t>influence of dissimilar pixels in color or intensity). </a:t>
            </a:r>
          </a:p>
          <a:p>
            <a:r>
              <a:rPr lang="en-US" i="1" dirty="0" err="1"/>
              <a:t>σs</a:t>
            </a:r>
            <a:r>
              <a:rPr lang="en-US" i="1" dirty="0"/>
              <a:t>, </a:t>
            </a:r>
            <a:r>
              <a:rPr lang="en-US" i="1" dirty="0" err="1"/>
              <a:t>σr</a:t>
            </a:r>
            <a:r>
              <a:rPr lang="en-US" i="1" dirty="0"/>
              <a:t> </a:t>
            </a:r>
            <a:r>
              <a:rPr lang="en-US" dirty="0"/>
              <a:t>= the standard deviation of the spatial filter </a:t>
            </a:r>
            <a:r>
              <a:rPr lang="en-US" dirty="0" err="1"/>
              <a:t>Gσs</a:t>
            </a:r>
            <a:r>
              <a:rPr lang="en-US" dirty="0"/>
              <a:t> and the range filter </a:t>
            </a:r>
            <a:r>
              <a:rPr lang="en-US" dirty="0" err="1"/>
              <a:t>Gσr</a:t>
            </a:r>
            <a:r>
              <a:rPr lang="en-US" dirty="0"/>
              <a:t> 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291" y="1985744"/>
            <a:ext cx="4696692" cy="401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17" y="1690687"/>
            <a:ext cx="56197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40436" y="6031467"/>
            <a:ext cx="3311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Matej</a:t>
            </a:r>
            <a:r>
              <a:rPr lang="en-US" dirty="0"/>
              <a:t> </a:t>
            </a:r>
            <a:r>
              <a:rPr lang="en-US" dirty="0" err="1"/>
              <a:t>Nezveda</a:t>
            </a:r>
            <a:r>
              <a:rPr lang="en-US" dirty="0"/>
              <a:t>, 2014 </a:t>
            </a:r>
          </a:p>
        </p:txBody>
      </p:sp>
    </p:spTree>
    <p:extLst>
      <p:ext uri="{BB962C8B-B14F-4D97-AF65-F5344CB8AC3E}">
        <p14:creationId xmlns:p14="http://schemas.microsoft.com/office/powerpoint/2010/main" val="1613166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 and Implementation Strategy</a:t>
            </a:r>
            <a:br>
              <a:rPr lang="en-US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Depth of Field through Distributed Ray Tracing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 Ray Tracing (What we’ve done so far in class)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 to a pinhole camera where all light is focused through one specific point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Uses one single point as the origin of all rays traced through the world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Entire image is sharp and focused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Distributed Ray Tracing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Removes the restriction of having one single point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Ray origins are distributed over a specific interval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 a camera lens that includes an aperture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Aperture - an opening, hole, or gap.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 Ray tracing</a:t>
            </a:r>
          </a:p>
        </p:txBody>
      </p:sp>
      <p:pic>
        <p:nvPicPr>
          <p:cNvPr id="188" name="Shape 18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62325" y="2443956"/>
            <a:ext cx="5467350" cy="31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4064151" y="5373964"/>
            <a:ext cx="133530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plane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7436581" y="5235546"/>
            <a:ext cx="122998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Scene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2953593" y="4652919"/>
            <a:ext cx="132100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Eye position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5635148" y="3831885"/>
            <a:ext cx="55628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Ray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4709564" y="4385882"/>
            <a:ext cx="1256241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(i,j) pixel position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Lens Covexity and Depth of Field</a:t>
            </a:r>
          </a:p>
        </p:txBody>
      </p:sp>
      <p:pic>
        <p:nvPicPr>
          <p:cNvPr id="200" name="Shape 20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05150" y="2286793"/>
            <a:ext cx="5981699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2862978" y="5020687"/>
            <a:ext cx="1079270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plane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4426342" y="4866798"/>
            <a:ext cx="481222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lens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7006353" y="5561905"/>
            <a:ext cx="1007905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Focal plane</a:t>
            </a:r>
          </a:p>
        </p:txBody>
      </p:sp>
      <p:cxnSp>
        <p:nvCxnSpPr>
          <p:cNvPr id="204" name="Shape 204"/>
          <p:cNvCxnSpPr/>
          <p:nvPr/>
        </p:nvCxnSpPr>
        <p:spPr>
          <a:xfrm rot="10800000" flipH="1">
            <a:off x="3503851" y="4167398"/>
            <a:ext cx="5582999" cy="1618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solutions for Depth of field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838200" y="14772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ways of thinking about this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plane prior lens (IPprior)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Requires the image to be flipped at the end of the process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plane after lens (IPafter)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Doesn’t require image to be flipped at the end of the process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directly related to how we’ve been performing ray tracing in class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9975" y="4129087"/>
            <a:ext cx="4267200" cy="254309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/>
        </p:nvSpPr>
        <p:spPr>
          <a:xfrm>
            <a:off x="3431023" y="6429501"/>
            <a:ext cx="678391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IPprior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5234198" y="6429501"/>
            <a:ext cx="669991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IPafter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4620551" y="5672517"/>
            <a:ext cx="1011505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Lens center (eye position)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6999610" y="4628644"/>
            <a:ext cx="1248354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Secondary Ray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7623788" y="4155710"/>
            <a:ext cx="1059072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Ray</a:t>
            </a:r>
          </a:p>
        </p:txBody>
      </p:sp>
      <p:sp>
        <p:nvSpPr>
          <p:cNvPr id="218" name="Shape 218"/>
          <p:cNvSpPr/>
          <p:nvPr/>
        </p:nvSpPr>
        <p:spPr>
          <a:xfrm>
            <a:off x="4685287" y="4806078"/>
            <a:ext cx="1602223" cy="91499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cubicBezTo>
                  <a:pt x="16060" y="72066"/>
                  <a:pt x="32121" y="24132"/>
                  <a:pt x="52121" y="6444"/>
                </a:cubicBezTo>
                <a:cubicBezTo>
                  <a:pt x="72121" y="-11242"/>
                  <a:pt x="109191" y="12989"/>
                  <a:pt x="119999" y="13873"/>
                </a:cubicBezTo>
              </a:path>
            </a:pathLst>
          </a:custGeom>
          <a:noFill/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4846246" y="4584721"/>
            <a:ext cx="1210524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Focal distance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solutions for Depth of field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838200" y="14456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636"/>
              <a:buFont typeface="Arial"/>
              <a:buChar char="•"/>
            </a:pPr>
            <a:r>
              <a:rPr lang="en-US" sz="21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Modify RTCamera</a:t>
            </a:r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7894"/>
              <a:buFont typeface="Arial"/>
              <a:buChar char="•"/>
            </a:pPr>
            <a:r>
              <a:rPr lang="en-US" sz="18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mEye as lens center</a:t>
            </a:r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7894"/>
              <a:buFont typeface="Arial"/>
              <a:buChar char="•"/>
            </a:pPr>
            <a:r>
              <a:rPr lang="en-US" sz="18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Radius for lens will be read in from XML file</a:t>
            </a:r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7894"/>
              <a:buFont typeface="Arial"/>
              <a:buChar char="•"/>
            </a:pPr>
            <a:r>
              <a:rPr lang="en-US" sz="18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Focal distance will be read in from XML file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8636"/>
              <a:buFont typeface="Arial"/>
              <a:buChar char="•"/>
            </a:pPr>
            <a:r>
              <a:rPr lang="en-US" sz="21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getRandomLensPosition() function will be implemented in RTCamera</a:t>
            </a:r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7894"/>
              <a:buFont typeface="Arial"/>
              <a:buChar char="•"/>
            </a:pPr>
            <a:r>
              <a:rPr lang="en-US" sz="18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Returns a random Vector3 that is within the radius with center mEye</a:t>
            </a:r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7894"/>
              <a:buFont typeface="Arial"/>
              <a:buChar char="•"/>
            </a:pPr>
            <a:r>
              <a:rPr lang="en-US" sz="18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Uses Side Direction and UP Vector to determine x,y position (relative to the viewing direction)</a:t>
            </a:r>
          </a:p>
          <a:p>
            <a:pPr marL="1143000" marR="0" lvl="2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6875"/>
              <a:buFont typeface="Arial"/>
              <a:buChar char="•"/>
            </a:pPr>
            <a:r>
              <a:rPr lang="en-US" sz="15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Generate a random angle</a:t>
            </a:r>
          </a:p>
          <a:p>
            <a:pPr marL="1600200" marR="0" lvl="3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642"/>
              <a:buFont typeface="Arial"/>
              <a:buChar char="•"/>
            </a:pPr>
            <a:r>
              <a:rPr lang="en-US" sz="13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angle = Rand.NextDouble()*Math.PI*2</a:t>
            </a:r>
          </a:p>
          <a:p>
            <a:pPr marL="1600200" marR="0" lvl="3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642"/>
              <a:buFont typeface="Arial"/>
              <a:buChar char="•"/>
            </a:pPr>
            <a:r>
              <a:rPr lang="en-US" sz="13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randRadius = Math.Sqrt(Rand.NextDouble()) * radius</a:t>
            </a:r>
          </a:p>
          <a:p>
            <a:pPr marL="2057400" marR="0" lvl="4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642"/>
              <a:buFont typeface="Arial"/>
              <a:buChar char="•"/>
            </a:pPr>
            <a:r>
              <a:rPr lang="en-US" sz="13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random is sqrt here because without sqrt random, the random points will be more concentrated towards the center. </a:t>
            </a:r>
          </a:p>
          <a:p>
            <a:pPr marL="2057400" marR="0" lvl="4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642"/>
              <a:buFont typeface="Arial"/>
              <a:buChar char="•"/>
            </a:pPr>
            <a:r>
              <a:rPr lang="en-US" sz="13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because the mean distance between 2 neighboring points is smaller near the center then it is on the outer edges resulting in a higher density near the center.</a:t>
            </a:r>
          </a:p>
          <a:p>
            <a:pPr marL="1600200" marR="0" lvl="3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642"/>
              <a:buFont typeface="Arial"/>
              <a:buChar char="•"/>
            </a:pPr>
            <a:r>
              <a:rPr lang="en-US" sz="13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= Math.cos(angle) * randRadius</a:t>
            </a:r>
          </a:p>
          <a:p>
            <a:pPr marL="1600200" marR="0" lvl="3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642"/>
              <a:buFont typeface="Arial"/>
              <a:buChar char="•"/>
            </a:pPr>
            <a:r>
              <a:rPr lang="en-US" sz="13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= Math.sin(angle) * randRadius</a:t>
            </a:r>
          </a:p>
          <a:p>
            <a:pPr marL="1600200" marR="0" lvl="3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642"/>
              <a:buFont typeface="Arial"/>
              <a:buChar char="•"/>
            </a:pPr>
            <a:r>
              <a:rPr lang="en-US" sz="13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randomPos = mEye + (x * SideDirection) + (y * UpVector)</a:t>
            </a:r>
          </a:p>
          <a:p>
            <a:pPr marL="1600200" marR="0" lvl="3" indent="-228600" algn="l" rtl="0">
              <a:lnSpc>
                <a:spcPct val="70000"/>
              </a:lnSpc>
              <a:spcBef>
                <a:spcPts val="500"/>
              </a:spcBef>
              <a:buClr>
                <a:schemeClr val="dk1"/>
              </a:buClr>
              <a:buSzPct val="99642"/>
              <a:buFont typeface="Arial"/>
              <a:buNone/>
            </a:pPr>
            <a:endParaRPr sz="139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Depth Perception and 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Focus</a:t>
            </a: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4409" y="1690694"/>
            <a:ext cx="6269999" cy="41703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838200" y="1522025"/>
            <a:ext cx="4966200" cy="524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b="1"/>
              <a:t>Depth perception</a:t>
            </a:r>
            <a:r>
              <a:rPr lang="en-US"/>
              <a:t> is the visual ability to perceive the world in three dimensions (3D) and the distance of an object.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endParaRPr/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/>
              <a:t>It is difficult to recognize the distance of an object (and between objects) in an image or world without defining depth of the object(s) in view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solutions for Depth of field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getFocalPoint(Ray r) function will be implemented in RTCamera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Returns a Vector3 focal point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focalPoint = mCamera.EyePosition + (primaryRay * focalDistance)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Secondary Rays can now be generated from the RandomLensPosition to the focalPoint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Visibility will then be computed for each of the secondary rays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Jitter Sampling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838200" y="143505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 distributed ray tracing requires the averaging of multiple intersection points color to return each pixel color, a sampling method will need to be chosen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Jitter Sampling – each point in each broken up section is randomly selected – overall box is one pixel</a:t>
            </a: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7338" y="3862387"/>
            <a:ext cx="2409824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1125" y="3919537"/>
            <a:ext cx="2343150" cy="22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/>
        </p:nvSpPr>
        <p:spPr>
          <a:xfrm>
            <a:off x="7506831" y="4863583"/>
            <a:ext cx="404610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be implementing 8 samples per pixel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Motion Blur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838200" y="1510145"/>
            <a:ext cx="5119254" cy="46668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stochastic sampling to time as well as space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a time as well as an image position to each ray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result is still-frame motion blur and smooth animation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Shape 2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5600" y="1510145"/>
            <a:ext cx="5070762" cy="3803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Motion Blur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838200" y="12534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time element to each ray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a List of positions for each object in the field. If List is size == 1 then no motion. If more than one than motion. 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the time of the ray, will check a certain position for the object when computing intersection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Having the rays intersecting at different “times” will result in a motion blur effect if enough samples are taken.</a:t>
            </a: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1300" y="4602350"/>
            <a:ext cx="2381100" cy="21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/>
        </p:nvSpPr>
        <p:spPr>
          <a:xfrm>
            <a:off x="9432531" y="6605338"/>
            <a:ext cx="899605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taken from UNC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Problems with distributed ray tracing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samples required to produce a accurate well rendered picture is usually 50 samples or higher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Expensive to compute that many samples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to render will take longer than post processing.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Benefits of Distributed Ray Tracing for Depth of Field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 visibility is calculated from multiple points (whereas postprocessing is still calculated from a single point)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 in a more accurate depiction of depth of field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Allows for other effects such as Motion Blur, Area Light to be implemented.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References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838200" y="1589675"/>
            <a:ext cx="10515600" cy="458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400"/>
              <a:t>[1] R. Baltazar, “Adding Realistic Camera Effects to the Computer Graphics Camera Model,” 2012.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400"/>
              <a:t>[2] B. A. Barsky and T. J. Kosloff, “Algorithms for rendering depth of field effects in computer graphics,” in </a:t>
            </a:r>
            <a:r>
              <a:rPr lang="en-US" sz="1400" i="1"/>
              <a:t>Proceedings of the 12th WSEAS international conference on Computers</a:t>
            </a:r>
            <a:r>
              <a:rPr lang="en-US" sz="1400"/>
              <a:t>, 2008, vol. 2008.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400"/>
              <a:t>[3] B. A. Barsky, D. R. Horn, S. A. Klein, J. A. Pang, and M. Yu, “Camera Models and Optical Systems Used in Computer Graphics: Part I, Object-Based Techniques,” in </a:t>
            </a:r>
            <a:r>
              <a:rPr lang="en-US" sz="1400" i="1"/>
              <a:t>Computational Science and Its Applications — ICCSA 2003</a:t>
            </a:r>
            <a:r>
              <a:rPr lang="en-US" sz="1400"/>
              <a:t>, V. Kumar, M. L. Gavrilova, C. J. K. Tan, and P. L’Ecuyer, Eds. Springer Berlin Heidelberg, 2003, pp. 246–255.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400"/>
              <a:t>[4] J. D. Pfautz, </a:t>
            </a:r>
            <a:r>
              <a:rPr lang="en-US" sz="1400" i="1"/>
              <a:t>Depth perception in computer graphics</a:t>
            </a:r>
            <a:r>
              <a:rPr lang="en-US" sz="1400"/>
              <a:t>. University of Cambridge, 2000.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400"/>
              <a:t>[5] N. Tai and M. Inanici, “Depth perception in real and pictorial spaces: A computational framework to represent and simulate the built environment,” in </a:t>
            </a:r>
            <a:r>
              <a:rPr lang="en-US" sz="1400" i="1"/>
              <a:t>Proceedings of the 14th International Conference on Computer Aided Architectural Design Research in Asia, Yunlin (Taiwan)</a:t>
            </a:r>
            <a:r>
              <a:rPr lang="en-US" sz="1400"/>
              <a:t>, 2009, pp. 543–552.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400"/>
              <a:t>[6] R. L. Cook, T. Porter, and L. Carpenter, “Distributed Ray Tracing,” in </a:t>
            </a:r>
            <a:r>
              <a:rPr lang="en-US" sz="1400" i="1"/>
              <a:t>Proceedings of the 11th Annual Conference on Computer Graphics and Interactive Techniques</a:t>
            </a:r>
            <a:r>
              <a:rPr lang="en-US" sz="1400"/>
              <a:t>, New York, NY, USA, 1984, pp. 137–145.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400"/>
              <a:t>[7] P. Lebreton, A. Raake, M. Barkowsky, and P. Le Callet, “Evaluating depth perception of 3D stereoscopic videos,” </a:t>
            </a:r>
            <a:r>
              <a:rPr lang="en-US" sz="1400" i="1"/>
              <a:t>Selected Topics in Signal Processing, IEEE Journal of</a:t>
            </a:r>
            <a:r>
              <a:rPr lang="en-US" sz="1400"/>
              <a:t>, vol. 6, no. 6, pp. 710–720, 2012.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400"/>
              <a:t>[8]Matej N., “</a:t>
            </a:r>
            <a:r>
              <a:rPr lang="en-US" sz="1400" i="1"/>
              <a:t>Evaluation of Depth Map Post-processing Techniques for Novel View Generation</a:t>
            </a:r>
            <a:r>
              <a:rPr lang="en-US" sz="1400"/>
              <a:t>“, Vienna University of Technology, 2014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400"/>
              <a:t>[9] Yung-Yu C., Ramesh R., Fredo D., Sylvain  P., Soonmin B., “Digital Visual Effects: Bilateral filtering” , DigiVFX, 2010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Objects in image…</a:t>
            </a: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4207" y="1527591"/>
            <a:ext cx="7940993" cy="4466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…may be larger than they appear</a:t>
            </a:r>
          </a:p>
        </p:txBody>
      </p:sp>
      <p:pic>
        <p:nvPicPr>
          <p:cNvPr id="108" name="Shape 10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384" b="2383"/>
          <a:stretch/>
        </p:blipFill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 Human Vision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1524733"/>
            <a:ext cx="6235699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Camera Model</a:t>
            </a:r>
          </a:p>
        </p:txBody>
      </p:sp>
      <p:pic>
        <p:nvPicPr>
          <p:cNvPr id="120" name="Shape 1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753" b="8753"/>
          <a:stretch/>
        </p:blipFill>
        <p:spPr>
          <a:xfrm>
            <a:off x="838200" y="1502225"/>
            <a:ext cx="105156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580" r="11186"/>
          <a:stretch/>
        </p:blipFill>
        <p:spPr>
          <a:xfrm>
            <a:off x="838200" y="1464825"/>
            <a:ext cx="10515600" cy="51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Scene Scale and Focus Ability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15416" t="17698" r="-18339" b="8494"/>
          <a:stretch/>
        </p:blipFill>
        <p:spPr>
          <a:xfrm>
            <a:off x="838200" y="1362799"/>
            <a:ext cx="10515600" cy="53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Scene Scale and Focus Ability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Rendering Depth Perception Techniques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Distributed Ray Tracing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Depth of Field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processing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Gaussian Filter Techniques 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Bilateral filter techniques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1634</Words>
  <Application>Microsoft Macintosh PowerPoint</Application>
  <PresentationFormat>Widescreen</PresentationFormat>
  <Paragraphs>161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Symbol</vt:lpstr>
      <vt:lpstr>Office Theme</vt:lpstr>
      <vt:lpstr>Rendering Depth Perception through Distributed Ray Tracing</vt:lpstr>
      <vt:lpstr>Depth Perception and Image Focus</vt:lpstr>
      <vt:lpstr>Objects in image…</vt:lpstr>
      <vt:lpstr>…may be larger than they appear</vt:lpstr>
      <vt:lpstr>Basic Human Vision</vt:lpstr>
      <vt:lpstr>Camera Model</vt:lpstr>
      <vt:lpstr>Scene Scale and Focus Ability</vt:lpstr>
      <vt:lpstr>Scene Scale and Focus Ability</vt:lpstr>
      <vt:lpstr>Rendering Depth Perception Techniques</vt:lpstr>
      <vt:lpstr>Gaussian Filter Techniques </vt:lpstr>
      <vt:lpstr>Gaussian filters  (Contd.)</vt:lpstr>
      <vt:lpstr>Bilateral filter techniques</vt:lpstr>
      <vt:lpstr>Bilateral filter (Contd.)</vt:lpstr>
      <vt:lpstr>Solution and Implementation Strategy  </vt:lpstr>
      <vt:lpstr>Depth of Field through Distributed Ray Tracing</vt:lpstr>
      <vt:lpstr>Normal Ray tracing</vt:lpstr>
      <vt:lpstr>Lens Covexity and Depth of Field</vt:lpstr>
      <vt:lpstr>Working solutions for Depth of field</vt:lpstr>
      <vt:lpstr>Working solutions for Depth of field</vt:lpstr>
      <vt:lpstr>Working solutions for Depth of field</vt:lpstr>
      <vt:lpstr>Jitter Sampling</vt:lpstr>
      <vt:lpstr>Motion Blur</vt:lpstr>
      <vt:lpstr>Motion Blur</vt:lpstr>
      <vt:lpstr>Potential Problems with distributed ray tracing</vt:lpstr>
      <vt:lpstr>Benefits of Distributed Ray Tracing for Depth of Field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Rendering Depth Perception through Distributed Ray Tracing</dc:title>
  <cp:lastModifiedBy>Craig S</cp:lastModifiedBy>
  <cp:revision>1</cp:revision>
  <dcterms:modified xsi:type="dcterms:W3CDTF">2016-03-08T03:44:07Z</dcterms:modified>
</cp:coreProperties>
</file>