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6" r:id="rId2"/>
    <p:sldId id="267" r:id="rId3"/>
    <p:sldId id="263" r:id="rId4"/>
    <p:sldId id="257" r:id="rId5"/>
    <p:sldId id="260" r:id="rId6"/>
    <p:sldId id="265" r:id="rId7"/>
    <p:sldId id="264" r:id="rId8"/>
    <p:sldId id="266" r:id="rId9"/>
    <p:sldId id="261" r:id="rId10"/>
    <p:sldId id="268" r:id="rId11"/>
    <p:sldId id="269" r:id="rId12"/>
    <p:sldId id="270" r:id="rId13"/>
    <p:sldId id="271" r:id="rId14"/>
    <p:sldId id="272" r:id="rId15"/>
    <p:sldId id="274" r:id="rId16"/>
    <p:sldId id="275" r:id="rId17"/>
    <p:sldId id="276" r:id="rId18"/>
    <p:sldId id="273" r:id="rId19"/>
    <p:sldId id="277" r:id="rId20"/>
    <p:sldId id="278" r:id="rId21"/>
    <p:sldId id="279" r:id="rId22"/>
    <p:sldId id="258" r:id="rId23"/>
    <p:sldId id="259"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7" autoAdjust="0"/>
    <p:restoredTop sz="94660"/>
  </p:normalViewPr>
  <p:slideViewPr>
    <p:cSldViewPr snapToGrid="0">
      <p:cViewPr varScale="1">
        <p:scale>
          <a:sx n="91" d="100"/>
          <a:sy n="91" d="100"/>
        </p:scale>
        <p:origin x="63" y="40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035F959-FC41-41AD-902D-6DCB90313648}" type="datetimeFigureOut">
              <a:rPr lang="en-US" smtClean="0"/>
              <a:t>3/7/2016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933EEF-C3D2-41AD-8B53-2DDD3CC56D1E}" type="slidenum">
              <a:rPr lang="en-US" smtClean="0"/>
              <a:t>‹#›</a:t>
            </a:fld>
            <a:endParaRPr lang="en-US"/>
          </a:p>
        </p:txBody>
      </p:sp>
    </p:spTree>
    <p:extLst>
      <p:ext uri="{BB962C8B-B14F-4D97-AF65-F5344CB8AC3E}">
        <p14:creationId xmlns:p14="http://schemas.microsoft.com/office/powerpoint/2010/main" val="2733527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035F959-FC41-41AD-902D-6DCB90313648}" type="datetimeFigureOut">
              <a:rPr lang="en-US" smtClean="0"/>
              <a:t>3/7/2016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933EEF-C3D2-41AD-8B53-2DDD3CC56D1E}" type="slidenum">
              <a:rPr lang="en-US" smtClean="0"/>
              <a:t>‹#›</a:t>
            </a:fld>
            <a:endParaRPr lang="en-US"/>
          </a:p>
        </p:txBody>
      </p:sp>
    </p:spTree>
    <p:extLst>
      <p:ext uri="{BB962C8B-B14F-4D97-AF65-F5344CB8AC3E}">
        <p14:creationId xmlns:p14="http://schemas.microsoft.com/office/powerpoint/2010/main" val="2733861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035F959-FC41-41AD-902D-6DCB90313648}" type="datetimeFigureOut">
              <a:rPr lang="en-US" smtClean="0"/>
              <a:t>3/7/2016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933EEF-C3D2-41AD-8B53-2DDD3CC56D1E}" type="slidenum">
              <a:rPr lang="en-US" smtClean="0"/>
              <a:t>‹#›</a:t>
            </a:fld>
            <a:endParaRPr lang="en-US"/>
          </a:p>
        </p:txBody>
      </p:sp>
    </p:spTree>
    <p:extLst>
      <p:ext uri="{BB962C8B-B14F-4D97-AF65-F5344CB8AC3E}">
        <p14:creationId xmlns:p14="http://schemas.microsoft.com/office/powerpoint/2010/main" val="42126162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035F959-FC41-41AD-902D-6DCB90313648}" type="datetimeFigureOut">
              <a:rPr lang="en-US" smtClean="0"/>
              <a:t>3/7/2016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933EEF-C3D2-41AD-8B53-2DDD3CC56D1E}"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2470495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35F959-FC41-41AD-902D-6DCB90313648}" type="datetimeFigureOut">
              <a:rPr lang="en-US" smtClean="0"/>
              <a:t>3/7/2016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933EEF-C3D2-41AD-8B53-2DDD3CC56D1E}" type="slidenum">
              <a:rPr lang="en-US" smtClean="0"/>
              <a:t>‹#›</a:t>
            </a:fld>
            <a:endParaRPr lang="en-US"/>
          </a:p>
        </p:txBody>
      </p:sp>
    </p:spTree>
    <p:extLst>
      <p:ext uri="{BB962C8B-B14F-4D97-AF65-F5344CB8AC3E}">
        <p14:creationId xmlns:p14="http://schemas.microsoft.com/office/powerpoint/2010/main" val="38025791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035F959-FC41-41AD-902D-6DCB90313648}" type="datetimeFigureOut">
              <a:rPr lang="en-US" smtClean="0"/>
              <a:t>3/7/2016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933EEF-C3D2-41AD-8B53-2DDD3CC56D1E}" type="slidenum">
              <a:rPr lang="en-US" smtClean="0"/>
              <a:t>‹#›</a:t>
            </a:fld>
            <a:endParaRPr lang="en-US"/>
          </a:p>
        </p:txBody>
      </p:sp>
    </p:spTree>
    <p:extLst>
      <p:ext uri="{BB962C8B-B14F-4D97-AF65-F5344CB8AC3E}">
        <p14:creationId xmlns:p14="http://schemas.microsoft.com/office/powerpoint/2010/main" val="11344665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035F959-FC41-41AD-902D-6DCB90313648}" type="datetimeFigureOut">
              <a:rPr lang="en-US" smtClean="0"/>
              <a:t>3/7/2016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933EEF-C3D2-41AD-8B53-2DDD3CC56D1E}" type="slidenum">
              <a:rPr lang="en-US" smtClean="0"/>
              <a:t>‹#›</a:t>
            </a:fld>
            <a:endParaRPr lang="en-US"/>
          </a:p>
        </p:txBody>
      </p:sp>
    </p:spTree>
    <p:extLst>
      <p:ext uri="{BB962C8B-B14F-4D97-AF65-F5344CB8AC3E}">
        <p14:creationId xmlns:p14="http://schemas.microsoft.com/office/powerpoint/2010/main" val="30695008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35F959-FC41-41AD-902D-6DCB90313648}" type="datetimeFigureOut">
              <a:rPr lang="en-US" smtClean="0"/>
              <a:t>3/7/2016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933EEF-C3D2-41AD-8B53-2DDD3CC56D1E}" type="slidenum">
              <a:rPr lang="en-US" smtClean="0"/>
              <a:t>‹#›</a:t>
            </a:fld>
            <a:endParaRPr lang="en-US"/>
          </a:p>
        </p:txBody>
      </p:sp>
    </p:spTree>
    <p:extLst>
      <p:ext uri="{BB962C8B-B14F-4D97-AF65-F5344CB8AC3E}">
        <p14:creationId xmlns:p14="http://schemas.microsoft.com/office/powerpoint/2010/main" val="31750719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35F959-FC41-41AD-902D-6DCB90313648}" type="datetimeFigureOut">
              <a:rPr lang="en-US" smtClean="0"/>
              <a:t>3/7/2016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933EEF-C3D2-41AD-8B53-2DDD3CC56D1E}" type="slidenum">
              <a:rPr lang="en-US" smtClean="0"/>
              <a:t>‹#›</a:t>
            </a:fld>
            <a:endParaRPr lang="en-US"/>
          </a:p>
        </p:txBody>
      </p:sp>
    </p:spTree>
    <p:extLst>
      <p:ext uri="{BB962C8B-B14F-4D97-AF65-F5344CB8AC3E}">
        <p14:creationId xmlns:p14="http://schemas.microsoft.com/office/powerpoint/2010/main" val="418355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A035F959-FC41-41AD-902D-6DCB90313648}" type="datetimeFigureOut">
              <a:rPr lang="en-US" smtClean="0"/>
              <a:t>3/7/2016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933EEF-C3D2-41AD-8B53-2DDD3CC56D1E}" type="slidenum">
              <a:rPr lang="en-US" smtClean="0"/>
              <a:t>‹#›</a:t>
            </a:fld>
            <a:endParaRPr lang="en-US"/>
          </a:p>
        </p:txBody>
      </p:sp>
    </p:spTree>
    <p:extLst>
      <p:ext uri="{BB962C8B-B14F-4D97-AF65-F5344CB8AC3E}">
        <p14:creationId xmlns:p14="http://schemas.microsoft.com/office/powerpoint/2010/main" val="3356152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35F959-FC41-41AD-902D-6DCB90313648}" type="datetimeFigureOut">
              <a:rPr lang="en-US" smtClean="0"/>
              <a:t>3/7/2016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933EEF-C3D2-41AD-8B53-2DDD3CC56D1E}" type="slidenum">
              <a:rPr lang="en-US" smtClean="0"/>
              <a:t>‹#›</a:t>
            </a:fld>
            <a:endParaRPr lang="en-US"/>
          </a:p>
        </p:txBody>
      </p:sp>
    </p:spTree>
    <p:extLst>
      <p:ext uri="{BB962C8B-B14F-4D97-AF65-F5344CB8AC3E}">
        <p14:creationId xmlns:p14="http://schemas.microsoft.com/office/powerpoint/2010/main" val="514025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035F959-FC41-41AD-902D-6DCB90313648}" type="datetimeFigureOut">
              <a:rPr lang="en-US" smtClean="0"/>
              <a:t>3/7/2016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933EEF-C3D2-41AD-8B53-2DDD3CC56D1E}" type="slidenum">
              <a:rPr lang="en-US" smtClean="0"/>
              <a:t>‹#›</a:t>
            </a:fld>
            <a:endParaRPr lang="en-US"/>
          </a:p>
        </p:txBody>
      </p:sp>
    </p:spTree>
    <p:extLst>
      <p:ext uri="{BB962C8B-B14F-4D97-AF65-F5344CB8AC3E}">
        <p14:creationId xmlns:p14="http://schemas.microsoft.com/office/powerpoint/2010/main" val="1579285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035F959-FC41-41AD-902D-6DCB90313648}" type="datetimeFigureOut">
              <a:rPr lang="en-US" smtClean="0"/>
              <a:t>3/7/2016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933EEF-C3D2-41AD-8B53-2DDD3CC56D1E}" type="slidenum">
              <a:rPr lang="en-US" smtClean="0"/>
              <a:t>‹#›</a:t>
            </a:fld>
            <a:endParaRPr lang="en-US"/>
          </a:p>
        </p:txBody>
      </p:sp>
    </p:spTree>
    <p:extLst>
      <p:ext uri="{BB962C8B-B14F-4D97-AF65-F5344CB8AC3E}">
        <p14:creationId xmlns:p14="http://schemas.microsoft.com/office/powerpoint/2010/main" val="1280875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A035F959-FC41-41AD-902D-6DCB90313648}" type="datetimeFigureOut">
              <a:rPr lang="en-US" smtClean="0"/>
              <a:t>3/7/2016</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40933EEF-C3D2-41AD-8B53-2DDD3CC56D1E}" type="slidenum">
              <a:rPr lang="en-US" smtClean="0"/>
              <a:t>‹#›</a:t>
            </a:fld>
            <a:endParaRPr lang="en-US"/>
          </a:p>
        </p:txBody>
      </p:sp>
    </p:spTree>
    <p:extLst>
      <p:ext uri="{BB962C8B-B14F-4D97-AF65-F5344CB8AC3E}">
        <p14:creationId xmlns:p14="http://schemas.microsoft.com/office/powerpoint/2010/main" val="563637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035F959-FC41-41AD-902D-6DCB90313648}" type="datetimeFigureOut">
              <a:rPr lang="en-US" smtClean="0"/>
              <a:t>3/7/2016</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40933EEF-C3D2-41AD-8B53-2DDD3CC56D1E}" type="slidenum">
              <a:rPr lang="en-US" smtClean="0"/>
              <a:t>‹#›</a:t>
            </a:fld>
            <a:endParaRPr lang="en-US"/>
          </a:p>
        </p:txBody>
      </p:sp>
    </p:spTree>
    <p:extLst>
      <p:ext uri="{BB962C8B-B14F-4D97-AF65-F5344CB8AC3E}">
        <p14:creationId xmlns:p14="http://schemas.microsoft.com/office/powerpoint/2010/main" val="3472191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A035F959-FC41-41AD-902D-6DCB90313648}" type="datetimeFigureOut">
              <a:rPr lang="en-US" smtClean="0"/>
              <a:t>3/7/2016</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40933EEF-C3D2-41AD-8B53-2DDD3CC56D1E}" type="slidenum">
              <a:rPr lang="en-US" smtClean="0"/>
              <a:t>‹#›</a:t>
            </a:fld>
            <a:endParaRPr lang="en-US"/>
          </a:p>
        </p:txBody>
      </p:sp>
    </p:spTree>
    <p:extLst>
      <p:ext uri="{BB962C8B-B14F-4D97-AF65-F5344CB8AC3E}">
        <p14:creationId xmlns:p14="http://schemas.microsoft.com/office/powerpoint/2010/main" val="1917290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035F959-FC41-41AD-902D-6DCB90313648}" type="datetimeFigureOut">
              <a:rPr lang="en-US" smtClean="0"/>
              <a:t>3/7/2016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933EEF-C3D2-41AD-8B53-2DDD3CC56D1E}" type="slidenum">
              <a:rPr lang="en-US" smtClean="0"/>
              <a:t>‹#›</a:t>
            </a:fld>
            <a:endParaRPr lang="en-US"/>
          </a:p>
        </p:txBody>
      </p:sp>
    </p:spTree>
    <p:extLst>
      <p:ext uri="{BB962C8B-B14F-4D97-AF65-F5344CB8AC3E}">
        <p14:creationId xmlns:p14="http://schemas.microsoft.com/office/powerpoint/2010/main" val="3745583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035F959-FC41-41AD-902D-6DCB90313648}" type="datetimeFigureOut">
              <a:rPr lang="en-US" smtClean="0"/>
              <a:t>3/7/2016</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0933EEF-C3D2-41AD-8B53-2DDD3CC56D1E}" type="slidenum">
              <a:rPr lang="en-US" smtClean="0"/>
              <a:t>‹#›</a:t>
            </a:fld>
            <a:endParaRPr lang="en-US"/>
          </a:p>
        </p:txBody>
      </p:sp>
    </p:spTree>
    <p:extLst>
      <p:ext uri="{BB962C8B-B14F-4D97-AF65-F5344CB8AC3E}">
        <p14:creationId xmlns:p14="http://schemas.microsoft.com/office/powerpoint/2010/main" val="4241809334"/>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5.xml"/><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effectLst/>
              </a:rPr>
              <a:t>Depth of Field for Photorealistic Ray Traced Images</a:t>
            </a:r>
            <a:endParaRPr lang="en-US" dirty="0"/>
          </a:p>
        </p:txBody>
      </p:sp>
      <p:sp>
        <p:nvSpPr>
          <p:cNvPr id="3" name="Subtitle 2"/>
          <p:cNvSpPr>
            <a:spLocks noGrp="1"/>
          </p:cNvSpPr>
          <p:nvPr>
            <p:ph type="subTitle" idx="1"/>
          </p:nvPr>
        </p:nvSpPr>
        <p:spPr/>
        <p:txBody>
          <a:bodyPr>
            <a:normAutofit fontScale="70000" lnSpcReduction="20000"/>
          </a:bodyPr>
          <a:lstStyle/>
          <a:p>
            <a:r>
              <a:rPr lang="en-US" dirty="0"/>
              <a:t>Jessica Ho and Duncan MacMichael</a:t>
            </a:r>
          </a:p>
          <a:p>
            <a:r>
              <a:rPr lang="en-US" dirty="0"/>
              <a:t>March 7, 2016</a:t>
            </a:r>
          </a:p>
          <a:p>
            <a:r>
              <a:rPr lang="en-US" dirty="0"/>
              <a:t>CSS552: Topics in rendering</a:t>
            </a:r>
          </a:p>
        </p:txBody>
      </p:sp>
    </p:spTree>
    <p:extLst>
      <p:ext uri="{BB962C8B-B14F-4D97-AF65-F5344CB8AC3E}">
        <p14:creationId xmlns:p14="http://schemas.microsoft.com/office/powerpoint/2010/main" val="54926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sz="3600" dirty="0"/>
              <a:t>Approach 1 – Shoot additional rays at runtime and average samples (Lee, 2007) [4] </a:t>
            </a:r>
          </a:p>
        </p:txBody>
      </p:sp>
      <p:pic>
        <p:nvPicPr>
          <p:cNvPr id="9" name="Content Placeholder 8"/>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396207" y="1836754"/>
            <a:ext cx="3810000" cy="2857500"/>
          </a:xfrm>
        </p:spPr>
      </p:pic>
      <p:pic>
        <p:nvPicPr>
          <p:cNvPr id="10" name="Content Placeholder 9"/>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947570" y="1834373"/>
            <a:ext cx="3810000" cy="2857500"/>
          </a:xfrm>
        </p:spPr>
      </p:pic>
      <p:sp>
        <p:nvSpPr>
          <p:cNvPr id="13" name="Content Placeholder 2"/>
          <p:cNvSpPr txBox="1">
            <a:spLocks/>
          </p:cNvSpPr>
          <p:nvPr/>
        </p:nvSpPr>
        <p:spPr>
          <a:xfrm>
            <a:off x="1309817" y="5074639"/>
            <a:ext cx="6936259" cy="1573153"/>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9pPr>
          </a:lstStyle>
          <a:p>
            <a:r>
              <a:rPr lang="en-US" dirty="0"/>
              <a:t>Aperture is square bracket around each pixel</a:t>
            </a:r>
          </a:p>
          <a:p>
            <a:r>
              <a:rPr lang="en-US" dirty="0" err="1"/>
              <a:t>DoF</a:t>
            </a:r>
            <a:r>
              <a:rPr lang="en-US" dirty="0"/>
              <a:t> rays originate from each sampled grid point, not from the eye</a:t>
            </a:r>
          </a:p>
          <a:p>
            <a:r>
              <a:rPr lang="en-US" dirty="0"/>
              <a:t>“d = perpendicular distance from eye to image plane,</a:t>
            </a:r>
            <a:br>
              <a:rPr lang="en-US" dirty="0"/>
            </a:br>
            <a:r>
              <a:rPr lang="en-US" dirty="0"/>
              <a:t>  d’ = distance from the eye to the pixel in question,</a:t>
            </a:r>
            <a:br>
              <a:rPr lang="en-US" dirty="0"/>
            </a:br>
            <a:r>
              <a:rPr lang="en-US" dirty="0"/>
              <a:t>  e = eye position, v is unit vector from eye to current pixel,</a:t>
            </a:r>
            <a:br>
              <a:rPr lang="en-US" dirty="0"/>
            </a:br>
            <a:r>
              <a:rPr lang="en-US" dirty="0"/>
              <a:t>  f = focal length”</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5794" y="5500534"/>
            <a:ext cx="1531776" cy="518270"/>
          </a:xfrm>
          <a:prstGeom prst="rect">
            <a:avLst/>
          </a:prstGeom>
        </p:spPr>
      </p:pic>
      <p:sp>
        <p:nvSpPr>
          <p:cNvPr id="14" name="Right Arrow 13"/>
          <p:cNvSpPr/>
          <p:nvPr/>
        </p:nvSpPr>
        <p:spPr>
          <a:xfrm>
            <a:off x="5313406" y="3131271"/>
            <a:ext cx="532196" cy="263611"/>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 name="TextBox 7"/>
          <p:cNvSpPr txBox="1"/>
          <p:nvPr/>
        </p:nvSpPr>
        <p:spPr>
          <a:xfrm>
            <a:off x="7470895" y="4771507"/>
            <a:ext cx="958917" cy="246221"/>
          </a:xfrm>
          <a:prstGeom prst="rect">
            <a:avLst/>
          </a:prstGeom>
          <a:noFill/>
        </p:spPr>
        <p:txBody>
          <a:bodyPr wrap="none" rtlCol="0">
            <a:spAutoFit/>
          </a:bodyPr>
          <a:lstStyle/>
          <a:p>
            <a:r>
              <a:rPr lang="en-US" sz="1000" dirty="0"/>
              <a:t>Lee, 2007 [4]</a:t>
            </a:r>
          </a:p>
        </p:txBody>
      </p:sp>
      <p:sp>
        <p:nvSpPr>
          <p:cNvPr id="12" name="TextBox 11"/>
          <p:cNvSpPr txBox="1"/>
          <p:nvPr/>
        </p:nvSpPr>
        <p:spPr>
          <a:xfrm>
            <a:off x="2919531" y="4771507"/>
            <a:ext cx="958917" cy="246221"/>
          </a:xfrm>
          <a:prstGeom prst="rect">
            <a:avLst/>
          </a:prstGeom>
          <a:noFill/>
        </p:spPr>
        <p:txBody>
          <a:bodyPr wrap="none" rtlCol="0">
            <a:spAutoFit/>
          </a:bodyPr>
          <a:lstStyle/>
          <a:p>
            <a:r>
              <a:rPr lang="en-US" sz="1000" dirty="0"/>
              <a:t>Lee, 2007 [4]</a:t>
            </a:r>
          </a:p>
        </p:txBody>
      </p:sp>
      <p:sp>
        <p:nvSpPr>
          <p:cNvPr id="15" name="TextBox 14"/>
          <p:cNvSpPr txBox="1"/>
          <p:nvPr/>
        </p:nvSpPr>
        <p:spPr>
          <a:xfrm>
            <a:off x="8610006" y="6038466"/>
            <a:ext cx="958917" cy="246221"/>
          </a:xfrm>
          <a:prstGeom prst="rect">
            <a:avLst/>
          </a:prstGeom>
          <a:noFill/>
        </p:spPr>
        <p:txBody>
          <a:bodyPr wrap="none" rtlCol="0">
            <a:spAutoFit/>
          </a:bodyPr>
          <a:lstStyle/>
          <a:p>
            <a:r>
              <a:rPr lang="en-US" sz="1000" dirty="0"/>
              <a:t>Lee, 2007 [4]</a:t>
            </a:r>
          </a:p>
        </p:txBody>
      </p:sp>
    </p:spTree>
    <p:extLst>
      <p:ext uri="{BB962C8B-B14F-4D97-AF65-F5344CB8AC3E}">
        <p14:creationId xmlns:p14="http://schemas.microsoft.com/office/powerpoint/2010/main" val="3953771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 1 Analysis</a:t>
            </a:r>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396206" y="2729706"/>
            <a:ext cx="3810000" cy="2857500"/>
          </a:xfrm>
        </p:spPr>
      </p:pic>
      <p:sp>
        <p:nvSpPr>
          <p:cNvPr id="6" name="Content Placeholder 5"/>
          <p:cNvSpPr>
            <a:spLocks noGrp="1"/>
          </p:cNvSpPr>
          <p:nvPr>
            <p:ph sz="half" idx="2"/>
          </p:nvPr>
        </p:nvSpPr>
        <p:spPr/>
        <p:txBody>
          <a:bodyPr/>
          <a:lstStyle/>
          <a:p>
            <a:r>
              <a:rPr lang="en-US" dirty="0"/>
              <a:t>Pros</a:t>
            </a:r>
          </a:p>
          <a:p>
            <a:pPr lvl="1"/>
            <a:r>
              <a:rPr lang="en-US" dirty="0"/>
              <a:t>Implementation logic is less complex (extending ray tracing procedure to simply calculate point P and shoot more rays from it)</a:t>
            </a:r>
          </a:p>
          <a:p>
            <a:pPr lvl="1"/>
            <a:r>
              <a:rPr lang="en-US" dirty="0"/>
              <a:t>With random sampling, results are smooth (see left)</a:t>
            </a:r>
          </a:p>
          <a:p>
            <a:pPr lvl="1"/>
            <a:r>
              <a:rPr lang="en-US" dirty="0"/>
              <a:t>Higher accuracy - takes reflection and refraction into account</a:t>
            </a:r>
          </a:p>
          <a:p>
            <a:r>
              <a:rPr lang="en-US" dirty="0"/>
              <a:t>Cons</a:t>
            </a:r>
          </a:p>
          <a:p>
            <a:pPr lvl="1"/>
            <a:r>
              <a:rPr lang="en-US" dirty="0"/>
              <a:t>Slower performance</a:t>
            </a:r>
          </a:p>
          <a:p>
            <a:pPr lvl="1"/>
            <a:endParaRPr lang="en-US" dirty="0"/>
          </a:p>
          <a:p>
            <a:endParaRPr lang="en-US" dirty="0"/>
          </a:p>
        </p:txBody>
      </p:sp>
    </p:spTree>
    <p:extLst>
      <p:ext uri="{BB962C8B-B14F-4D97-AF65-F5344CB8AC3E}">
        <p14:creationId xmlns:p14="http://schemas.microsoft.com/office/powerpoint/2010/main" val="399205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t>Approach 2 – Physically accurate </a:t>
            </a:r>
            <a:r>
              <a:rPr lang="en-US" sz="3400" dirty="0" err="1"/>
              <a:t>DoF</a:t>
            </a:r>
            <a:r>
              <a:rPr lang="en-US" sz="3400" dirty="0"/>
              <a:t> via multiple renders (</a:t>
            </a:r>
            <a:r>
              <a:rPr lang="en-US" sz="3400" dirty="0" err="1"/>
              <a:t>IneQuation</a:t>
            </a:r>
            <a:r>
              <a:rPr lang="en-US" sz="3400" dirty="0"/>
              <a:t>, 2012) [3]</a:t>
            </a:r>
          </a:p>
        </p:txBody>
      </p:sp>
      <p:sp>
        <p:nvSpPr>
          <p:cNvPr id="3" name="Content Placeholder 2"/>
          <p:cNvSpPr>
            <a:spLocks noGrp="1"/>
          </p:cNvSpPr>
          <p:nvPr>
            <p:ph idx="1"/>
          </p:nvPr>
        </p:nvSpPr>
        <p:spPr/>
        <p:txBody>
          <a:bodyPr/>
          <a:lstStyle/>
          <a:p>
            <a:r>
              <a:rPr lang="en-US" dirty="0"/>
              <a:t>Default ray tracing uses a perfect pinhole model because its camera does not have an aperture aspect</a:t>
            </a:r>
          </a:p>
          <a:p>
            <a:r>
              <a:rPr lang="en-US" dirty="0"/>
              <a:t>“Real cameras or our eyes have variable-sized apertures, which are physically the equivalent of taking a pinhole camera, taking a lot of pictures within that aperture, and averaging them” (</a:t>
            </a:r>
            <a:r>
              <a:rPr lang="en-US" dirty="0" err="1"/>
              <a:t>IneQuation</a:t>
            </a:r>
            <a:r>
              <a:rPr lang="en-US" dirty="0"/>
              <a:t>, 2012)</a:t>
            </a:r>
          </a:p>
          <a:p>
            <a:r>
              <a:rPr lang="en-US" dirty="0"/>
              <a:t>Approach is to “rotate camera slightly multiple times around focus point, render the entire scene, accumulate the output color in a buffer and divide all values by the number of renders” (</a:t>
            </a:r>
            <a:r>
              <a:rPr lang="en-US" dirty="0" err="1"/>
              <a:t>IneQuation</a:t>
            </a:r>
            <a:r>
              <a:rPr lang="en-US" dirty="0"/>
              <a:t>, 2012)</a:t>
            </a:r>
          </a:p>
          <a:p>
            <a:endParaRPr lang="en-US" dirty="0"/>
          </a:p>
        </p:txBody>
      </p:sp>
    </p:spTree>
    <p:extLst>
      <p:ext uri="{BB962C8B-B14F-4D97-AF65-F5344CB8AC3E}">
        <p14:creationId xmlns:p14="http://schemas.microsoft.com/office/powerpoint/2010/main" val="2915923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 2 Analysis</a:t>
            </a:r>
          </a:p>
        </p:txBody>
      </p:sp>
      <p:sp>
        <p:nvSpPr>
          <p:cNvPr id="3" name="Content Placeholder 2"/>
          <p:cNvSpPr>
            <a:spLocks noGrp="1"/>
          </p:cNvSpPr>
          <p:nvPr>
            <p:ph sz="half" idx="1"/>
          </p:nvPr>
        </p:nvSpPr>
        <p:spPr/>
        <p:txBody>
          <a:bodyPr/>
          <a:lstStyle/>
          <a:p>
            <a:r>
              <a:rPr lang="en-US" dirty="0"/>
              <a:t>Pros</a:t>
            </a:r>
          </a:p>
          <a:p>
            <a:pPr lvl="1"/>
            <a:r>
              <a:rPr lang="en-US" dirty="0"/>
              <a:t>Simulates a real camera lens most accurately in terms of physical -&gt; virtual representation</a:t>
            </a:r>
          </a:p>
          <a:p>
            <a:r>
              <a:rPr lang="en-US" dirty="0"/>
              <a:t>Cons</a:t>
            </a:r>
          </a:p>
          <a:p>
            <a:pPr lvl="1"/>
            <a:r>
              <a:rPr lang="en-US" dirty="0"/>
              <a:t>Most expensive technique researched by far, requiring multiple renders of the scene and processing of each render to blend together into a final image</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654675" y="2697708"/>
            <a:ext cx="4395788" cy="2916734"/>
          </a:xfrm>
        </p:spPr>
      </p:pic>
    </p:spTree>
    <p:extLst>
      <p:ext uri="{BB962C8B-B14F-4D97-AF65-F5344CB8AC3E}">
        <p14:creationId xmlns:p14="http://schemas.microsoft.com/office/powerpoint/2010/main" val="23495477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Approach 3 – Use Z-Buffer (depth information) to post-process </a:t>
            </a:r>
            <a:r>
              <a:rPr lang="en-US" sz="3600" dirty="0" err="1"/>
              <a:t>DoF</a:t>
            </a:r>
            <a:r>
              <a:rPr lang="en-US" sz="3600" dirty="0"/>
              <a:t> (Yu, 2004) [10]</a:t>
            </a:r>
          </a:p>
        </p:txBody>
      </p:sp>
      <p:sp>
        <p:nvSpPr>
          <p:cNvPr id="4" name="Text Placeholder 3"/>
          <p:cNvSpPr>
            <a:spLocks noGrp="1"/>
          </p:cNvSpPr>
          <p:nvPr>
            <p:ph type="body" idx="1"/>
          </p:nvPr>
        </p:nvSpPr>
        <p:spPr/>
        <p:txBody>
          <a:bodyPr>
            <a:normAutofit fontScale="77500" lnSpcReduction="20000"/>
          </a:bodyPr>
          <a:lstStyle/>
          <a:p>
            <a:pPr algn="ctr"/>
            <a:r>
              <a:rPr lang="en-US" dirty="0"/>
              <a:t>Slightly different camera model and simplified CoC calculation </a:t>
            </a:r>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734342" y="2632745"/>
            <a:ext cx="3133725" cy="1866900"/>
          </a:xfrm>
        </p:spPr>
      </p:pic>
      <p:sp>
        <p:nvSpPr>
          <p:cNvPr id="6" name="Text Placeholder 5"/>
          <p:cNvSpPr>
            <a:spLocks noGrp="1"/>
          </p:cNvSpPr>
          <p:nvPr>
            <p:ph type="body" sz="quarter" idx="3"/>
          </p:nvPr>
        </p:nvSpPr>
        <p:spPr/>
        <p:txBody>
          <a:bodyPr>
            <a:normAutofit fontScale="77500" lnSpcReduction="20000"/>
          </a:bodyPr>
          <a:lstStyle/>
          <a:p>
            <a:pPr algn="ctr"/>
            <a:r>
              <a:rPr lang="en-US" dirty="0"/>
              <a:t>Simpler camera model with single aperture coefficient</a:t>
            </a:r>
          </a:p>
        </p:txBody>
      </p:sp>
      <p:pic>
        <p:nvPicPr>
          <p:cNvPr id="9" name="Content Placeholder 8"/>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038056" y="2985786"/>
            <a:ext cx="3629025" cy="2505075"/>
          </a:xfr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6743" y="4949101"/>
            <a:ext cx="2828925" cy="1152525"/>
          </a:xfrm>
          <a:prstGeom prst="rect">
            <a:avLst/>
          </a:prstGeom>
        </p:spPr>
      </p:pic>
      <p:sp>
        <p:nvSpPr>
          <p:cNvPr id="12" name="TextBox 11"/>
          <p:cNvSpPr txBox="1"/>
          <p:nvPr/>
        </p:nvSpPr>
        <p:spPr>
          <a:xfrm>
            <a:off x="7290473" y="5554171"/>
            <a:ext cx="1124190" cy="246221"/>
          </a:xfrm>
          <a:prstGeom prst="rect">
            <a:avLst/>
          </a:prstGeom>
          <a:noFill/>
        </p:spPr>
        <p:txBody>
          <a:bodyPr wrap="square" rtlCol="0">
            <a:spAutoFit/>
          </a:bodyPr>
          <a:lstStyle/>
          <a:p>
            <a:r>
              <a:rPr lang="en-US" sz="1000" dirty="0"/>
              <a:t>(Yu, 2004) [10]</a:t>
            </a:r>
          </a:p>
        </p:txBody>
      </p:sp>
      <p:sp>
        <p:nvSpPr>
          <p:cNvPr id="13" name="TextBox 12"/>
          <p:cNvSpPr txBox="1"/>
          <p:nvPr/>
        </p:nvSpPr>
        <p:spPr>
          <a:xfrm>
            <a:off x="2739109" y="6153378"/>
            <a:ext cx="1124190" cy="246221"/>
          </a:xfrm>
          <a:prstGeom prst="rect">
            <a:avLst/>
          </a:prstGeom>
          <a:noFill/>
        </p:spPr>
        <p:txBody>
          <a:bodyPr wrap="square" rtlCol="0">
            <a:spAutoFit/>
          </a:bodyPr>
          <a:lstStyle/>
          <a:p>
            <a:r>
              <a:rPr lang="en-US" sz="1000" dirty="0"/>
              <a:t>(Yu, 2004) [10]</a:t>
            </a:r>
          </a:p>
        </p:txBody>
      </p:sp>
      <p:sp>
        <p:nvSpPr>
          <p:cNvPr id="14" name="TextBox 13"/>
          <p:cNvSpPr txBox="1"/>
          <p:nvPr/>
        </p:nvSpPr>
        <p:spPr>
          <a:xfrm>
            <a:off x="2745496" y="4528017"/>
            <a:ext cx="1124190" cy="246221"/>
          </a:xfrm>
          <a:prstGeom prst="rect">
            <a:avLst/>
          </a:prstGeom>
          <a:noFill/>
        </p:spPr>
        <p:txBody>
          <a:bodyPr wrap="square" rtlCol="0">
            <a:spAutoFit/>
          </a:bodyPr>
          <a:lstStyle/>
          <a:p>
            <a:r>
              <a:rPr lang="en-US" sz="1000" dirty="0"/>
              <a:t>(Yu, 2004) [10]</a:t>
            </a:r>
          </a:p>
        </p:txBody>
      </p:sp>
    </p:spTree>
    <p:extLst>
      <p:ext uri="{BB962C8B-B14F-4D97-AF65-F5344CB8AC3E}">
        <p14:creationId xmlns:p14="http://schemas.microsoft.com/office/powerpoint/2010/main" val="3399391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 3 Analysis</a:t>
            </a:r>
          </a:p>
        </p:txBody>
      </p:sp>
      <p:sp>
        <p:nvSpPr>
          <p:cNvPr id="10" name="Content Placeholder 9"/>
          <p:cNvSpPr>
            <a:spLocks noGrp="1"/>
          </p:cNvSpPr>
          <p:nvPr>
            <p:ph idx="1"/>
          </p:nvPr>
        </p:nvSpPr>
        <p:spPr/>
        <p:txBody>
          <a:bodyPr>
            <a:normAutofit lnSpcReduction="10000"/>
          </a:bodyPr>
          <a:lstStyle/>
          <a:p>
            <a:r>
              <a:rPr lang="en-US" dirty="0"/>
              <a:t>Pros</a:t>
            </a:r>
          </a:p>
          <a:p>
            <a:pPr lvl="1"/>
            <a:r>
              <a:rPr lang="en-US" dirty="0"/>
              <a:t>Object-space depth values are already provided by existing ray tracer framework’s Z-Buffer</a:t>
            </a:r>
          </a:p>
          <a:p>
            <a:pPr lvl="1"/>
            <a:r>
              <a:rPr lang="en-US" dirty="0"/>
              <a:t>Fastest performance (not re-rendering scene multiple times or shooting additional rays)</a:t>
            </a:r>
          </a:p>
          <a:p>
            <a:r>
              <a:rPr lang="en-US" dirty="0"/>
              <a:t>Cons</a:t>
            </a:r>
          </a:p>
          <a:p>
            <a:pPr lvl="1"/>
            <a:r>
              <a:rPr lang="en-US" dirty="0"/>
              <a:t>Reflected images “will not filter correctly since the OpenGL depth buffer only stores the depth of the mirror’s surface instead of the depth of the reflected object” (Yu, 2004) [10]</a:t>
            </a:r>
          </a:p>
          <a:p>
            <a:pPr lvl="2"/>
            <a:r>
              <a:rPr lang="en-US" dirty="0"/>
              <a:t>Our camera and ray tracer share this same behavior as the OpenGL model discussed in approach 3</a:t>
            </a:r>
          </a:p>
          <a:p>
            <a:pPr lvl="1"/>
            <a:r>
              <a:rPr lang="en-US" dirty="0"/>
              <a:t>Only simulates a perfect lens and does not allow for </a:t>
            </a:r>
            <a:r>
              <a:rPr lang="en-US" dirty="0" err="1"/>
              <a:t>bokeh</a:t>
            </a:r>
            <a:r>
              <a:rPr lang="en-US" dirty="0"/>
              <a:t> (Japanese word for quality of out-of-focus areas) (Yu, 2004) [10]</a:t>
            </a:r>
          </a:p>
        </p:txBody>
      </p:sp>
    </p:spTree>
    <p:extLst>
      <p:ext uri="{BB962C8B-B14F-4D97-AF65-F5344CB8AC3E}">
        <p14:creationId xmlns:p14="http://schemas.microsoft.com/office/powerpoint/2010/main" val="3493055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Choice of Solution and Implementation Strategy</a:t>
            </a:r>
          </a:p>
        </p:txBody>
      </p:sp>
      <p:sp>
        <p:nvSpPr>
          <p:cNvPr id="5" name="Text Placeholder 4"/>
          <p:cNvSpPr>
            <a:spLocks noGrp="1"/>
          </p:cNvSpPr>
          <p:nvPr>
            <p:ph type="body" idx="1"/>
          </p:nvPr>
        </p:nvSpPr>
        <p:spPr/>
        <p:txBody>
          <a:bodyPr/>
          <a:lstStyle/>
          <a:p>
            <a:r>
              <a:rPr lang="en-US" dirty="0"/>
              <a:t>And the winner is…</a:t>
            </a:r>
          </a:p>
        </p:txBody>
      </p:sp>
    </p:spTree>
    <p:extLst>
      <p:ext uri="{BB962C8B-B14F-4D97-AF65-F5344CB8AC3E}">
        <p14:creationId xmlns:p14="http://schemas.microsoft.com/office/powerpoint/2010/main" val="3044489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 Approach 3</a:t>
            </a:r>
          </a:p>
        </p:txBody>
      </p:sp>
      <p:sp>
        <p:nvSpPr>
          <p:cNvPr id="3" name="Content Placeholder 2"/>
          <p:cNvSpPr>
            <a:spLocks noGrp="1"/>
          </p:cNvSpPr>
          <p:nvPr>
            <p:ph idx="1"/>
          </p:nvPr>
        </p:nvSpPr>
        <p:spPr/>
        <p:txBody>
          <a:bodyPr>
            <a:normAutofit fontScale="92500" lnSpcReduction="20000"/>
          </a:bodyPr>
          <a:lstStyle/>
          <a:p>
            <a:r>
              <a:rPr lang="en-US" dirty="0"/>
              <a:t>GUI</a:t>
            </a:r>
          </a:p>
          <a:p>
            <a:pPr lvl="1"/>
            <a:r>
              <a:rPr lang="en-US" dirty="0"/>
              <a:t>Replace depth map image in bottom right with </a:t>
            </a:r>
            <a:r>
              <a:rPr lang="en-US" dirty="0" err="1"/>
              <a:t>DoF</a:t>
            </a:r>
            <a:r>
              <a:rPr lang="en-US" dirty="0"/>
              <a:t> image</a:t>
            </a:r>
          </a:p>
          <a:p>
            <a:pPr lvl="1"/>
            <a:r>
              <a:rPr lang="en-US" dirty="0"/>
              <a:t>Add controls for camera focal distance and aperture</a:t>
            </a:r>
          </a:p>
          <a:p>
            <a:pPr lvl="1"/>
            <a:r>
              <a:rPr lang="en-US" dirty="0"/>
              <a:t>Add “Re-render” button to re-render image after configuring controls</a:t>
            </a:r>
          </a:p>
          <a:p>
            <a:r>
              <a:rPr lang="en-US" dirty="0" err="1"/>
              <a:t>RTCamera</a:t>
            </a:r>
            <a:endParaRPr lang="en-US" dirty="0"/>
          </a:p>
          <a:p>
            <a:pPr lvl="1"/>
            <a:r>
              <a:rPr lang="en-US" dirty="0"/>
              <a:t>Change “look at point” variable to user-configurable (focal distance)</a:t>
            </a:r>
          </a:p>
          <a:p>
            <a:pPr lvl="1"/>
            <a:r>
              <a:rPr lang="en-US" dirty="0"/>
              <a:t>Add aperture variable w/getters and setters</a:t>
            </a:r>
          </a:p>
          <a:p>
            <a:pPr lvl="1"/>
            <a:r>
              <a:rPr lang="en-US" dirty="0"/>
              <a:t>Extend to include </a:t>
            </a:r>
            <a:r>
              <a:rPr lang="en-US" dirty="0" err="1"/>
              <a:t>RTRectangle</a:t>
            </a:r>
            <a:r>
              <a:rPr lang="en-US" dirty="0"/>
              <a:t> that represents the lens (similar to </a:t>
            </a:r>
            <a:r>
              <a:rPr lang="en-US" dirty="0" err="1"/>
              <a:t>RTRectangle</a:t>
            </a:r>
            <a:r>
              <a:rPr lang="en-US" dirty="0"/>
              <a:t> defined in the </a:t>
            </a:r>
            <a:r>
              <a:rPr lang="en-US" dirty="0" err="1"/>
              <a:t>ShadowDepthMap</a:t>
            </a:r>
            <a:r>
              <a:rPr lang="en-US" dirty="0"/>
              <a:t> of the spot light)</a:t>
            </a:r>
          </a:p>
          <a:p>
            <a:r>
              <a:rPr lang="en-US" dirty="0" err="1"/>
              <a:t>RTCore</a:t>
            </a:r>
            <a:r>
              <a:rPr lang="en-US" dirty="0"/>
              <a:t>: </a:t>
            </a:r>
            <a:r>
              <a:rPr lang="en-US" dirty="0" err="1"/>
              <a:t>ComputeImage</a:t>
            </a:r>
            <a:r>
              <a:rPr lang="en-US" dirty="0"/>
              <a:t>()</a:t>
            </a:r>
          </a:p>
          <a:p>
            <a:pPr lvl="1"/>
            <a:r>
              <a:rPr lang="en-US" dirty="0"/>
              <a:t>Add </a:t>
            </a:r>
            <a:r>
              <a:rPr lang="en-US" dirty="0" err="1"/>
              <a:t>UniformDistribution</a:t>
            </a:r>
            <a:r>
              <a:rPr lang="en-US" dirty="0"/>
              <a:t>() method to apply </a:t>
            </a:r>
            <a:r>
              <a:rPr lang="en-US" dirty="0" err="1"/>
              <a:t>DoF</a:t>
            </a:r>
            <a:r>
              <a:rPr lang="en-US" dirty="0"/>
              <a:t> blurring</a:t>
            </a:r>
          </a:p>
          <a:p>
            <a:pPr lvl="1"/>
            <a:r>
              <a:rPr lang="en-US" dirty="0"/>
              <a:t>Modify current image generation code to include calculating CoC and applying </a:t>
            </a:r>
            <a:r>
              <a:rPr lang="en-US" dirty="0" err="1"/>
              <a:t>UniformDistribution</a:t>
            </a:r>
            <a:r>
              <a:rPr lang="en-US" dirty="0"/>
              <a:t>()</a:t>
            </a:r>
          </a:p>
        </p:txBody>
      </p:sp>
    </p:spTree>
    <p:extLst>
      <p:ext uri="{BB962C8B-B14F-4D97-AF65-F5344CB8AC3E}">
        <p14:creationId xmlns:p14="http://schemas.microsoft.com/office/powerpoint/2010/main" val="16413160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 3 Algorithm (Yu, 2004) [10]</a:t>
            </a:r>
          </a:p>
        </p:txBody>
      </p:sp>
      <p:sp>
        <p:nvSpPr>
          <p:cNvPr id="3" name="Content Placeholder 2"/>
          <p:cNvSpPr>
            <a:spLocks noGrp="1"/>
          </p:cNvSpPr>
          <p:nvPr>
            <p:ph idx="1"/>
          </p:nvPr>
        </p:nvSpPr>
        <p:spPr/>
        <p:txBody>
          <a:bodyPr>
            <a:normAutofit/>
          </a:bodyPr>
          <a:lstStyle/>
          <a:p>
            <a:r>
              <a:rPr lang="en-US" sz="1800" dirty="0"/>
              <a:t>Algorithm developed by Tin-Tin Yu from Michigan Technological University [10]</a:t>
            </a:r>
          </a:p>
          <a:p>
            <a:r>
              <a:rPr lang="en-US" sz="1800" dirty="0"/>
              <a:t>Procedure involves calculating CoC, then applying a Uniform Distribution algorithm to blur the pixel and distribute light (Yu, 2004) [10]</a:t>
            </a:r>
          </a:p>
          <a:p>
            <a:r>
              <a:rPr lang="en-US" sz="1800" dirty="0"/>
              <a:t>Our approach differs in that Yu manually calculates object depth distances (Z ← </a:t>
            </a:r>
            <a:r>
              <a:rPr lang="en-US" sz="1800" dirty="0" err="1"/>
              <a:t>Znear</a:t>
            </a:r>
            <a:r>
              <a:rPr lang="en-US" sz="1800" dirty="0"/>
              <a:t>*</a:t>
            </a:r>
            <a:r>
              <a:rPr lang="en-US" sz="1800" dirty="0" err="1"/>
              <a:t>Zfar</a:t>
            </a:r>
            <a:r>
              <a:rPr lang="en-US" sz="1800" dirty="0"/>
              <a:t> / (</a:t>
            </a:r>
            <a:r>
              <a:rPr lang="en-US" sz="1800" dirty="0" err="1"/>
              <a:t>Zfar</a:t>
            </a:r>
            <a:r>
              <a:rPr lang="en-US" sz="1800" dirty="0"/>
              <a:t> - z*(</a:t>
            </a:r>
            <a:r>
              <a:rPr lang="en-US" sz="1800" dirty="0" err="1"/>
              <a:t>Zfar-Znear</a:t>
            </a:r>
            <a:r>
              <a:rPr lang="en-US" sz="1800" dirty="0"/>
              <a:t>)) (Yu, 2004) [10]), but ours has this information already calculated</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312" y="4589407"/>
            <a:ext cx="3905250" cy="143827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8353" y="4317944"/>
            <a:ext cx="4381500" cy="1981200"/>
          </a:xfrm>
          <a:prstGeom prst="rect">
            <a:avLst/>
          </a:prstGeom>
        </p:spPr>
      </p:pic>
      <p:sp>
        <p:nvSpPr>
          <p:cNvPr id="7" name="TextBox 6"/>
          <p:cNvSpPr txBox="1"/>
          <p:nvPr/>
        </p:nvSpPr>
        <p:spPr>
          <a:xfrm>
            <a:off x="2577280" y="6052923"/>
            <a:ext cx="957313" cy="246221"/>
          </a:xfrm>
          <a:prstGeom prst="rect">
            <a:avLst/>
          </a:prstGeom>
          <a:noFill/>
        </p:spPr>
        <p:txBody>
          <a:bodyPr wrap="none" rtlCol="0">
            <a:spAutoFit/>
          </a:bodyPr>
          <a:lstStyle/>
          <a:p>
            <a:r>
              <a:rPr lang="en-US" sz="1000" dirty="0"/>
              <a:t>Yu, 2004 [10]</a:t>
            </a:r>
          </a:p>
        </p:txBody>
      </p:sp>
      <p:sp>
        <p:nvSpPr>
          <p:cNvPr id="8" name="TextBox 7"/>
          <p:cNvSpPr txBox="1"/>
          <p:nvPr/>
        </p:nvSpPr>
        <p:spPr>
          <a:xfrm>
            <a:off x="7380446" y="6324958"/>
            <a:ext cx="957313" cy="246221"/>
          </a:xfrm>
          <a:prstGeom prst="rect">
            <a:avLst/>
          </a:prstGeom>
          <a:noFill/>
        </p:spPr>
        <p:txBody>
          <a:bodyPr wrap="none" rtlCol="0">
            <a:spAutoFit/>
          </a:bodyPr>
          <a:lstStyle/>
          <a:p>
            <a:r>
              <a:rPr lang="en-US" sz="1000" dirty="0"/>
              <a:t>Yu, 2004 [10]</a:t>
            </a:r>
          </a:p>
        </p:txBody>
      </p:sp>
    </p:spTree>
    <p:extLst>
      <p:ext uri="{BB962C8B-B14F-4D97-AF65-F5344CB8AC3E}">
        <p14:creationId xmlns:p14="http://schemas.microsoft.com/office/powerpoint/2010/main" val="13166823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Evaluation</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34868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and Background</a:t>
            </a:r>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36304502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a:t>
            </a:r>
            <a:r>
              <a:rPr lang="en-US"/>
              <a:t> </a:t>
            </a:r>
            <a:r>
              <a:rPr lang="en-US" dirty="0"/>
              <a:t>problems with our implementation </a:t>
            </a:r>
            <a:r>
              <a:rPr lang="en-US"/>
              <a:t>strategy</a:t>
            </a:r>
          </a:p>
        </p:txBody>
      </p:sp>
      <p:sp>
        <p:nvSpPr>
          <p:cNvPr id="3" name="Content Placeholder 2"/>
          <p:cNvSpPr>
            <a:spLocks noGrp="1"/>
          </p:cNvSpPr>
          <p:nvPr>
            <p:ph idx="1"/>
          </p:nvPr>
        </p:nvSpPr>
        <p:spPr/>
        <p:txBody>
          <a:bodyPr>
            <a:normAutofit fontScale="92500" lnSpcReduction="20000"/>
          </a:bodyPr>
          <a:lstStyle/>
          <a:p>
            <a:r>
              <a:rPr lang="en-US" dirty="0"/>
              <a:t>Performance</a:t>
            </a:r>
          </a:p>
          <a:p>
            <a:pPr lvl="1"/>
            <a:r>
              <a:rPr lang="en-US" dirty="0"/>
              <a:t>If resolution is high, rendering will be slower</a:t>
            </a:r>
          </a:p>
          <a:p>
            <a:pPr lvl="1"/>
            <a:r>
              <a:rPr lang="en-US" dirty="0"/>
              <a:t>Algorithm is “software-based and depends on processor speed and memory bandwidth” (Yu, 2004) [10], not taking advantage of the GPU</a:t>
            </a:r>
          </a:p>
          <a:p>
            <a:pPr lvl="1"/>
            <a:r>
              <a:rPr lang="en-US" dirty="0"/>
              <a:t>Render time will be slightly slower than original image render time due to additional calculation of CoC for each pixel</a:t>
            </a:r>
          </a:p>
          <a:p>
            <a:r>
              <a:rPr lang="en-US" dirty="0"/>
              <a:t>Usability</a:t>
            </a:r>
          </a:p>
          <a:p>
            <a:pPr lvl="1"/>
            <a:r>
              <a:rPr lang="en-US" dirty="0"/>
              <a:t>To obtain new rendered images after adjusting focal distance and aperture controls, user has to click “Re-render” button each time</a:t>
            </a:r>
          </a:p>
          <a:p>
            <a:r>
              <a:rPr lang="en-US" dirty="0"/>
              <a:t>Accuracy</a:t>
            </a:r>
          </a:p>
          <a:p>
            <a:pPr lvl="1"/>
            <a:r>
              <a:rPr lang="en-US" dirty="0"/>
              <a:t>As described by algorithm’s author, Tin-Tin Yu, “reflected objects aren’t rendered with accurate depth of field because the algorithm only takes into account the depth of the mirror’s surface and not the depth of the reflected objects” (Yu, 2004) [10]</a:t>
            </a:r>
          </a:p>
          <a:p>
            <a:pPr lvl="1"/>
            <a:endParaRPr lang="en-US" dirty="0"/>
          </a:p>
        </p:txBody>
      </p:sp>
    </p:spTree>
    <p:extLst>
      <p:ext uri="{BB962C8B-B14F-4D97-AF65-F5344CB8AC3E}">
        <p14:creationId xmlns:p14="http://schemas.microsoft.com/office/powerpoint/2010/main" val="37511610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Questions?</a:t>
            </a:r>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722217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fontScale="85000" lnSpcReduction="10000"/>
          </a:bodyPr>
          <a:lstStyle/>
          <a:p>
            <a:pPr marL="457200" indent="-457200">
              <a:buFont typeface="+mj-lt"/>
              <a:buAutoNum type="arabicPeriod"/>
            </a:pPr>
            <a:r>
              <a:rPr lang="en-US" dirty="0"/>
              <a:t>Hart, J. C. (</a:t>
            </a:r>
            <a:r>
              <a:rPr lang="en-US" dirty="0" err="1"/>
              <a:t>n.d.</a:t>
            </a:r>
            <a:r>
              <a:rPr lang="en-US" dirty="0"/>
              <a:t>). Distributed Ray Tracing. Retrieved February/March, 2016, from http://luthuli.cs.uiuc.edu/~daf/courses/computergraphics/week3/distributed-final.pdf </a:t>
            </a:r>
          </a:p>
          <a:p>
            <a:pPr marL="457200" indent="-457200">
              <a:buFont typeface="+mj-lt"/>
              <a:buAutoNum type="arabicPeriod"/>
            </a:pPr>
            <a:r>
              <a:rPr lang="en-US" dirty="0"/>
              <a:t>Distribution raytracing. (</a:t>
            </a:r>
            <a:r>
              <a:rPr lang="en-US" dirty="0" err="1"/>
              <a:t>n.d.</a:t>
            </a:r>
            <a:r>
              <a:rPr lang="en-US" dirty="0"/>
              <a:t>). Retrieved February/March, 2016, from http://www.cs.unc.edu/~jpool/COMP870/Assignment2/ </a:t>
            </a:r>
          </a:p>
          <a:p>
            <a:pPr marL="457200" indent="-457200">
              <a:buFont typeface="+mj-lt"/>
              <a:buAutoNum type="arabicPeriod"/>
            </a:pPr>
            <a:r>
              <a:rPr lang="en-US" dirty="0" err="1"/>
              <a:t>IneQuation</a:t>
            </a:r>
            <a:r>
              <a:rPr lang="en-US" dirty="0"/>
              <a:t> (2012, April 04). How to implement Depth of Field in Ray Tracer? Retrieved February/March, 2016, from http://stackoverflow.com/questions/10012219/how-to-implement-depth-of-field-in-ray-tracer </a:t>
            </a:r>
          </a:p>
          <a:p>
            <a:pPr marL="457200" indent="-457200">
              <a:buFont typeface="+mj-lt"/>
              <a:buAutoNum type="arabicPeriod"/>
            </a:pPr>
            <a:r>
              <a:rPr lang="en-US" dirty="0"/>
              <a:t>Lee, </a:t>
            </a:r>
            <a:r>
              <a:rPr lang="en-US" dirty="0" err="1"/>
              <a:t>Skeel</a:t>
            </a:r>
            <a:r>
              <a:rPr lang="en-US" dirty="0"/>
              <a:t> (2007, March). </a:t>
            </a:r>
            <a:r>
              <a:rPr lang="en-US" dirty="0" err="1"/>
              <a:t>CG:Skeelogy</a:t>
            </a:r>
            <a:r>
              <a:rPr lang="en-US" dirty="0"/>
              <a:t> - Depth Of Field Using Raytracing. Retrieved February/March, 2016, from http://cg.skeelogy.com/depth-of-field-using-raytracing/ </a:t>
            </a:r>
          </a:p>
          <a:p>
            <a:pPr marL="457200" indent="-457200">
              <a:buFont typeface="+mj-lt"/>
              <a:buAutoNum type="arabicPeriod"/>
            </a:pPr>
            <a:r>
              <a:rPr lang="en-US" dirty="0"/>
              <a:t>Hammon, E., Jr. (2004). GPU Gems 3 - Chapter 28. Practical Post-Process Depth of Field. Retrieved February/March, 2016, from http://http.developer.nvidia.com/GPUGems3/gpugems3_ch28.html</a:t>
            </a:r>
          </a:p>
        </p:txBody>
      </p:sp>
    </p:spTree>
    <p:extLst>
      <p:ext uri="{BB962C8B-B14F-4D97-AF65-F5344CB8AC3E}">
        <p14:creationId xmlns:p14="http://schemas.microsoft.com/office/powerpoint/2010/main" val="5314534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Cont.</a:t>
            </a:r>
          </a:p>
        </p:txBody>
      </p:sp>
      <p:sp>
        <p:nvSpPr>
          <p:cNvPr id="3" name="Content Placeholder 2"/>
          <p:cNvSpPr>
            <a:spLocks noGrp="1"/>
          </p:cNvSpPr>
          <p:nvPr>
            <p:ph idx="1"/>
          </p:nvPr>
        </p:nvSpPr>
        <p:spPr/>
        <p:txBody>
          <a:bodyPr>
            <a:normAutofit fontScale="77500" lnSpcReduction="20000"/>
          </a:bodyPr>
          <a:lstStyle/>
          <a:p>
            <a:pPr marL="457200" indent="-457200">
              <a:buFont typeface="+mj-lt"/>
              <a:buAutoNum type="arabicPeriod" startAt="6"/>
            </a:pPr>
            <a:r>
              <a:rPr lang="en-US" dirty="0"/>
              <a:t>Demers, J. (2004). GPU Gems - Chapter 23. Depth of Field: A Survey of Techniques. Retrieved February/March, 2016, from http://http.developer.nvidia.com/GPUGems/gpugems_ch23.html	</a:t>
            </a:r>
          </a:p>
          <a:p>
            <a:pPr marL="457200" indent="-457200">
              <a:buFont typeface="+mj-lt"/>
              <a:buAutoNum type="arabicPeriod" startAt="6"/>
            </a:pPr>
            <a:r>
              <a:rPr lang="en-US" dirty="0"/>
              <a:t>Harvey, S. (2012, December 21). Ray Tracer Part Six – Depth Of Field. Retrieved February/March, 2016, from https://steveharveynz.wordpress.com/2012/12/21/ray-tracer-part-5-depth-of-field/ </a:t>
            </a:r>
          </a:p>
          <a:p>
            <a:pPr marL="457200" indent="-457200">
              <a:buFont typeface="+mj-lt"/>
              <a:buAutoNum type="arabicPeriod" startAt="6"/>
            </a:pPr>
            <a:r>
              <a:rPr lang="en-US" dirty="0"/>
              <a:t>Depth of Field (ray tracing) - Graphics Programming and Theory. (2005, October 19). Retrieved February/March, 2016, from http://www.gamedev.net/topic/352850-depth-of-field-ray-tracing/ </a:t>
            </a:r>
          </a:p>
          <a:p>
            <a:pPr marL="457200" indent="-457200">
              <a:buFont typeface="+mj-lt"/>
              <a:buAutoNum type="arabicPeriod" startAt="6"/>
            </a:pPr>
            <a:r>
              <a:rPr lang="en-US" dirty="0" err="1"/>
              <a:t>Barsky</a:t>
            </a:r>
            <a:r>
              <a:rPr lang="en-US" dirty="0"/>
              <a:t>, B. A., &amp; </a:t>
            </a:r>
            <a:r>
              <a:rPr lang="en-US" dirty="0" err="1"/>
              <a:t>Kosloff</a:t>
            </a:r>
            <a:r>
              <a:rPr lang="en-US" dirty="0"/>
              <a:t>, T. J. (</a:t>
            </a:r>
            <a:r>
              <a:rPr lang="en-US" dirty="0" err="1"/>
              <a:t>n.d.</a:t>
            </a:r>
            <a:r>
              <a:rPr lang="en-US" dirty="0"/>
              <a:t>). Algorithms for Rendering Depth of Field Effects in Computer Graphics. Retrieved February/March, 2016, from http://zach.in.tu-clausthal.de/teaching/cg_literatur/Rendering Depth of Field Effects Survey.pdf </a:t>
            </a:r>
          </a:p>
          <a:p>
            <a:pPr marL="457200" indent="-457200">
              <a:buFont typeface="+mj-lt"/>
              <a:buAutoNum type="arabicPeriod" startAt="6"/>
            </a:pPr>
            <a:r>
              <a:rPr lang="en-US" dirty="0"/>
              <a:t>Yu, T. (2004). Depth of Field Implementation with OpenGL. Retrieved February/March, 2016, from http://www.cs.mtu.edu/~shene/PUBLICATIONS/2004/CCSC-MW-2004-depth_of_field.pdf</a:t>
            </a:r>
          </a:p>
        </p:txBody>
      </p:sp>
    </p:spTree>
    <p:extLst>
      <p:ext uri="{BB962C8B-B14F-4D97-AF65-F5344CB8AC3E}">
        <p14:creationId xmlns:p14="http://schemas.microsoft.com/office/powerpoint/2010/main" val="61163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Problem Statement	</a:t>
            </a:r>
          </a:p>
        </p:txBody>
      </p:sp>
      <p:sp>
        <p:nvSpPr>
          <p:cNvPr id="8" name="Content Placeholder 7"/>
          <p:cNvSpPr>
            <a:spLocks noGrp="1"/>
          </p:cNvSpPr>
          <p:nvPr>
            <p:ph idx="1"/>
          </p:nvPr>
        </p:nvSpPr>
        <p:spPr/>
        <p:txBody>
          <a:bodyPr>
            <a:normAutofit/>
          </a:bodyPr>
          <a:lstStyle/>
          <a:p>
            <a:r>
              <a:rPr lang="en-US" dirty="0"/>
              <a:t>The Phong Illumination Model and ray tracing engine explored thus far are flexible in the kinds of illumination they can simulate, but are only part of a larger formula for producing photorealistic ray traced images</a:t>
            </a:r>
          </a:p>
          <a:p>
            <a:r>
              <a:rPr lang="en-US" dirty="0"/>
              <a:t>Part of the reason that basic ray tracing looks fake because of “jagged edges, hard shadows, everything is in focus, objects are completely still, surfaces are perfectly shiny, and glass is perfectly clear” (Hart, p. 2) [1]</a:t>
            </a:r>
          </a:p>
          <a:p>
            <a:r>
              <a:rPr lang="en-US" dirty="0"/>
              <a:t>Depth of Field is needed as one way to enhance realism</a:t>
            </a:r>
          </a:p>
        </p:txBody>
      </p:sp>
    </p:spTree>
    <p:extLst>
      <p:ext uri="{BB962C8B-B14F-4D97-AF65-F5344CB8AC3E}">
        <p14:creationId xmlns:p14="http://schemas.microsoft.com/office/powerpoint/2010/main" val="1974430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Problems with Computer Generated Cameras</a:t>
            </a:r>
          </a:p>
        </p:txBody>
      </p:sp>
      <p:sp>
        <p:nvSpPr>
          <p:cNvPr id="8" name="Content Placeholder 7"/>
          <p:cNvSpPr>
            <a:spLocks noGrp="1"/>
          </p:cNvSpPr>
          <p:nvPr>
            <p:ph idx="1"/>
          </p:nvPr>
        </p:nvSpPr>
        <p:spPr/>
        <p:txBody>
          <a:bodyPr>
            <a:normAutofit/>
          </a:bodyPr>
          <a:lstStyle/>
          <a:p>
            <a:r>
              <a:rPr lang="en-US" dirty="0"/>
              <a:t>In real life, cameras and our eyes filter light through a lens and control the amount of light allowed onto the image plane (image sensor or retina), which, according to Demers (2004) [6], causes some items to appear out of focus depending on their distance from the focal plane and the projection</a:t>
            </a:r>
          </a:p>
          <a:p>
            <a:r>
              <a:rPr lang="en-US" dirty="0"/>
              <a:t>Default 3D camera model does not replicate true camera functionality (such as controllable focal distance and aperture), meaning the image is rendered in perfect focus and the viewer immediately realizes that the image is computer-generated</a:t>
            </a:r>
          </a:p>
          <a:p>
            <a:r>
              <a:rPr lang="en-US" dirty="0"/>
              <a:t>Our current camera does provide focal distance but is not configurable by the user (“Focal Distance = Length(</a:t>
            </a:r>
            <a:r>
              <a:rPr lang="en-US" dirty="0" err="1"/>
              <a:t>lookAtPoint</a:t>
            </a:r>
            <a:r>
              <a:rPr lang="en-US" dirty="0"/>
              <a:t> – </a:t>
            </a:r>
            <a:r>
              <a:rPr lang="en-US" dirty="0" err="1"/>
              <a:t>eyePoint</a:t>
            </a:r>
            <a:r>
              <a:rPr lang="en-US" dirty="0"/>
              <a:t>)” (Harvey, 2012) [7])</a:t>
            </a:r>
          </a:p>
        </p:txBody>
      </p:sp>
    </p:spTree>
    <p:extLst>
      <p:ext uri="{BB962C8B-B14F-4D97-AF65-F5344CB8AC3E}">
        <p14:creationId xmlns:p14="http://schemas.microsoft.com/office/powerpoint/2010/main" val="2695929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Camera Focus Comparison</a:t>
            </a:r>
          </a:p>
        </p:txBody>
      </p:sp>
      <p:sp>
        <p:nvSpPr>
          <p:cNvPr id="7" name="Text Placeholder 6"/>
          <p:cNvSpPr>
            <a:spLocks noGrp="1"/>
          </p:cNvSpPr>
          <p:nvPr>
            <p:ph type="body" idx="1"/>
          </p:nvPr>
        </p:nvSpPr>
        <p:spPr/>
        <p:txBody>
          <a:bodyPr/>
          <a:lstStyle/>
          <a:p>
            <a:pPr algn="ctr"/>
            <a:r>
              <a:rPr lang="en-US" dirty="0"/>
              <a:t>Standard 3D Camera (perfect focus)</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103313" y="2737049"/>
            <a:ext cx="4395787" cy="32968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xt Placeholder 7"/>
          <p:cNvSpPr>
            <a:spLocks noGrp="1"/>
          </p:cNvSpPr>
          <p:nvPr>
            <p:ph type="body" sz="quarter" idx="3"/>
          </p:nvPr>
        </p:nvSpPr>
        <p:spPr>
          <a:xfrm>
            <a:off x="5654495" y="1905000"/>
            <a:ext cx="4396339" cy="576262"/>
          </a:xfrm>
        </p:spPr>
        <p:txBody>
          <a:bodyPr/>
          <a:lstStyle/>
          <a:p>
            <a:pPr algn="ctr"/>
            <a:r>
              <a:rPr lang="en-US" dirty="0"/>
              <a:t>Augmented 3D Camera (Depth of Field)</a:t>
            </a:r>
          </a:p>
        </p:txBody>
      </p:sp>
      <p:pic>
        <p:nvPicPr>
          <p:cNvPr id="10" name="Content Placeholder 9"/>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5654770" y="3149154"/>
            <a:ext cx="4395788" cy="24726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extBox 1"/>
          <p:cNvSpPr txBox="1"/>
          <p:nvPr/>
        </p:nvSpPr>
        <p:spPr>
          <a:xfrm>
            <a:off x="1540147" y="6166565"/>
            <a:ext cx="3522118" cy="246221"/>
          </a:xfrm>
          <a:prstGeom prst="rect">
            <a:avLst/>
          </a:prstGeom>
          <a:noFill/>
        </p:spPr>
        <p:txBody>
          <a:bodyPr wrap="none" rtlCol="0">
            <a:spAutoFit/>
          </a:bodyPr>
          <a:lstStyle/>
          <a:p>
            <a:r>
              <a:rPr lang="en-US" sz="1000" dirty="0"/>
              <a:t>http://www.cise.ufl.edu/~jlpaez/imgs/headerImg.png</a:t>
            </a:r>
          </a:p>
        </p:txBody>
      </p:sp>
      <p:sp>
        <p:nvSpPr>
          <p:cNvPr id="3" name="TextBox 2"/>
          <p:cNvSpPr txBox="1"/>
          <p:nvPr/>
        </p:nvSpPr>
        <p:spPr>
          <a:xfrm>
            <a:off x="6911541" y="5779187"/>
            <a:ext cx="1882247" cy="246221"/>
          </a:xfrm>
          <a:prstGeom prst="rect">
            <a:avLst/>
          </a:prstGeom>
          <a:noFill/>
        </p:spPr>
        <p:txBody>
          <a:bodyPr wrap="none" rtlCol="0">
            <a:spAutoFit/>
          </a:bodyPr>
          <a:lstStyle/>
          <a:p>
            <a:r>
              <a:rPr lang="en-US" sz="1000" dirty="0"/>
              <a:t>http://pichost.me/1295404/</a:t>
            </a:r>
          </a:p>
        </p:txBody>
      </p:sp>
    </p:spTree>
    <p:extLst>
      <p:ext uri="{BB962C8B-B14F-4D97-AF65-F5344CB8AC3E}">
        <p14:creationId xmlns:p14="http://schemas.microsoft.com/office/powerpoint/2010/main" val="3367257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Depth of Field and the Circle of Confusion (CoC) (Demers, 2004) [6]</a:t>
            </a:r>
          </a:p>
        </p:txBody>
      </p:sp>
      <p:sp>
        <p:nvSpPr>
          <p:cNvPr id="3" name="Content Placeholder 2"/>
          <p:cNvSpPr>
            <a:spLocks noGrp="1"/>
          </p:cNvSpPr>
          <p:nvPr>
            <p:ph idx="1"/>
          </p:nvPr>
        </p:nvSpPr>
        <p:spPr/>
        <p:txBody>
          <a:bodyPr/>
          <a:lstStyle/>
          <a:p>
            <a:r>
              <a:rPr lang="en-US" dirty="0"/>
              <a:t>“Depth of field is the effect in which objects within some range of distances in a scene appear in focus and objects nearer or farther than this range appear out of focus”</a:t>
            </a:r>
          </a:p>
          <a:p>
            <a:r>
              <a:rPr lang="en-US" dirty="0"/>
              <a:t>Depth of field “arises from the physical nature of lenses”</a:t>
            </a:r>
          </a:p>
          <a:p>
            <a:r>
              <a:rPr lang="en-US" dirty="0"/>
              <a:t>In order for light to converge on a single point on the image plane (or retina for our eyes), “its source needs to be a certain distance away from the lens”</a:t>
            </a:r>
          </a:p>
          <a:p>
            <a:pPr lvl="1"/>
            <a:r>
              <a:rPr lang="en-US" dirty="0"/>
              <a:t>The plane at this distance is called the </a:t>
            </a:r>
            <a:r>
              <a:rPr lang="en-US" i="1" dirty="0"/>
              <a:t>plane in focus</a:t>
            </a:r>
            <a:r>
              <a:rPr lang="en-US" dirty="0"/>
              <a:t>; anything not at this exact distance is projected to a region on the film instead of a point</a:t>
            </a:r>
          </a:p>
          <a:p>
            <a:pPr lvl="1"/>
            <a:r>
              <a:rPr lang="en-US" dirty="0"/>
              <a:t>“This region is known as the Circle of Confusion (CoC)”</a:t>
            </a:r>
          </a:p>
        </p:txBody>
      </p:sp>
    </p:spTree>
    <p:extLst>
      <p:ext uri="{BB962C8B-B14F-4D97-AF65-F5344CB8AC3E}">
        <p14:creationId xmlns:p14="http://schemas.microsoft.com/office/powerpoint/2010/main" val="2833024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9" name="Freeform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0" name="Freeform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140466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2" name="Title 1"/>
          <p:cNvSpPr>
            <a:spLocks noGrp="1"/>
          </p:cNvSpPr>
          <p:nvPr>
            <p:ph type="title"/>
          </p:nvPr>
        </p:nvSpPr>
        <p:spPr>
          <a:xfrm>
            <a:off x="643855" y="1447799"/>
            <a:ext cx="3108626" cy="1444752"/>
          </a:xfrm>
        </p:spPr>
        <p:txBody>
          <a:bodyPr anchor="b">
            <a:normAutofit fontScale="90000"/>
          </a:bodyPr>
          <a:lstStyle/>
          <a:p>
            <a:r>
              <a:rPr lang="en-US" sz="3200" dirty="0"/>
              <a:t>Single Lens Model (Demers, 2004) [6]</a:t>
            </a:r>
          </a:p>
        </p:txBody>
      </p:sp>
      <p:sp>
        <p:nvSpPr>
          <p:cNvPr id="5" name="Content Placeholder 4"/>
          <p:cNvSpPr>
            <a:spLocks noGrp="1"/>
          </p:cNvSpPr>
          <p:nvPr>
            <p:ph idx="1"/>
          </p:nvPr>
        </p:nvSpPr>
        <p:spPr>
          <a:xfrm>
            <a:off x="643855" y="3072385"/>
            <a:ext cx="3108057" cy="2947415"/>
          </a:xfrm>
        </p:spPr>
        <p:txBody>
          <a:bodyPr>
            <a:normAutofit/>
          </a:bodyPr>
          <a:lstStyle/>
          <a:p>
            <a:r>
              <a:rPr lang="en-US" sz="1400" dirty="0"/>
              <a:t>Thin Lens</a:t>
            </a:r>
          </a:p>
        </p:txBody>
      </p:sp>
      <p:pic>
        <p:nvPicPr>
          <p:cNvPr id="3"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8451" y="1647009"/>
            <a:ext cx="6495847" cy="4173581"/>
          </a:xfrm>
          <a:prstGeom prst="rect">
            <a:avLst/>
          </a:prstGeom>
          <a:effectLst/>
        </p:spPr>
      </p:pic>
    </p:spTree>
    <p:extLst>
      <p:ext uri="{BB962C8B-B14F-4D97-AF65-F5344CB8AC3E}">
        <p14:creationId xmlns:p14="http://schemas.microsoft.com/office/powerpoint/2010/main" val="1963747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Calculating the Circle of Confusion (Demers, 2004) [6]</a:t>
            </a: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a:xfrm>
                <a:off x="646111" y="2095994"/>
                <a:ext cx="6348524" cy="2947603"/>
              </a:xfrm>
            </p:spPr>
            <p:txBody>
              <a:bodyPr>
                <a:normAutofit/>
              </a:bodyPr>
              <a:lstStyle/>
              <a:p>
                <a:pPr marL="342900" lvl="1" indent="-342900"/>
                <a14:m>
                  <m:oMath xmlns:m="http://schemas.openxmlformats.org/officeDocument/2006/math">
                    <m:r>
                      <a:rPr lang="en-US" b="0" i="1" smtClean="0">
                        <a:latin typeface="Cambria Math" panose="02040503050406030204" pitchFamily="18" charset="0"/>
                      </a:rPr>
                      <m:t>𝐶𝑜𝐶</m:t>
                    </m:r>
                    <m:r>
                      <a:rPr lang="en-US" b="0" i="1" smtClean="0">
                        <a:latin typeface="Cambria Math" panose="02040503050406030204" pitchFamily="18" charset="0"/>
                      </a:rPr>
                      <m:t>=</m:t>
                    </m:r>
                    <m:r>
                      <a:rPr lang="en-US" b="0" i="1" smtClean="0">
                        <a:latin typeface="Cambria Math" panose="02040503050406030204" pitchFamily="18" charset="0"/>
                      </a:rPr>
                      <m:t>𝑎𝑏𝑠</m:t>
                    </m:r>
                    <m:d>
                      <m:dPr>
                        <m:ctrlPr>
                          <a:rPr lang="en-US" b="0" i="1" smtClean="0">
                            <a:latin typeface="Cambria Math" panose="02040503050406030204" pitchFamily="18" charset="0"/>
                          </a:rPr>
                        </m:ctrlPr>
                      </m:dPr>
                      <m:e>
                        <m:r>
                          <a:rPr lang="en-US" b="0" i="1" smtClean="0">
                            <a:latin typeface="Cambria Math" panose="02040503050406030204" pitchFamily="18" charset="0"/>
                          </a:rPr>
                          <m:t> </m:t>
                        </m:r>
                        <m:r>
                          <a:rPr lang="en-US" b="0" i="1" smtClean="0">
                            <a:latin typeface="Cambria Math" panose="02040503050406030204" pitchFamily="18" charset="0"/>
                          </a:rPr>
                          <m:t>𝑎𝑝𝑒𝑟𝑡𝑢𝑟𝑒</m:t>
                        </m:r>
                        <m:r>
                          <a:rPr lang="en-US" b="0" i="1" smtClean="0">
                            <a:latin typeface="Cambria Math" panose="02040503050406030204" pitchFamily="18" charset="0"/>
                          </a:rPr>
                          <m:t> ∗ </m:t>
                        </m:r>
                        <m:f>
                          <m:fPr>
                            <m:ctrlPr>
                              <a:rPr lang="en-US" i="1" dirty="0">
                                <a:latin typeface="Cambria Math" panose="02040503050406030204" pitchFamily="18" charset="0"/>
                              </a:rPr>
                            </m:ctrlPr>
                          </m:fPr>
                          <m:num>
                            <m:r>
                              <a:rPr lang="en-US" i="1" dirty="0">
                                <a:latin typeface="Cambria Math" panose="02040503050406030204" pitchFamily="18" charset="0"/>
                              </a:rPr>
                              <m:t>𝑓𝑜𝑐𝑎𝑙𝑙𝑒𝑛𝑔𝑡h</m:t>
                            </m:r>
                            <m:r>
                              <a:rPr lang="en-US" i="1" dirty="0">
                                <a:latin typeface="Cambria Math" panose="02040503050406030204" pitchFamily="18" charset="0"/>
                              </a:rPr>
                              <m:t> ∗ </m:t>
                            </m:r>
                            <m:d>
                              <m:dPr>
                                <m:ctrlPr>
                                  <a:rPr lang="en-US" i="1" dirty="0">
                                    <a:latin typeface="Cambria Math" panose="02040503050406030204" pitchFamily="18" charset="0"/>
                                  </a:rPr>
                                </m:ctrlPr>
                              </m:dPr>
                              <m:e>
                                <m:r>
                                  <a:rPr lang="en-US" i="1" dirty="0">
                                    <a:latin typeface="Cambria Math" panose="02040503050406030204" pitchFamily="18" charset="0"/>
                                  </a:rPr>
                                  <m:t>𝑜𝑏𝑗𝑒𝑐𝑡𝑑𝑖𝑠𝑡𝑎𝑛𝑐𝑒</m:t>
                                </m:r>
                                <m:r>
                                  <a:rPr lang="en-US" i="1" dirty="0">
                                    <a:latin typeface="Cambria Math" panose="02040503050406030204" pitchFamily="18" charset="0"/>
                                  </a:rPr>
                                  <m:t> − </m:t>
                                </m:r>
                                <m:r>
                                  <a:rPr lang="en-US" i="1" dirty="0">
                                    <a:latin typeface="Cambria Math" panose="02040503050406030204" pitchFamily="18" charset="0"/>
                                  </a:rPr>
                                  <m:t>𝑝𝑙𝑎𝑛𝑒𝑖𝑛𝑓𝑜𝑐𝑢𝑠</m:t>
                                </m:r>
                              </m:e>
                            </m:d>
                          </m:num>
                          <m:den>
                            <m:r>
                              <a:rPr lang="en-US" b="0" i="1" dirty="0" smtClean="0">
                                <a:latin typeface="Cambria Math" panose="02040503050406030204" pitchFamily="18" charset="0"/>
                              </a:rPr>
                              <m:t>𝑜𝑏𝑗𝑒𝑐𝑡𝑑𝑖𝑠𝑡𝑎𝑛𝑐𝑒</m:t>
                            </m:r>
                            <m:r>
                              <a:rPr lang="en-US" b="0" i="1" dirty="0" smtClean="0">
                                <a:latin typeface="Cambria Math" panose="02040503050406030204" pitchFamily="18" charset="0"/>
                              </a:rPr>
                              <m:t> ∗(</m:t>
                            </m:r>
                            <m:r>
                              <a:rPr lang="en-US" b="0" i="1" dirty="0" smtClean="0">
                                <a:latin typeface="Cambria Math" panose="02040503050406030204" pitchFamily="18" charset="0"/>
                              </a:rPr>
                              <m:t>𝑝𝑙𝑎𝑛𝑒𝑖𝑛𝑓𝑜𝑐𝑢𝑠</m:t>
                            </m:r>
                            <m:r>
                              <a:rPr lang="en-US" b="0" i="1" dirty="0" smtClean="0">
                                <a:latin typeface="Cambria Math" panose="02040503050406030204" pitchFamily="18" charset="0"/>
                              </a:rPr>
                              <m:t> −</m:t>
                            </m:r>
                            <m:r>
                              <a:rPr lang="en-US" b="0" i="1" dirty="0" smtClean="0">
                                <a:latin typeface="Cambria Math" panose="02040503050406030204" pitchFamily="18" charset="0"/>
                              </a:rPr>
                              <m:t>𝑓𝑜𝑐𝑎𝑙𝑙𝑒𝑛𝑔𝑡h</m:t>
                            </m:r>
                            <m:r>
                              <a:rPr lang="en-US" b="0" i="1" dirty="0" smtClean="0">
                                <a:latin typeface="Cambria Math" panose="02040503050406030204" pitchFamily="18" charset="0"/>
                              </a:rPr>
                              <m:t>)</m:t>
                            </m:r>
                          </m:den>
                        </m:f>
                      </m:e>
                    </m:d>
                  </m:oMath>
                </a14:m>
                <a:endParaRPr lang="en-US" dirty="0"/>
              </a:p>
              <a:p>
                <a:r>
                  <a:rPr lang="en-US" dirty="0"/>
                  <a:t>Object distance is already provided by current ray tracer with the Depth Map (</a:t>
                </a:r>
                <a:r>
                  <a:rPr lang="en-US" dirty="0" err="1"/>
                  <a:t>pixelDepth</a:t>
                </a:r>
                <a:r>
                  <a:rPr lang="en-US" dirty="0"/>
                  <a:t> variable)</a:t>
                </a:r>
              </a:p>
              <a:p>
                <a:pPr marL="342900" lvl="2" indent="-342900"/>
                <a:r>
                  <a:rPr lang="en-US" sz="1800" dirty="0"/>
                  <a:t>“The diameter of the CoC increases with the size of the lens and the distance from the plane in focus”</a:t>
                </a:r>
              </a:p>
              <a:p>
                <a:pPr marL="342900" lvl="2" indent="-342900"/>
                <a:r>
                  <a:rPr lang="en-US" sz="1800" dirty="0"/>
                  <a:t>When the CoC is smaller than the size of a pixel, that pixel is in focus while a CoC larger than a pixel will be out of focus and cause blurring</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xfrm>
                <a:off x="646111" y="2095994"/>
                <a:ext cx="6348524" cy="2947603"/>
              </a:xfrm>
              <a:blipFill>
                <a:blip r:embed="rId2"/>
                <a:stretch>
                  <a:fillRect l="-288" r="-1345"/>
                </a:stretch>
              </a:blipFill>
            </p:spPr>
            <p:txBody>
              <a:bodyPr/>
              <a:lstStyle/>
              <a:p>
                <a:r>
                  <a:rPr lang="en-US">
                    <a:noFill/>
                  </a:rPr>
                  <a:t> </a:t>
                </a:r>
              </a:p>
            </p:txBody>
          </p:sp>
        </mc:Fallback>
      </mc:AlternateContent>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249212" y="2017220"/>
            <a:ext cx="4286250" cy="3105150"/>
          </a:xfrm>
        </p:spPr>
      </p:pic>
      <p:pic>
        <p:nvPicPr>
          <p:cNvPr id="4" name="Picture 3"/>
          <p:cNvPicPr>
            <a:picLocks noChangeAspect="1"/>
          </p:cNvPicPr>
          <p:nvPr/>
        </p:nvPicPr>
        <p:blipFill>
          <a:blip r:embed="rId4"/>
          <a:stretch>
            <a:fillRect/>
          </a:stretch>
        </p:blipFill>
        <p:spPr>
          <a:xfrm>
            <a:off x="3235488" y="5122370"/>
            <a:ext cx="1169769" cy="820133"/>
          </a:xfrm>
          <a:prstGeom prst="rect">
            <a:avLst/>
          </a:prstGeom>
        </p:spPr>
      </p:pic>
      <p:sp>
        <p:nvSpPr>
          <p:cNvPr id="6" name="TextBox 5"/>
          <p:cNvSpPr txBox="1"/>
          <p:nvPr/>
        </p:nvSpPr>
        <p:spPr>
          <a:xfrm>
            <a:off x="3341715" y="6021276"/>
            <a:ext cx="957313" cy="246221"/>
          </a:xfrm>
          <a:prstGeom prst="rect">
            <a:avLst/>
          </a:prstGeom>
          <a:noFill/>
        </p:spPr>
        <p:txBody>
          <a:bodyPr wrap="none" rtlCol="0">
            <a:spAutoFit/>
          </a:bodyPr>
          <a:lstStyle/>
          <a:p>
            <a:r>
              <a:rPr lang="en-US" sz="1000" dirty="0"/>
              <a:t>Yu, 2004 [10]</a:t>
            </a:r>
          </a:p>
        </p:txBody>
      </p:sp>
      <p:sp>
        <p:nvSpPr>
          <p:cNvPr id="7" name="TextBox 6"/>
          <p:cNvSpPr txBox="1"/>
          <p:nvPr/>
        </p:nvSpPr>
        <p:spPr>
          <a:xfrm>
            <a:off x="8888032" y="5202621"/>
            <a:ext cx="1204176" cy="246221"/>
          </a:xfrm>
          <a:prstGeom prst="rect">
            <a:avLst/>
          </a:prstGeom>
          <a:noFill/>
        </p:spPr>
        <p:txBody>
          <a:bodyPr wrap="none" rtlCol="0">
            <a:spAutoFit/>
          </a:bodyPr>
          <a:lstStyle/>
          <a:p>
            <a:r>
              <a:rPr lang="en-US" sz="1000" dirty="0"/>
              <a:t>Demers, 2004 [6]</a:t>
            </a:r>
          </a:p>
        </p:txBody>
      </p:sp>
    </p:spTree>
    <p:extLst>
      <p:ext uri="{BB962C8B-B14F-4D97-AF65-F5344CB8AC3E}">
        <p14:creationId xmlns:p14="http://schemas.microsoft.com/office/powerpoint/2010/main" val="1877891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 Research</a:t>
            </a:r>
          </a:p>
        </p:txBody>
      </p:sp>
      <p:sp>
        <p:nvSpPr>
          <p:cNvPr id="5" name="Text Placeholder 4"/>
          <p:cNvSpPr>
            <a:spLocks noGrp="1"/>
          </p:cNvSpPr>
          <p:nvPr>
            <p:ph type="body" idx="1"/>
          </p:nvPr>
        </p:nvSpPr>
        <p:spPr/>
        <p:txBody>
          <a:bodyPr/>
          <a:lstStyle/>
          <a:p>
            <a:r>
              <a:rPr lang="en-US" dirty="0"/>
              <a:t>Multiple researched solutions can be generalized into three categories</a:t>
            </a:r>
          </a:p>
        </p:txBody>
      </p:sp>
    </p:spTree>
    <p:extLst>
      <p:ext uri="{BB962C8B-B14F-4D97-AF65-F5344CB8AC3E}">
        <p14:creationId xmlns:p14="http://schemas.microsoft.com/office/powerpoint/2010/main" val="2154253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478</TotalTime>
  <Words>1433</Words>
  <Application>Microsoft Office PowerPoint</Application>
  <PresentationFormat>Widescreen</PresentationFormat>
  <Paragraphs>115</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Cambria Math</vt:lpstr>
      <vt:lpstr>Century Gothic</vt:lpstr>
      <vt:lpstr>Wingdings 3</vt:lpstr>
      <vt:lpstr>Ion</vt:lpstr>
      <vt:lpstr>Depth of Field for Photorealistic Ray Traced Images</vt:lpstr>
      <vt:lpstr>Problem and Background</vt:lpstr>
      <vt:lpstr>Problem Statement </vt:lpstr>
      <vt:lpstr>Problems with Computer Generated Cameras</vt:lpstr>
      <vt:lpstr>Camera Focus Comparison</vt:lpstr>
      <vt:lpstr>Depth of Field and the Circle of Confusion (CoC) (Demers, 2004) [6]</vt:lpstr>
      <vt:lpstr>Single Lens Model (Demers, 2004) [6]</vt:lpstr>
      <vt:lpstr>Calculating the Circle of Confusion (Demers, 2004) [6]</vt:lpstr>
      <vt:lpstr>Solution Research</vt:lpstr>
      <vt:lpstr>Approach 1 – Shoot additional rays at runtime and average samples (Lee, 2007) [4] </vt:lpstr>
      <vt:lpstr>Approach 1 Analysis</vt:lpstr>
      <vt:lpstr>Approach 2 – Physically accurate DoF via multiple renders (IneQuation, 2012) [3]</vt:lpstr>
      <vt:lpstr>Approach 2 Analysis</vt:lpstr>
      <vt:lpstr>Approach 3 – Use Z-Buffer (depth information) to post-process DoF (Yu, 2004) [10]</vt:lpstr>
      <vt:lpstr>Approach 3 Analysis</vt:lpstr>
      <vt:lpstr>Choice of Solution and Implementation Strategy</vt:lpstr>
      <vt:lpstr>Implement Approach 3</vt:lpstr>
      <vt:lpstr>Approach 3 Algorithm (Yu, 2004) [10]</vt:lpstr>
      <vt:lpstr>Risk Evaluation</vt:lpstr>
      <vt:lpstr>Potential problems with our implementation strategy</vt:lpstr>
      <vt:lpstr>Questions?</vt:lpstr>
      <vt:lpstr>References</vt:lpstr>
      <vt:lpstr>References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Duncan MacMichael</dc:creator>
  <cp:lastModifiedBy>Duncan MacMichael</cp:lastModifiedBy>
  <cp:revision>136</cp:revision>
  <dcterms:created xsi:type="dcterms:W3CDTF">2016-03-03T22:32:23Z</dcterms:created>
  <dcterms:modified xsi:type="dcterms:W3CDTF">2016-03-08T00:43:07Z</dcterms:modified>
</cp:coreProperties>
</file>