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849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2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57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3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0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77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326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18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591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372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69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65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6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768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486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638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370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910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597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741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103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32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53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36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804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510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864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800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871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212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645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519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5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965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967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1911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9331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821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24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8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70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18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98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0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csail.mit.edu/graphics/volumeshadows/vs.pdf" TargetMode="External"/><Relationship Id="rId13" Type="http://schemas.openxmlformats.org/officeDocument/2006/relationships/hyperlink" Target="https://en.wikipedia.org/wiki/Perlin_noise" TargetMode="External"/><Relationship Id="rId3" Type="http://schemas.openxmlformats.org/officeDocument/2006/relationships/hyperlink" Target="http://http.developer.nvidia.com/GPUGems2/gpugems2_chapter08.html" TargetMode="External"/><Relationship Id="rId7" Type="http://schemas.openxmlformats.org/officeDocument/2006/relationships/hyperlink" Target="http://www.geometrictools.com/Documentation/IntersectionLineCone.pdf" TargetMode="External"/><Relationship Id="rId12" Type="http://schemas.openxmlformats.org/officeDocument/2006/relationships/hyperlink" Target="https://en.wikipedia.org/wiki/Volume_ray_castin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s.cornell.edu/courses/cs6630/2012sp/notes/09volpath.pdf" TargetMode="External"/><Relationship Id="rId11" Type="http://schemas.openxmlformats.org/officeDocument/2006/relationships/hyperlink" Target="https://en.wikipedia.org/wiki/Beer&#8211;Lambert_law" TargetMode="External"/><Relationship Id="rId5" Type="http://schemas.openxmlformats.org/officeDocument/2006/relationships/hyperlink" Target="http://mrl.nyu.edu/~dzorin/rend05/lecture2.pdf" TargetMode="External"/><Relationship Id="rId10" Type="http://schemas.openxmlformats.org/officeDocument/2006/relationships/hyperlink" Target="http://life.nthu.edu.tw/~labcjw/BioPhyChem/Spectroscopy/beerslaw.htm" TargetMode="External"/><Relationship Id="rId4" Type="http://schemas.openxmlformats.org/officeDocument/2006/relationships/hyperlink" Target="http://http.developer.nvidia.com/GPUGems3/gpugems3_ch13.html" TargetMode="External"/><Relationship Id="rId9" Type="http://schemas.openxmlformats.org/officeDocument/2006/relationships/hyperlink" Target="http://mrl.nyu.edu/~perlin/doc/oscar.html#noi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An Approximation of Volumetric Lighting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By Thomas Brown and Albert 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Analyzing Our Options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We can either: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Create a large number of tiny geometries that represent the particles suspended in the scene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Accurate!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SLOW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Create fog textures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Very fast!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Can get stretched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Won’t interact with the scene well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Create a geometry that can correctly represent and produce volumetric lighting effects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Slower than texture mapping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Looks decent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Can interact with the scene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More complicated to implement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Solution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Create geometries that will realistically represent lights or fog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Add a 3D cone as it a common geometry in volumetric lighting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Alter IntersectionRecord calculations to calculate both entry and exit points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Find a pseudo-random number generator that will give us somewhat similar results as we traverse a 3D environment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Normal RNG is terrible! Numbers aren’t related at all, will just give noise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Perlin’s Noise is perfect!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Approximate the density of particles inside the volume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Calculate light exposure/attenuation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Calculate shading along a ray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Aspects of Our Solution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Make 3D Geometries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Start with a cone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Intersect a ray with a cone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Update IntersectionRecord to work with 3D Geometries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Ray-marching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Density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Perlin’s Noise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Beer-Lambert’s Law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00" y="1065325"/>
            <a:ext cx="3622074" cy="364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Cones are very common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Streetlamps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Spotlights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Headlights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Cylinder with one face having an area of 0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Requires: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Apex (Tip)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Direction of the Cone (from the apex to the base)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Length of the Cone (along the direction vector)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Angle between the direction vector and a side of the cone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Need to implement ray-cone intersections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Several types of intersections: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Ray could completely miss the cone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Ray could technically intersect the cone, but the cone is behind the ray’s origin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The ray could touch the cone at a single tangential point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The ray could enter AND exit the cone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The ray could originate inside of the cone and exit at a single point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Must consider intersections with: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The sides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The cone base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D = direction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V = apex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X = point within the bounds of the cone’s sides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Theta = cone’s half-angle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224" y="2260824"/>
            <a:ext cx="2744400" cy="27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275" y="2655345"/>
            <a:ext cx="4619025" cy="19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7" y="2030399"/>
            <a:ext cx="6990725" cy="15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50" y="1428470"/>
            <a:ext cx="2865613" cy="17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246" y="1767825"/>
            <a:ext cx="3842274" cy="104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617" y="3563442"/>
            <a:ext cx="3550750" cy="12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7474"/>
            <a:ext cx="9143999" cy="80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86074"/>
            <a:ext cx="9144000" cy="73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We’ll Discuss...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is Volumetric Lighting?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the problem?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our solution?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are some issues we might encounter?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062" y="1380107"/>
            <a:ext cx="5991875" cy="10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975" y="3027212"/>
            <a:ext cx="2481025" cy="133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550" y="2241550"/>
            <a:ext cx="5635924" cy="10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598" y="1546525"/>
            <a:ext cx="55688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512" y="3711900"/>
            <a:ext cx="2827049" cy="9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25" y="1288072"/>
            <a:ext cx="7996524" cy="9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13250"/>
            <a:ext cx="9143999" cy="49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11675"/>
            <a:ext cx="9144000" cy="463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50" y="1439556"/>
            <a:ext cx="2653099" cy="14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399" y="3359611"/>
            <a:ext cx="3249224" cy="10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Normal Quadratic Equation Derivation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973" y="1203100"/>
            <a:ext cx="2569900" cy="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815" y="2014774"/>
            <a:ext cx="3214224" cy="28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Normal Quadratic Equation Derivation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804" y="1601779"/>
            <a:ext cx="3022275" cy="251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Special Quadratic Equation Derivation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598" y="1549098"/>
            <a:ext cx="355079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678" y="2437790"/>
            <a:ext cx="208462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150" y="3298425"/>
            <a:ext cx="5241199" cy="7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Special Quadratic Equation Derivation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25" y="1041625"/>
            <a:ext cx="4311750" cy="88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875" y="2031450"/>
            <a:ext cx="2328300" cy="294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Matrix Multiplication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1137"/>
            <a:ext cx="9144000" cy="126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Volumetric Lighting?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Volumetric lighting gives lighting a 3D volume that can interact with other aspects of a scene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It can interact with items like fog or solid objects to create interesting lighting effects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Volumetric lighting can produce effects like: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Headlights in a foggy night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Sunlight coming through a window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Smoke blocking one’s view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Base Intersection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Have to check for ray intersection with cone’s base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Check to see if ray intersects with cone base’s plane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If it does, check to see if the ray is less than the base’s radius away from the base’s center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Can’t tell where a ray will intersect with the cone, or which points will be closer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Have to store all found intersection distances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Compare distances and choose two closest ones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If ray started inside the cone, set the hitDistance to 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Updating IntersectionRecord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Need to update to work with 3D Geometries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Needs to keep track of entry point AND exit point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Should track entry and exit normals for easy refraction ray calculations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Should track length of ray between entry and exit point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Only existing 3D Geometry is the RTSphere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Just need to add exit point and exit normal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Exit point already calculated, just not stored in IntersectionRecord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Exit normal is just the normalized vector from the center of the sphere to the exit point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Need to consider 2D Geometries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Exit point will be the entry point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Exit normal will be the reversed entry normal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Ray-Marching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Sample along a ray’s length at set intervals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Sum and weigh values as you go along the ray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Pros: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Allows checking of information at points that is not necessarily continuous along the direction of the ray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Light exposure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Density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Color (for multi-colored 3D objects)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Results in better looking images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Cons: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Takes extra time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Similar to super-sampling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Density of Particles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Uniform density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Opaque coloring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Ramp or gradient of density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Can simulate gravity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Can simulate increasing thickness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Statistical approach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Randomness as to whether a ray “hits a particle”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Unique algorithms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Whatever you want to program 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to Get the “Fog” Look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Use a pseudorandom number generator?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No similarity between two values close together in 3D space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Instead of fog, RNGs will give us pure noise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Bad choice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Texture map?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Same fog time and time again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Bad choice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Pseudorandom number generator that takes into account closeness between two points in 3D space?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Could work well for fog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Random number generator that utilizes multi-dimensional space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As you cross small spaces, values are somewhat similar to each other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Great for fog randomness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Uses a stored 3D grid of vectors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Each “box” has a vector and the bounds of the box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How It Works: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Input x, y, z coordinates to get a box and a point in that box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Make vectors to the point to all 8 corners of the box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Dot product the stored vector with all 8 point-to-corner vectors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The interpolated dot product gives a float that acts as a semi-random number!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471475"/>
            <a:ext cx="59436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How to average values: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Simple averaging won’t work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Need to linearly interpolate values between pairs of points along an axis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Choose an axis of change (x, y, z, etc.)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Calculate how close the chosen point’s x (or y or z) value is to the left point’s x (or y or z) value to get a normalized weight (between 0 and 1)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Multiply the weight by the left dot product and (1 - weight) by the right dot product to get the linearly interpolated dot product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Complete for all axes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Will go from 8 points to interpolate to 4 points to 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Pseudorandom Number Generator vs. Perlin Noise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375" y="1440981"/>
            <a:ext cx="5293450" cy="22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 Noise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Already implemented in MP5!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Code from New York University in RTTextureType_Noise gives an efficient construction of the Perlin’s Noise algorithm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Just need to pass in x, y, z coordinates for a point in 3D space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Problems: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Values aren’t guaranteed to be between 0 and 1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Could be negative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Need to cap values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Not accessible, so it needs to be taken out from RTTextureType_Noise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Opportunities: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Can alter values or homogenize them to make fog look blurrier and thicker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Can bump up value to reduce “empty” space and produce more fog, or vice versa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Pictures of Volumetric Lighting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Through A Window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687" y="1245875"/>
            <a:ext cx="3662625" cy="26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56925" y="432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Calculate entry and exit points of a 3D object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Update IntersectionRecord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If the geometry intersected is not 100% opaque (i.e. transparency of the material stored is &gt; 0.0f)...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Calculate a refraction ray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Calculate the attenuation of light throughout the fog if the geometry has one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Collide with the next object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Use Perlin’s Noise and Beer-Lambert’s Law to calculate light dropoff and add some randomness to our fog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Remaining Problems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Account for interaction between objects inside the volume and the volume itself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Reflection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Shadows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i.e last example picture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Should account for the attenuation of light as it travels along the volume, as the particles in the volume are absorbing the incoming light as it travels along the volume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Could utilize ray-marching, but it’ll be slower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Beer-Lambert Law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Calculates intensity of light as it passes through a medium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Uses e (base of natural logarithm) (~2.7183)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The equation we will use is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I = Io * e^(Cx)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I = end intensity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Io = initial intensity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C = Concentration coefficient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■"/>
            </a:pPr>
            <a:r>
              <a:rPr lang="en" dirty="0">
                <a:solidFill>
                  <a:srgbClr val="FFFFFF"/>
                </a:solidFill>
              </a:rPr>
              <a:t>x = Distance through the medium or the number of particles passed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Provides natural light attenuation dropoff equation for our fog!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Thanks!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 "GPU Gems 2." </a:t>
            </a:r>
            <a:r>
              <a:rPr lang="en" sz="1100" i="1" dirty="0">
                <a:solidFill>
                  <a:schemeClr val="dk1"/>
                </a:solidFill>
              </a:rPr>
              <a:t>GPU Gems</a:t>
            </a:r>
            <a:r>
              <a:rPr lang="en" sz="1100" dirty="0">
                <a:solidFill>
                  <a:schemeClr val="dk1"/>
                </a:solidFill>
              </a:rPr>
              <a:t>. Web. 28 Feb. 2016. &lt;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http://http.developer.nvidia.com/GPUGems2/gpugems2_chapter08.html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 "GPU Gems 3." </a:t>
            </a:r>
            <a:r>
              <a:rPr lang="en" sz="1100" i="1" dirty="0">
                <a:solidFill>
                  <a:schemeClr val="dk1"/>
                </a:solidFill>
              </a:rPr>
              <a:t>- Chapter 13. Volumetric Light Scattering as a Post-Process</a:t>
            </a:r>
            <a:r>
              <a:rPr lang="en" sz="1100" dirty="0">
                <a:solidFill>
                  <a:schemeClr val="dk1"/>
                </a:solidFill>
              </a:rPr>
              <a:t>. Web. 09 Mar. 2016. &lt;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http://http.developer.nvidia.com/GPUGems3/gpugems3_ch13.html</a:t>
            </a:r>
            <a:r>
              <a:rPr lang="en" sz="1100" dirty="0">
                <a:solidFill>
                  <a:schemeClr val="dk1"/>
                </a:solidFill>
              </a:rPr>
              <a:t>&gt;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Zoren, Denis. </a:t>
            </a:r>
            <a:r>
              <a:rPr lang="en" sz="1100" i="1" dirty="0">
                <a:solidFill>
                  <a:schemeClr val="dk1"/>
                </a:solidFill>
              </a:rPr>
              <a:t>Ray Tracing II</a:t>
            </a:r>
            <a:r>
              <a:rPr lang="en" sz="1100" dirty="0">
                <a:solidFill>
                  <a:schemeClr val="dk1"/>
                </a:solidFill>
              </a:rPr>
              <a:t>. New York: N.p., 2016. Web. 1 Mar. 2016 &lt;</a:t>
            </a:r>
            <a:r>
              <a:rPr lang="en" sz="1200" u="sng" dirty="0">
                <a:solidFill>
                  <a:schemeClr val="hlink"/>
                </a:solidFill>
                <a:hlinkClick r:id="rId5"/>
              </a:rPr>
              <a:t>http://mrl.nyu.edu/~dzorin/rend05/lecture2.pdf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Marschner, Steve. </a:t>
            </a:r>
            <a:r>
              <a:rPr lang="en" sz="1100" i="1" dirty="0">
                <a:solidFill>
                  <a:schemeClr val="dk1"/>
                </a:solidFill>
              </a:rPr>
              <a:t>Volumetric Path Tracing</a:t>
            </a:r>
            <a:r>
              <a:rPr lang="en" sz="1100" dirty="0">
                <a:solidFill>
                  <a:schemeClr val="dk1"/>
                </a:solidFill>
              </a:rPr>
              <a:t>. N.p., 2016. Web. 28 Feb. 2016 &lt;</a:t>
            </a:r>
            <a:r>
              <a:rPr lang="en" sz="1100" u="sng" dirty="0">
                <a:solidFill>
                  <a:schemeClr val="hlink"/>
                </a:solidFill>
                <a:hlinkClick r:id="rId6"/>
              </a:rPr>
              <a:t>http://www.cs.cornell.edu/courses/cs6630/2012sp/notes/09volpath.pdf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Eberly, David. </a:t>
            </a:r>
            <a:r>
              <a:rPr lang="en" sz="1100" i="1" dirty="0">
                <a:solidFill>
                  <a:schemeClr val="dk1"/>
                </a:solidFill>
              </a:rPr>
              <a:t>Intersection of a Line and a Cone</a:t>
            </a:r>
            <a:r>
              <a:rPr lang="en" sz="1100" dirty="0">
                <a:solidFill>
                  <a:schemeClr val="dk1"/>
                </a:solidFill>
              </a:rPr>
              <a:t>. N.p., 2016. Web. 28 Feb. 2016 &lt;</a:t>
            </a:r>
            <a:r>
              <a:rPr lang="en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http://www.geometrictools.com/Documentation/IntersectionLineCone.pdf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Ilya  Baran, Jiawen Chen, et al. 2010. A  Hierarchical Volumetric Shadow Algorithm for Single Scattering. </a:t>
            </a:r>
            <a:r>
              <a:rPr lang="en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acm Transactions on Graphics.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Article no. 178. &lt;</a:t>
            </a:r>
            <a:r>
              <a:rPr lang="en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http://groups.csail.mit.edu/graphics/volumeshadows/vs.pdf</a:t>
            </a: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 dirty="0">
                <a:solidFill>
                  <a:schemeClr val="dk1"/>
                </a:solidFill>
              </a:rPr>
              <a:t> Perlin, Ken. "Ken's Academy Award." </a:t>
            </a:r>
            <a:r>
              <a:rPr lang="en" sz="1100" i="1" dirty="0">
                <a:solidFill>
                  <a:schemeClr val="dk1"/>
                </a:solidFill>
              </a:rPr>
              <a:t>Ken's Academy Award</a:t>
            </a:r>
            <a:r>
              <a:rPr lang="en" sz="1100" dirty="0">
                <a:solidFill>
                  <a:schemeClr val="dk1"/>
                </a:solidFill>
              </a:rPr>
              <a:t>. Web. 3 Mar. 2016. &lt;</a:t>
            </a:r>
            <a:r>
              <a:rPr lang="en" sz="1100" u="sng" dirty="0">
                <a:solidFill>
                  <a:schemeClr val="hlink"/>
                </a:solidFill>
                <a:hlinkClick r:id="rId9"/>
              </a:rPr>
              <a:t>http://mrl.nyu.edu/~perlin/doc/oscar.html#noise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 dirty="0">
                <a:solidFill>
                  <a:schemeClr val="dk1"/>
                </a:solidFill>
              </a:rPr>
              <a:t> "Beer-Lambert Law." </a:t>
            </a:r>
            <a:r>
              <a:rPr lang="en" sz="1100" i="1" dirty="0">
                <a:solidFill>
                  <a:schemeClr val="dk1"/>
                </a:solidFill>
              </a:rPr>
              <a:t>Beer-Lambert Law</a:t>
            </a:r>
            <a:r>
              <a:rPr lang="en" sz="1100" dirty="0">
                <a:solidFill>
                  <a:schemeClr val="dk1"/>
                </a:solidFill>
              </a:rPr>
              <a:t>. Web. 3 Mar. 2016. &lt;</a:t>
            </a:r>
            <a:r>
              <a:rPr lang="en" sz="1100" u="sng" dirty="0">
                <a:solidFill>
                  <a:schemeClr val="hlink"/>
                </a:solidFill>
                <a:hlinkClick r:id="rId10"/>
              </a:rPr>
              <a:t>http://life.nthu.edu.tw/~labcjw/BioPhyChem/Spectroscopy/beerslaw.htm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 dirty="0">
                <a:solidFill>
                  <a:schemeClr val="dk1"/>
                </a:solidFill>
              </a:rPr>
              <a:t>Wikipedia:</a:t>
            </a:r>
          </a:p>
          <a:p>
            <a: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 dirty="0">
                <a:solidFill>
                  <a:schemeClr val="dk1"/>
                </a:solidFill>
              </a:rPr>
              <a:t> "Lambert Law." </a:t>
            </a:r>
            <a:r>
              <a:rPr lang="en" sz="1100" i="1" dirty="0">
                <a:solidFill>
                  <a:schemeClr val="dk1"/>
                </a:solidFill>
              </a:rPr>
              <a:t>Wikipedia</a:t>
            </a:r>
            <a:r>
              <a:rPr lang="en" sz="1100" dirty="0">
                <a:solidFill>
                  <a:schemeClr val="dk1"/>
                </a:solidFill>
              </a:rPr>
              <a:t>. Wikimedia Foundation. Web. 2 Mar. 2016. &lt;</a:t>
            </a:r>
            <a:r>
              <a:rPr lang="en" sz="1100" u="sng" dirty="0">
                <a:solidFill>
                  <a:schemeClr val="hlink"/>
                </a:solidFill>
                <a:hlinkClick r:id="rId11"/>
              </a:rPr>
              <a:t>https://en.wikipedia.org/wiki/Beer–Lambert_law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 dirty="0">
                <a:solidFill>
                  <a:schemeClr val="dk1"/>
                </a:solidFill>
              </a:rPr>
              <a:t> "Volume Ray Casting." </a:t>
            </a:r>
            <a:r>
              <a:rPr lang="en" sz="1100" i="1" dirty="0">
                <a:solidFill>
                  <a:schemeClr val="dk1"/>
                </a:solidFill>
              </a:rPr>
              <a:t>Wikipedia</a:t>
            </a:r>
            <a:r>
              <a:rPr lang="en" sz="1100" dirty="0">
                <a:solidFill>
                  <a:schemeClr val="dk1"/>
                </a:solidFill>
              </a:rPr>
              <a:t>. Wikimedia Foundation. Web. 28 Feb. 2016. &lt;</a:t>
            </a:r>
            <a:r>
              <a:rPr lang="en" sz="1100" u="sng" dirty="0">
                <a:solidFill>
                  <a:schemeClr val="hlink"/>
                </a:solidFill>
                <a:hlinkClick r:id="rId12"/>
              </a:rPr>
              <a:t>https://en.wikipedia.org/wiki/Volume_ray_casting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  <a:p>
            <a:pPr marL="914400" lvl="1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 dirty="0">
                <a:solidFill>
                  <a:schemeClr val="dk1"/>
                </a:solidFill>
              </a:rPr>
              <a:t> "Perlin Noise." </a:t>
            </a:r>
            <a:r>
              <a:rPr lang="en" sz="1100" i="1" dirty="0">
                <a:solidFill>
                  <a:schemeClr val="dk1"/>
                </a:solidFill>
              </a:rPr>
              <a:t>Wikipedia</a:t>
            </a:r>
            <a:r>
              <a:rPr lang="en" sz="1100" dirty="0">
                <a:solidFill>
                  <a:schemeClr val="dk1"/>
                </a:solidFill>
              </a:rPr>
              <a:t>. Wikimedia Foundation. Web. 28 Feb. 2016. &lt;</a:t>
            </a:r>
            <a:r>
              <a:rPr lang="en" sz="1100" u="sng" dirty="0">
                <a:solidFill>
                  <a:schemeClr val="hlink"/>
                </a:solidFill>
                <a:hlinkClick r:id="rId13"/>
              </a:rPr>
              <a:t>https://en.wikipedia.org/wiki/Perlin_noise</a:t>
            </a:r>
            <a:r>
              <a:rPr lang="en" sz="1100" dirty="0">
                <a:solidFill>
                  <a:schemeClr val="dk1"/>
                </a:solidFill>
              </a:rPr>
              <a:t>&gt;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Headlights in Fog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674" y="1166312"/>
            <a:ext cx="4818650" cy="2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Obscured Vision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812" y="961362"/>
            <a:ext cx="4294374" cy="32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Graphics Render of Volumetric Lighting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88" y="1004449"/>
            <a:ext cx="5572622" cy="3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Another Graphics Render of Volumetric Lighting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750" y="1099500"/>
            <a:ext cx="2944500" cy="29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Problem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Must model interaction of light with billions of tiny particles representing fog or dust clouds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Refraction and reflection can add to the complexity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Must be feasible in terms of memory, computation time, and resources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Has to interact with the scene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●"/>
            </a:pPr>
            <a:r>
              <a:rPr lang="en" dirty="0">
                <a:solidFill>
                  <a:srgbClr val="FFFFFF"/>
                </a:solidFill>
              </a:rPr>
              <a:t>Needs to look good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General volumes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Light attenuation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Light refraction/reflection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○"/>
            </a:pPr>
            <a:r>
              <a:rPr lang="en" dirty="0">
                <a:solidFill>
                  <a:srgbClr val="FFFFFF"/>
                </a:solidFill>
              </a:rPr>
              <a:t>Fog should look like fog, not random noise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Office PowerPoint</Application>
  <PresentationFormat>On-screen Show (16:9)</PresentationFormat>
  <Paragraphs>228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simple-light-2</vt:lpstr>
      <vt:lpstr>An Approximation of Volumetric Lighting</vt:lpstr>
      <vt:lpstr>What We’ll Discuss...</vt:lpstr>
      <vt:lpstr>What is Volumetric Lighting?</vt:lpstr>
      <vt:lpstr>Pictures of Volumetric Lighting</vt:lpstr>
      <vt:lpstr>PowerPoint Presentation</vt:lpstr>
      <vt:lpstr>PowerPoint Presentation</vt:lpstr>
      <vt:lpstr>PowerPoint Presentation</vt:lpstr>
      <vt:lpstr>PowerPoint Presentation</vt:lpstr>
      <vt:lpstr>The Problem</vt:lpstr>
      <vt:lpstr>Analyzing Our Options </vt:lpstr>
      <vt:lpstr>Our Solution</vt:lpstr>
      <vt:lpstr>Aspects of Our Solution</vt:lpstr>
      <vt:lpstr>Cones</vt:lpstr>
      <vt:lpstr>Cones </vt:lpstr>
      <vt:lpstr>Cones</vt:lpstr>
      <vt:lpstr>Cones: The Math</vt:lpstr>
      <vt:lpstr>Cones: The Math</vt:lpstr>
      <vt:lpstr>Cones: The Math</vt:lpstr>
      <vt:lpstr>Cones: The Math</vt:lpstr>
      <vt:lpstr>Cones: The Math</vt:lpstr>
      <vt:lpstr>Cones: The Math</vt:lpstr>
      <vt:lpstr>Cones: The Math</vt:lpstr>
      <vt:lpstr>Cones: The Math</vt:lpstr>
      <vt:lpstr>Cones: The Math</vt:lpstr>
      <vt:lpstr>The Normal Quadratic Equation Derivation</vt:lpstr>
      <vt:lpstr>The Normal Quadratic Equation Derivation</vt:lpstr>
      <vt:lpstr>Special Quadratic Equation Derivation</vt:lpstr>
      <vt:lpstr>Special Quadratic Equation Derivation</vt:lpstr>
      <vt:lpstr>Matrix Multiplication</vt:lpstr>
      <vt:lpstr>Cones: Base Intersection</vt:lpstr>
      <vt:lpstr>Updating IntersectionRecord</vt:lpstr>
      <vt:lpstr>Ray-Marching</vt:lpstr>
      <vt:lpstr>Density of Particles</vt:lpstr>
      <vt:lpstr>How to Get the “Fog” Look</vt:lpstr>
      <vt:lpstr>Perlin’s Noise</vt:lpstr>
      <vt:lpstr>PowerPoint Presentation</vt:lpstr>
      <vt:lpstr>Perlin’s Noise</vt:lpstr>
      <vt:lpstr>PowerPoint Presentation</vt:lpstr>
      <vt:lpstr>Perlin Noise</vt:lpstr>
      <vt:lpstr>Summary</vt:lpstr>
      <vt:lpstr>Remaining Problems</vt:lpstr>
      <vt:lpstr>Beer-Lambert Law</vt:lpstr>
      <vt:lpstr>Thanks!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Approximation of Volumetric Lighting</dc:title>
  <cp:lastModifiedBy>junichifujio@gmail.com</cp:lastModifiedBy>
  <cp:revision>1</cp:revision>
  <dcterms:modified xsi:type="dcterms:W3CDTF">2016-03-10T00:09:29Z</dcterms:modified>
</cp:coreProperties>
</file>