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73" r:id="rId7"/>
    <p:sldId id="275" r:id="rId8"/>
    <p:sldId id="274" r:id="rId9"/>
    <p:sldId id="276" r:id="rId10"/>
    <p:sldId id="277" r:id="rId11"/>
    <p:sldId id="286" r:id="rId12"/>
    <p:sldId id="279" r:id="rId13"/>
    <p:sldId id="280" r:id="rId14"/>
    <p:sldId id="281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03" y="1295400"/>
            <a:ext cx="6584949" cy="508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Ray </a:t>
            </a:r>
            <a:r>
              <a:rPr lang="en-US" dirty="0" smtClean="0"/>
              <a:t>Tracing Framework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28600" y="5443278"/>
            <a:ext cx="1676400" cy="941842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Ray Trace Image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47252" y="4996005"/>
            <a:ext cx="1676400" cy="941842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Depth or Mask Image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" y="2693563"/>
            <a:ext cx="1828800" cy="941842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Interactive Preview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19900" y="2674004"/>
            <a:ext cx="1752600" cy="941842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Interactive Control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and </a:t>
            </a:r>
            <a:r>
              <a:rPr lang="en-US" dirty="0" err="1" smtClean="0"/>
              <a:t>RaySupport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823768" y="1905000"/>
            <a:ext cx="7772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Geometry</a:t>
            </a:r>
          </a:p>
          <a:p>
            <a:pPr lvl="1"/>
            <a:r>
              <a:rPr lang="en-US" dirty="0" smtClean="0"/>
              <a:t>geometries in the scene</a:t>
            </a:r>
          </a:p>
          <a:p>
            <a:pPr lvl="1"/>
            <a:r>
              <a:rPr lang="en-US" dirty="0" smtClean="0"/>
              <a:t>For now only: Rectangles and Spheres</a:t>
            </a:r>
          </a:p>
          <a:p>
            <a:pPr lvl="1"/>
            <a:r>
              <a:rPr lang="en-US" dirty="0" smtClean="0"/>
              <a:t>No need to worry until much later</a:t>
            </a:r>
          </a:p>
          <a:p>
            <a:r>
              <a:rPr lang="en-US" dirty="0" smtClean="0"/>
              <a:t>Ray</a:t>
            </a:r>
          </a:p>
          <a:p>
            <a:pPr lvl="1"/>
            <a:r>
              <a:rPr lang="en-US" dirty="0" smtClean="0"/>
              <a:t>Ray: Origin + Direction</a:t>
            </a:r>
          </a:p>
          <a:p>
            <a:pPr lvl="2"/>
            <a:r>
              <a:rPr lang="en-US" dirty="0" smtClean="0"/>
              <a:t>Ray constructor: </a:t>
            </a:r>
            <a:r>
              <a:rPr lang="en-US" b="1" u="sng" dirty="0" smtClean="0">
                <a:solidFill>
                  <a:srgbClr val="FF0000"/>
                </a:solidFill>
              </a:rPr>
              <a:t>TAKES 2 positions!!</a:t>
            </a:r>
          </a:p>
          <a:p>
            <a:pPr lvl="1"/>
            <a:r>
              <a:rPr lang="en-US" dirty="0" err="1" smtClean="0"/>
              <a:t>IntersectionRecord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9218" name="Picture 2" descr="C:\Users\ksung\Desktop\ScreenHunter_14 Aug. 24 20.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32" y="1447800"/>
            <a:ext cx="1781175" cy="1400175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&lt;</a:t>
            </a:r>
            <a:r>
              <a:rPr lang="en-US" dirty="0" err="1" smtClean="0"/>
              <a:t>xform</a:t>
            </a:r>
            <a:r>
              <a:rPr lang="en-US" dirty="0" smtClean="0"/>
              <a:t>&gt; tag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implementaiton</a:t>
            </a:r>
            <a:r>
              <a:rPr lang="en-US" dirty="0" smtClean="0"/>
              <a:t> in</a:t>
            </a:r>
          </a:p>
          <a:p>
            <a:pPr lvl="1"/>
            <a:r>
              <a:rPr lang="en-US" b="1" dirty="0" err="1" smtClean="0"/>
              <a:t>RTGeometry_ParseXForm.cs</a:t>
            </a:r>
            <a:endParaRPr lang="en-US" b="1" dirty="0" smtClean="0"/>
          </a:p>
          <a:p>
            <a:pPr lvl="1"/>
            <a:r>
              <a:rPr lang="en-US" dirty="0" smtClean="0"/>
              <a:t>Rectangle::Parsing at the end: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6477000" cy="150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23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819400"/>
            <a:ext cx="1676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WATCH OUT</a:t>
            </a:r>
            <a:r>
              <a:rPr lang="en-US" dirty="0" smtClean="0">
                <a:solidFill>
                  <a:srgbClr val="FFFF00"/>
                </a:solidFill>
              </a:rPr>
              <a:t>!!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Ray direction is assumed to be normalized!!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and </a:t>
            </a:r>
            <a:r>
              <a:rPr lang="en-US" dirty="0" err="1" smtClean="0"/>
              <a:t>RaySupport</a:t>
            </a:r>
            <a:endParaRPr lang="en-US" dirty="0"/>
          </a:p>
        </p:txBody>
      </p:sp>
      <p:pic>
        <p:nvPicPr>
          <p:cNvPr id="10242" name="Picture 2" descr="C:\Users\ksung\Desktop\ScreenHunter_05 Aug. 24 20.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6672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33400" y="1524000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Ray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2465842"/>
            <a:ext cx="990600" cy="88695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105400" y="5410200"/>
            <a:ext cx="30099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IntersectionRecord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10350" y="4419601"/>
            <a:ext cx="0" cy="9905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4"/>
          </p:cNvCxnSpPr>
          <p:nvPr/>
        </p:nvCxnSpPr>
        <p:spPr>
          <a:xfrm>
            <a:off x="1447800" y="2465842"/>
            <a:ext cx="914400" cy="134415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53000" y="3810001"/>
            <a:ext cx="1657350" cy="16001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008130" y="2071121"/>
            <a:ext cx="184785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Sphere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00800" y="3521365"/>
            <a:ext cx="184785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Rectangle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ksung\Desktop\ScreenHunter_15 Aug. 24 21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38224"/>
            <a:ext cx="6324600" cy="4629151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ksung\Desktop\ScreenHunter_04 Aug. 24 20.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0" y="3073799"/>
            <a:ext cx="47244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RTCamera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1530" y="1070781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mEye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6"/>
          </p:cNvCxnSpPr>
          <p:nvPr/>
        </p:nvCxnSpPr>
        <p:spPr>
          <a:xfrm flipH="1">
            <a:off x="914400" y="1541702"/>
            <a:ext cx="1135930" cy="211589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10350" y="4419601"/>
            <a:ext cx="0" cy="9905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6"/>
          </p:cNvCxnSpPr>
          <p:nvPr/>
        </p:nvCxnSpPr>
        <p:spPr>
          <a:xfrm flipV="1">
            <a:off x="2050330" y="1465502"/>
            <a:ext cx="2895600" cy="7620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362200" y="2128730"/>
            <a:ext cx="184785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mAt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438400" y="2599651"/>
            <a:ext cx="1779506" cy="186355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6"/>
          </p:cNvCxnSpPr>
          <p:nvPr/>
        </p:nvCxnSpPr>
        <p:spPr>
          <a:xfrm flipV="1">
            <a:off x="4210050" y="1617902"/>
            <a:ext cx="819150" cy="981749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ksung\Desktop\ScreenHunter_16 Aug. 24 21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78" y="1257300"/>
            <a:ext cx="6657975" cy="5600700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ksung\Desktop\ScreenHunter_04 Aug. 24 20.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0" y="3073799"/>
            <a:ext cx="47244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ImageSpec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10350" y="4419601"/>
            <a:ext cx="0" cy="9905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53000" y="3810001"/>
            <a:ext cx="1657350" cy="16001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251435" y="1743775"/>
            <a:ext cx="184785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Resolution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2" idx="4"/>
          </p:cNvCxnSpPr>
          <p:nvPr/>
        </p:nvCxnSpPr>
        <p:spPr>
          <a:xfrm flipH="1">
            <a:off x="2251435" y="2685617"/>
            <a:ext cx="923925" cy="127678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6"/>
          </p:cNvCxnSpPr>
          <p:nvPr/>
        </p:nvCxnSpPr>
        <p:spPr>
          <a:xfrm flipV="1">
            <a:off x="4099285" y="1828800"/>
            <a:ext cx="1615715" cy="38589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984735" y="4982213"/>
            <a:ext cx="2381250" cy="1385174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Must Compute Each Pixel Location!!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7" idx="1"/>
          </p:cNvCxnSpPr>
          <p:nvPr/>
        </p:nvCxnSpPr>
        <p:spPr>
          <a:xfrm flipH="1" flipV="1">
            <a:off x="2133600" y="4419601"/>
            <a:ext cx="199861" cy="76546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3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SceneDataBase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823768" y="1524000"/>
            <a:ext cx="7772400" cy="4572000"/>
          </a:xfrm>
        </p:spPr>
        <p:txBody>
          <a:bodyPr/>
          <a:lstStyle/>
          <a:p>
            <a:r>
              <a:rPr lang="en-US" dirty="0" smtClean="0"/>
              <a:t>Contains all the scene resources</a:t>
            </a:r>
          </a:p>
          <a:p>
            <a:pPr lvl="1"/>
            <a:r>
              <a:rPr lang="en-US" dirty="0" smtClean="0"/>
              <a:t>Geometries, Textures, Materials, Lights</a:t>
            </a:r>
          </a:p>
          <a:p>
            <a:r>
              <a:rPr lang="en-US" dirty="0" smtClean="0"/>
              <a:t>Simple index tables for each resource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3314" name="Picture 2" descr="C:\Users\ksung\Desktop\ScreenHunter_17 Aug. 24 21.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71995"/>
            <a:ext cx="51244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7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Parsing:</a:t>
            </a:r>
          </a:p>
          <a:p>
            <a:pPr lvl="1"/>
            <a:r>
              <a:rPr lang="en-US" dirty="0" smtClean="0"/>
              <a:t>When done creates </a:t>
            </a:r>
            <a:r>
              <a:rPr lang="en-US" dirty="0" err="1" smtClean="0"/>
              <a:t>RTCore</a:t>
            </a:r>
            <a:r>
              <a:rPr lang="en-US" dirty="0" smtClean="0"/>
              <a:t>(): </a:t>
            </a:r>
            <a:r>
              <a:rPr lang="en-US" dirty="0" err="1" smtClean="0"/>
              <a:t>RTCore.cs</a:t>
            </a:r>
            <a:r>
              <a:rPr lang="en-US" dirty="0"/>
              <a:t> </a:t>
            </a:r>
            <a:r>
              <a:rPr lang="en-US" dirty="0" smtClean="0"/>
              <a:t>[constructor]</a:t>
            </a:r>
          </a:p>
          <a:p>
            <a:pPr lvl="1"/>
            <a:r>
              <a:rPr lang="en-US" dirty="0" smtClean="0"/>
              <a:t>Calls </a:t>
            </a:r>
            <a:r>
              <a:rPr lang="en-US" dirty="0" err="1" smtClean="0"/>
              <a:t>RTCore.FirstTimeInit</a:t>
            </a:r>
            <a:r>
              <a:rPr lang="en-US" dirty="0" smtClean="0"/>
              <a:t>() [</a:t>
            </a:r>
            <a:r>
              <a:rPr lang="en-US" dirty="0" err="1" smtClean="0"/>
              <a:t>RTCore_Init.cs</a:t>
            </a:r>
            <a:r>
              <a:rPr lang="en-US" dirty="0" smtClean="0"/>
              <a:t>]</a:t>
            </a:r>
          </a:p>
          <a:p>
            <a:r>
              <a:rPr lang="en-US" dirty="0" smtClean="0"/>
              <a:t>You don’t care:</a:t>
            </a:r>
            <a:endParaRPr lang="en-US" dirty="0" smtClean="0"/>
          </a:p>
          <a:p>
            <a:pPr lvl="1"/>
            <a:r>
              <a:rPr lang="en-US" dirty="0" err="1" smtClean="0"/>
              <a:t>RTWindow</a:t>
            </a:r>
            <a:r>
              <a:rPr lang="en-US" dirty="0" smtClean="0"/>
              <a:t>::</a:t>
            </a:r>
            <a:r>
              <a:rPr lang="en-US" dirty="0" err="1" smtClean="0"/>
              <a:t>BeginRT</a:t>
            </a:r>
            <a:r>
              <a:rPr lang="en-US" dirty="0" smtClean="0"/>
              <a:t>() </a:t>
            </a:r>
            <a:r>
              <a:rPr lang="en-US" sz="2000" dirty="0" smtClean="0"/>
              <a:t>/* from </a:t>
            </a:r>
            <a:r>
              <a:rPr lang="en-US" sz="2000" dirty="0" err="1" smtClean="0"/>
              <a:t>BeginRT</a:t>
            </a:r>
            <a:r>
              <a:rPr lang="en-US" sz="2000" dirty="0" smtClean="0"/>
              <a:t> Button</a:t>
            </a:r>
          </a:p>
          <a:p>
            <a:pPr lvl="2"/>
            <a:r>
              <a:rPr lang="en-US" dirty="0" smtClean="0"/>
              <a:t>Create and </a:t>
            </a:r>
            <a:r>
              <a:rPr lang="en-US" dirty="0" err="1" smtClean="0"/>
              <a:t>Init</a:t>
            </a:r>
            <a:r>
              <a:rPr lang="en-US" dirty="0" smtClean="0"/>
              <a:t>: image, mask, depth buffers</a:t>
            </a:r>
          </a:p>
          <a:p>
            <a:pPr lvl="1"/>
            <a:r>
              <a:rPr lang="en-US" dirty="0" err="1" smtClean="0"/>
              <a:t>RTCore</a:t>
            </a:r>
            <a:r>
              <a:rPr lang="en-US" dirty="0" smtClean="0"/>
              <a:t>::</a:t>
            </a:r>
            <a:r>
              <a:rPr lang="en-US" dirty="0" err="1" smtClean="0"/>
              <a:t>BeginRTThread</a:t>
            </a:r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dirty="0" err="1" smtClean="0"/>
              <a:t>RTCore</a:t>
            </a:r>
            <a:r>
              <a:rPr lang="en-US" dirty="0" smtClean="0"/>
              <a:t>/</a:t>
            </a:r>
            <a:r>
              <a:rPr lang="en-US" dirty="0" err="1" smtClean="0"/>
              <a:t>DoNotChange</a:t>
            </a:r>
            <a:r>
              <a:rPr lang="en-US" dirty="0" smtClean="0"/>
              <a:t>/</a:t>
            </a:r>
            <a:r>
              <a:rPr lang="en-US" dirty="0" err="1" smtClean="0"/>
              <a:t>RTCore_Thread.cs</a:t>
            </a:r>
            <a:endParaRPr lang="en-US" dirty="0" smtClean="0"/>
          </a:p>
          <a:p>
            <a:pPr lvl="2"/>
            <a:r>
              <a:rPr lang="en-US" dirty="0" smtClean="0"/>
              <a:t>one/more separate thread(s) call </a:t>
            </a:r>
            <a:r>
              <a:rPr lang="en-US" dirty="0" smtClean="0"/>
              <a:t>to</a:t>
            </a:r>
          </a:p>
          <a:p>
            <a:r>
              <a:rPr lang="en-US" dirty="0" smtClean="0"/>
              <a:t>You care again:</a:t>
            </a:r>
            <a:endParaRPr lang="en-US" dirty="0" smtClean="0"/>
          </a:p>
          <a:p>
            <a:pPr lvl="1"/>
            <a:r>
              <a:rPr lang="en-US" dirty="0" err="1" smtClean="0"/>
              <a:t>RTCore</a:t>
            </a:r>
            <a:r>
              <a:rPr lang="en-US" dirty="0" smtClean="0"/>
              <a:t>::</a:t>
            </a:r>
            <a:r>
              <a:rPr lang="en-US" dirty="0" err="1" smtClean="0"/>
              <a:t>ComputeImage</a:t>
            </a:r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dirty="0" err="1" smtClean="0"/>
              <a:t>RTCore</a:t>
            </a:r>
            <a:r>
              <a:rPr lang="en-US" dirty="0" smtClean="0"/>
              <a:t>/</a:t>
            </a:r>
            <a:r>
              <a:rPr lang="en-US" dirty="0" err="1" smtClean="0"/>
              <a:t>RTCore_Compute.cs</a:t>
            </a:r>
            <a:endParaRPr lang="en-US" dirty="0" smtClean="0"/>
          </a:p>
          <a:p>
            <a:pPr lvl="2"/>
            <a:r>
              <a:rPr lang="en-US" dirty="0" smtClean="0"/>
              <a:t>Loop through all pixels, for each pixel</a:t>
            </a:r>
          </a:p>
          <a:p>
            <a:pPr lvl="2"/>
            <a:r>
              <a:rPr lang="en-US" dirty="0" smtClean="0"/>
              <a:t>Compute visibility, coverage, depth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3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RTCore</a:t>
            </a:r>
            <a:r>
              <a:rPr lang="en-US" dirty="0" smtClean="0"/>
              <a:t>::</a:t>
            </a:r>
            <a:r>
              <a:rPr lang="en-US" dirty="0" err="1" smtClean="0"/>
              <a:t>ComputeVisibility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RTCore</a:t>
            </a:r>
            <a:r>
              <a:rPr lang="en-US" dirty="0" smtClean="0"/>
              <a:t>/</a:t>
            </a:r>
            <a:r>
              <a:rPr lang="en-US" dirty="0" err="1" smtClean="0"/>
              <a:t>RTCore_Visibility.cs</a:t>
            </a:r>
            <a:endParaRPr lang="en-US" dirty="0" smtClean="0"/>
          </a:p>
          <a:p>
            <a:pPr lvl="1"/>
            <a:r>
              <a:rPr lang="en-US" dirty="0" smtClean="0"/>
              <a:t>Use -1 for </a:t>
            </a:r>
            <a:r>
              <a:rPr lang="en-US" dirty="0" err="1" smtClean="0"/>
              <a:t>exceptGeomIndex</a:t>
            </a:r>
            <a:r>
              <a:rPr lang="en-US" dirty="0" smtClean="0"/>
              <a:t> for now</a:t>
            </a:r>
          </a:p>
          <a:p>
            <a:r>
              <a:rPr lang="en-US" dirty="0" err="1" smtClean="0"/>
              <a:t>RTCore</a:t>
            </a:r>
            <a:r>
              <a:rPr lang="en-US" dirty="0" smtClean="0"/>
              <a:t>::</a:t>
            </a:r>
            <a:r>
              <a:rPr lang="en-US" dirty="0" err="1" smtClean="0"/>
              <a:t>ComputeShading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RTCore</a:t>
            </a:r>
            <a:r>
              <a:rPr lang="en-US" dirty="0" smtClean="0"/>
              <a:t>/</a:t>
            </a:r>
            <a:r>
              <a:rPr lang="en-US" dirty="0" err="1" smtClean="0"/>
              <a:t>RTCore_Shade.cs</a:t>
            </a:r>
            <a:endParaRPr lang="en-US" dirty="0" smtClean="0"/>
          </a:p>
          <a:p>
            <a:pPr lvl="1"/>
            <a:r>
              <a:rPr lang="en-US" dirty="0" smtClean="0"/>
              <a:t>Use 0 for generation for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C# </a:t>
            </a:r>
            <a:endParaRPr lang="en-US" dirty="0" smtClean="0"/>
          </a:p>
          <a:p>
            <a:pPr lvl="1"/>
            <a:r>
              <a:rPr lang="en-US" dirty="0" smtClean="0"/>
              <a:t>Just another programming language</a:t>
            </a:r>
          </a:p>
          <a:p>
            <a:r>
              <a:rPr lang="en-US" dirty="0" err="1" smtClean="0"/>
              <a:t>WinForm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GUI </a:t>
            </a:r>
            <a:r>
              <a:rPr lang="en-US" dirty="0" smtClean="0"/>
              <a:t>Application Development</a:t>
            </a:r>
          </a:p>
          <a:p>
            <a:pPr lvl="1"/>
            <a:r>
              <a:rPr lang="en-US" dirty="0" smtClean="0"/>
              <a:t>not covered in this class</a:t>
            </a:r>
          </a:p>
          <a:p>
            <a:r>
              <a:rPr lang="en-US" dirty="0" smtClean="0"/>
              <a:t>Interactive Viewing:</a:t>
            </a:r>
          </a:p>
          <a:p>
            <a:pPr lvl="1"/>
            <a:r>
              <a:rPr lang="en-US" dirty="0" smtClean="0"/>
              <a:t>XNA (can be OGL or D3D)</a:t>
            </a:r>
          </a:p>
          <a:p>
            <a:pPr lvl="1"/>
            <a:r>
              <a:rPr lang="en-US" dirty="0" smtClean="0"/>
              <a:t>To be covered in second 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Scene</a:t>
            </a:r>
            <a:endParaRPr lang="en-US" dirty="0"/>
          </a:p>
        </p:txBody>
      </p:sp>
      <p:pic>
        <p:nvPicPr>
          <p:cNvPr id="2050" name="Picture 2" descr="C:\Users\ksung\Desktop\ScreenHunter_02 Aug. 24 17.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5" y="1066800"/>
            <a:ext cx="3086100" cy="21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7324"/>
            <a:ext cx="7772400" cy="4714875"/>
          </a:xfrm>
        </p:spPr>
        <p:txBody>
          <a:bodyPr>
            <a:normAutofit/>
          </a:bodyPr>
          <a:lstStyle/>
          <a:p>
            <a:r>
              <a:rPr lang="en-US" dirty="0" smtClean="0"/>
              <a:t>Describe by XML (text) file!</a:t>
            </a:r>
            <a:endParaRPr lang="en-US" dirty="0"/>
          </a:p>
          <a:p>
            <a:r>
              <a:rPr lang="en-US" dirty="0" smtClean="0"/>
              <a:t>Four major components</a:t>
            </a:r>
          </a:p>
          <a:p>
            <a:pPr lvl="1"/>
            <a:r>
              <a:rPr lang="en-US" dirty="0" smtClean="0"/>
              <a:t>Image Spec (Film in a camera)</a:t>
            </a:r>
          </a:p>
          <a:p>
            <a:pPr lvl="1"/>
            <a:r>
              <a:rPr lang="en-US" dirty="0" smtClean="0"/>
              <a:t>The Camera</a:t>
            </a:r>
          </a:p>
          <a:p>
            <a:pPr lvl="1"/>
            <a:r>
              <a:rPr lang="en-US" dirty="0" smtClean="0"/>
              <a:t>Environment (Lighting condition)</a:t>
            </a:r>
          </a:p>
          <a:p>
            <a:pPr lvl="1"/>
            <a:r>
              <a:rPr lang="en-US" dirty="0" smtClean="0"/>
              <a:t>The Objects</a:t>
            </a:r>
          </a:p>
          <a:p>
            <a:pPr lvl="2"/>
            <a:r>
              <a:rPr lang="en-US" dirty="0" smtClean="0"/>
              <a:t>Geometry: spheres and polygons</a:t>
            </a:r>
          </a:p>
          <a:p>
            <a:pPr lvl="2"/>
            <a:r>
              <a:rPr lang="en-US" dirty="0" smtClean="0"/>
              <a:t>Material properties</a:t>
            </a:r>
          </a:p>
        </p:txBody>
      </p:sp>
    </p:spTree>
    <p:extLst>
      <p:ext uri="{BB962C8B-B14F-4D97-AF65-F5344CB8AC3E}">
        <p14:creationId xmlns:p14="http://schemas.microsoft.com/office/powerpoint/2010/main" val="31864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sung\Desktop\ScreenHunter_04 Aug. 24 20.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18" y="3581400"/>
            <a:ext cx="368205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Scene Description</a:t>
            </a:r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Similar to Maya’s .ma file</a:t>
            </a:r>
            <a:endParaRPr lang="en-US" dirty="0"/>
          </a:p>
          <a:p>
            <a:pPr lvl="1"/>
            <a:r>
              <a:rPr lang="en-US" dirty="0" smtClean="0"/>
              <a:t>Extremely simpler version!!</a:t>
            </a:r>
          </a:p>
          <a:p>
            <a:r>
              <a:rPr lang="en-US" dirty="0" smtClean="0"/>
              <a:t>Example Command File</a:t>
            </a:r>
            <a:endParaRPr lang="en-US" dirty="0"/>
          </a:p>
        </p:txBody>
      </p:sp>
      <p:pic>
        <p:nvPicPr>
          <p:cNvPr id="4098" name="Picture 2" descr="C:\Users\ksung\Desktop\ScreenHunter_06 Aug. 24 20.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42" y="2362200"/>
            <a:ext cx="5029200" cy="5243098"/>
          </a:xfrm>
          <a:prstGeom prst="rect">
            <a:avLst/>
          </a:prstGeom>
          <a:ln w="381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23744" y="2943609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Camera: eye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1295400" y="3414530"/>
            <a:ext cx="528344" cy="4709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6"/>
          </p:cNvCxnSpPr>
          <p:nvPr/>
        </p:nvCxnSpPr>
        <p:spPr>
          <a:xfrm flipV="1">
            <a:off x="3652544" y="2943609"/>
            <a:ext cx="1529056" cy="4709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56064" y="5230358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Camera: </a:t>
            </a:r>
            <a:r>
              <a:rPr lang="en-US" b="1" dirty="0" err="1" smtClean="0">
                <a:solidFill>
                  <a:schemeClr val="tx1"/>
                </a:solidFill>
              </a:rPr>
              <a:t>lookat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84864" y="3048000"/>
            <a:ext cx="796736" cy="26532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2"/>
          </p:cNvCxnSpPr>
          <p:nvPr/>
        </p:nvCxnSpPr>
        <p:spPr>
          <a:xfrm flipV="1">
            <a:off x="2556064" y="4800600"/>
            <a:ext cx="0" cy="9006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400"/>
            <a:ext cx="6934200" cy="1143000"/>
          </a:xfrm>
        </p:spPr>
        <p:txBody>
          <a:bodyPr/>
          <a:lstStyle/>
          <a:p>
            <a:r>
              <a:rPr lang="en-US" dirty="0" smtClean="0"/>
              <a:t>Source Code Structure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Two Projects:</a:t>
            </a:r>
          </a:p>
          <a:p>
            <a:pPr lvl="1"/>
            <a:r>
              <a:rPr lang="en-US" sz="2400" dirty="0" smtClean="0"/>
              <a:t>3DPreviewer: Shell container</a:t>
            </a:r>
          </a:p>
          <a:p>
            <a:pPr lvl="1"/>
            <a:r>
              <a:rPr lang="en-US" sz="2400" dirty="0" err="1" smtClean="0"/>
              <a:t>RayTracer</a:t>
            </a:r>
            <a:r>
              <a:rPr lang="en-US" sz="2400" dirty="0" smtClean="0"/>
              <a:t>: Our source code</a:t>
            </a:r>
          </a:p>
          <a:p>
            <a:pPr lvl="2"/>
            <a:r>
              <a:rPr lang="en-US" sz="2000" dirty="0" smtClean="0"/>
              <a:t>Parser (translate XML into data structure)</a:t>
            </a:r>
          </a:p>
          <a:p>
            <a:pPr lvl="2"/>
            <a:r>
              <a:rPr lang="en-US" sz="2000" dirty="0" err="1" smtClean="0"/>
              <a:t>RTCore</a:t>
            </a:r>
            <a:r>
              <a:rPr lang="en-US" sz="2000" dirty="0" smtClean="0"/>
              <a:t>: Shading, Image representation:</a:t>
            </a:r>
          </a:p>
          <a:p>
            <a:pPr lvl="3"/>
            <a:r>
              <a:rPr lang="en-US" sz="1600" dirty="0" err="1" smtClean="0"/>
              <a:t>DoNotChange</a:t>
            </a:r>
            <a:r>
              <a:rPr lang="en-US" sz="1600" dirty="0" smtClean="0"/>
              <a:t>: RT </a:t>
            </a:r>
            <a:r>
              <a:rPr lang="en-US" sz="1600" dirty="0" err="1" smtClean="0"/>
              <a:t>thrade</a:t>
            </a:r>
            <a:r>
              <a:rPr lang="en-US" sz="1600" dirty="0" smtClean="0"/>
              <a:t> support (later)</a:t>
            </a:r>
          </a:p>
          <a:p>
            <a:pPr lvl="3"/>
            <a:r>
              <a:rPr lang="en-US" sz="1600" dirty="0" err="1" smtClean="0"/>
              <a:t>NeedToUse</a:t>
            </a:r>
            <a:r>
              <a:rPr lang="en-US" sz="1600" dirty="0" smtClean="0"/>
              <a:t>: Shading, Utilities</a:t>
            </a:r>
          </a:p>
          <a:p>
            <a:pPr lvl="2"/>
            <a:r>
              <a:rPr lang="en-US" dirty="0" err="1" smtClean="0"/>
              <a:t>RTSupport</a:t>
            </a:r>
            <a:endParaRPr lang="en-US" dirty="0" smtClean="0"/>
          </a:p>
          <a:p>
            <a:pPr lvl="3"/>
            <a:r>
              <a:rPr lang="en-US" dirty="0" smtClean="0"/>
              <a:t>Geometry</a:t>
            </a:r>
          </a:p>
          <a:p>
            <a:pPr lvl="3"/>
            <a:r>
              <a:rPr lang="en-US" dirty="0" err="1" smtClean="0"/>
              <a:t>RaySupport</a:t>
            </a:r>
            <a:r>
              <a:rPr lang="en-US" dirty="0" smtClean="0"/>
              <a:t>: </a:t>
            </a:r>
          </a:p>
          <a:p>
            <a:pPr lvl="4"/>
            <a:r>
              <a:rPr lang="en-US" dirty="0" smtClean="0"/>
              <a:t>Ray and </a:t>
            </a:r>
            <a:r>
              <a:rPr lang="en-US" dirty="0" err="1" smtClean="0"/>
              <a:t>IntersectionRecord</a:t>
            </a:r>
            <a:endParaRPr lang="en-US" dirty="0" smtClean="0"/>
          </a:p>
          <a:p>
            <a:pPr lvl="3"/>
            <a:r>
              <a:rPr lang="en-US" dirty="0" err="1" smtClean="0"/>
              <a:t>SceneResourceSupport</a:t>
            </a:r>
            <a:endParaRPr lang="en-US" dirty="0" smtClean="0"/>
          </a:p>
          <a:p>
            <a:pPr lvl="4"/>
            <a:r>
              <a:rPr lang="en-US" dirty="0" smtClean="0"/>
              <a:t>Texture, Light, Materials</a:t>
            </a:r>
          </a:p>
          <a:p>
            <a:pPr lvl="1"/>
            <a:r>
              <a:rPr lang="en-US" sz="2400" dirty="0"/>
              <a:t>2</a:t>
            </a:r>
            <a:r>
              <a:rPr lang="en-US" sz="2400" dirty="0" smtClean="0"/>
              <a:t> libraries: </a:t>
            </a:r>
          </a:p>
          <a:p>
            <a:pPr lvl="2"/>
            <a:r>
              <a:rPr lang="en-US" sz="2000" dirty="0" smtClean="0"/>
              <a:t>GUI, Graphics, 2 MVC Support</a:t>
            </a:r>
          </a:p>
        </p:txBody>
      </p:sp>
      <p:pic>
        <p:nvPicPr>
          <p:cNvPr id="5124" name="Picture 4" descr="C:\Users\ksung\Desktop\ScreenHunter_11 Aug. 24 20.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/>
          <a:stretch/>
        </p:blipFill>
        <p:spPr bwMode="auto">
          <a:xfrm>
            <a:off x="6248400" y="978408"/>
            <a:ext cx="2457450" cy="53652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sung\Desktop\ScreenHunter_03 Aug. 24 17.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7817"/>
            <a:ext cx="6172200" cy="42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7324"/>
            <a:ext cx="7772400" cy="47148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800" y="4181237"/>
            <a:ext cx="16764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RTCamera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42951" y="2555343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ImageSpec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1600200"/>
            <a:ext cx="2438400" cy="761144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SceneDatabase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4225" y="4694712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90160" y="4419600"/>
            <a:ext cx="2872840" cy="838200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IntersectionRecord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10" idx="1"/>
          </p:cNvCxnSpPr>
          <p:nvPr/>
        </p:nvCxnSpPr>
        <p:spPr>
          <a:xfrm flipH="1" flipV="1">
            <a:off x="2939077" y="4349458"/>
            <a:ext cx="402970" cy="48318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 flipV="1">
            <a:off x="4267200" y="3255593"/>
            <a:ext cx="2043678" cy="128675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410200" y="3032033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Geometry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RTWindow.cs</a:t>
            </a:r>
            <a:r>
              <a:rPr lang="en-US" dirty="0" smtClean="0"/>
              <a:t>: App Container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772400" cy="5105400"/>
          </a:xfrm>
        </p:spPr>
        <p:txBody>
          <a:bodyPr/>
          <a:lstStyle/>
          <a:p>
            <a:r>
              <a:rPr lang="en-US" sz="2800" dirty="0" smtClean="0"/>
              <a:t>App Window Shell</a:t>
            </a:r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WindowsForm</a:t>
            </a:r>
            <a:endParaRPr lang="en-US" sz="2400" dirty="0"/>
          </a:p>
        </p:txBody>
      </p:sp>
      <p:pic>
        <p:nvPicPr>
          <p:cNvPr id="7170" name="Picture 2" descr="C:\Users\ksung\Desktop\ScreenHunter_12 Aug. 24 20.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66103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sung\Desktop\ScreenHunter_07 Aug. 24 20.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" y="2286000"/>
            <a:ext cx="7972426" cy="106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Parser.cs</a:t>
            </a:r>
            <a:r>
              <a:rPr lang="en-US" dirty="0" smtClean="0"/>
              <a:t>: XML Parser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772400" cy="5105400"/>
          </a:xfrm>
        </p:spPr>
        <p:txBody>
          <a:bodyPr/>
          <a:lstStyle/>
          <a:p>
            <a:r>
              <a:rPr lang="en-US" sz="2800" dirty="0" smtClean="0"/>
              <a:t>Translates Command File into data structures</a:t>
            </a:r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RayTracer</a:t>
            </a:r>
            <a:r>
              <a:rPr lang="en-US" sz="2800" dirty="0" smtClean="0"/>
              <a:t>: </a:t>
            </a:r>
            <a:r>
              <a:rPr lang="en-US" sz="2400" dirty="0" smtClean="0"/>
              <a:t>Parser/</a:t>
            </a:r>
            <a:r>
              <a:rPr lang="en-US" sz="2400" dirty="0" err="1" smtClean="0"/>
              <a:t>CommandFileParser.cs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85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RTCore</a:t>
            </a:r>
            <a:r>
              <a:rPr lang="en-US" dirty="0" smtClean="0"/>
              <a:t>: Folder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772400" cy="5105400"/>
          </a:xfrm>
        </p:spPr>
        <p:txBody>
          <a:bodyPr/>
          <a:lstStyle/>
          <a:p>
            <a:r>
              <a:rPr lang="en-US" sz="2800" dirty="0" err="1" smtClean="0"/>
              <a:t>DoNotChange</a:t>
            </a:r>
            <a:r>
              <a:rPr lang="en-US" sz="2800" dirty="0" smtClean="0"/>
              <a:t> Folder:</a:t>
            </a:r>
          </a:p>
          <a:p>
            <a:pPr lvl="1"/>
            <a:r>
              <a:rPr lang="en-US" sz="2400" dirty="0" smtClean="0"/>
              <a:t>No need to even examine the source</a:t>
            </a:r>
          </a:p>
          <a:p>
            <a:pPr lvl="1"/>
            <a:r>
              <a:rPr lang="en-US" sz="2400" dirty="0" smtClean="0"/>
              <a:t>Thread support (to cover later in the quarter)</a:t>
            </a:r>
          </a:p>
          <a:p>
            <a:r>
              <a:rPr lang="en-US" sz="2800" dirty="0" err="1" smtClean="0"/>
              <a:t>NeedToUse</a:t>
            </a:r>
            <a:r>
              <a:rPr lang="en-US" sz="2800" dirty="0" smtClean="0"/>
              <a:t> Folder</a:t>
            </a:r>
          </a:p>
          <a:p>
            <a:pPr lvl="1"/>
            <a:r>
              <a:rPr lang="en-US" sz="2400" dirty="0" smtClean="0"/>
              <a:t>Need to understand the code</a:t>
            </a:r>
          </a:p>
          <a:p>
            <a:pPr lvl="1"/>
            <a:r>
              <a:rPr lang="en-US" sz="2400" dirty="0" smtClean="0"/>
              <a:t>No need to change</a:t>
            </a:r>
          </a:p>
          <a:p>
            <a:r>
              <a:rPr lang="en-US" sz="2800" dirty="0" smtClean="0"/>
              <a:t>Three files: </a:t>
            </a:r>
            <a:r>
              <a:rPr lang="en-US" sz="2400" dirty="0" smtClean="0"/>
              <a:t>Compute, </a:t>
            </a:r>
            <a:r>
              <a:rPr lang="en-US" sz="2400" dirty="0" err="1" smtClean="0"/>
              <a:t>ImageFrameSupport</a:t>
            </a:r>
            <a:r>
              <a:rPr lang="en-US" sz="2400" dirty="0" smtClean="0"/>
              <a:t>, and </a:t>
            </a:r>
            <a:r>
              <a:rPr lang="en-US" sz="2400" dirty="0" err="1" smtClean="0"/>
              <a:t>Init</a:t>
            </a:r>
            <a:endParaRPr lang="en-US" sz="2400" dirty="0" smtClean="0"/>
          </a:p>
          <a:p>
            <a:pPr lvl="1"/>
            <a:r>
              <a:rPr lang="en-US" sz="2000" dirty="0" smtClean="0"/>
              <a:t>Essential to understand</a:t>
            </a:r>
          </a:p>
          <a:p>
            <a:pPr lvl="1"/>
            <a:r>
              <a:rPr lang="en-US" sz="2000" dirty="0" smtClean="0"/>
              <a:t>Necessary for 3D Viewing and Camera implementation</a:t>
            </a:r>
            <a:endParaRPr lang="en-US" sz="2000" dirty="0"/>
          </a:p>
        </p:txBody>
      </p:sp>
      <p:pic>
        <p:nvPicPr>
          <p:cNvPr id="8194" name="Picture 2" descr="C:\Users\ksung\Desktop\ScreenHunter_13 Aug. 24 20.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438400" cy="1028700"/>
          </a:xfrm>
          <a:prstGeom prst="rect">
            <a:avLst/>
          </a:prstGeom>
          <a:noFill/>
          <a:ln w="254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462</Words>
  <Application>Microsoft Office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Simple Ray Tracing Framework</vt:lpstr>
      <vt:lpstr>Technologies</vt:lpstr>
      <vt:lpstr>The Scene</vt:lpstr>
      <vt:lpstr>XML Scene Description</vt:lpstr>
      <vt:lpstr>Source Code Structure</vt:lpstr>
      <vt:lpstr>Representation</vt:lpstr>
      <vt:lpstr>RTWindow.cs: App Container</vt:lpstr>
      <vt:lpstr>Parser.cs: XML Parser</vt:lpstr>
      <vt:lpstr>RTCore: Folder</vt:lpstr>
      <vt:lpstr>Geometry and RaySupport</vt:lpstr>
      <vt:lpstr>Transformation</vt:lpstr>
      <vt:lpstr>Geometry and RaySupport</vt:lpstr>
      <vt:lpstr>RTCamera:</vt:lpstr>
      <vt:lpstr>ImageSpec:</vt:lpstr>
      <vt:lpstr>SceneDataBase</vt:lpstr>
      <vt:lpstr>Calling Sequence</vt:lpstr>
      <vt:lpstr>Important Functions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Kelvin Sung</cp:lastModifiedBy>
  <cp:revision>48</cp:revision>
  <dcterms:created xsi:type="dcterms:W3CDTF">2006-08-16T00:00:00Z</dcterms:created>
  <dcterms:modified xsi:type="dcterms:W3CDTF">2016-01-05T03:39:39Z</dcterms:modified>
</cp:coreProperties>
</file>