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66" r:id="rId14"/>
    <p:sldId id="267" r:id="rId15"/>
    <p:sldId id="272" r:id="rId16"/>
    <p:sldId id="269" r:id="rId17"/>
    <p:sldId id="277" r:id="rId18"/>
    <p:sldId id="278" r:id="rId19"/>
    <p:sldId id="279" r:id="rId20"/>
    <p:sldId id="276" r:id="rId21"/>
    <p:sldId id="27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8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yaScenes/SimpleOrthoVolume.m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yaScenes/SimpleFrustum.m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Photograph of two papers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sz="2800" dirty="0"/>
              <a:t>The Model: 2 </a:t>
            </a:r>
            <a:r>
              <a:rPr lang="en-US" sz="2800" dirty="0" smtClean="0"/>
              <a:t>papers </a:t>
            </a:r>
            <a:endParaRPr lang="en-US" sz="2800" dirty="0"/>
          </a:p>
          <a:p>
            <a:pPr lvl="1"/>
            <a:r>
              <a:rPr lang="en-US" sz="2400" dirty="0"/>
              <a:t>8cm x 8cm and 5cm x 5cm</a:t>
            </a:r>
          </a:p>
          <a:p>
            <a:r>
              <a:rPr lang="en-US" sz="2800" dirty="0"/>
              <a:t>The Camera</a:t>
            </a:r>
          </a:p>
          <a:p>
            <a:pPr lvl="1"/>
            <a:r>
              <a:rPr lang="en-US" sz="2400" dirty="0"/>
              <a:t>Simple pinhole </a:t>
            </a:r>
          </a:p>
          <a:p>
            <a:pPr lvl="1"/>
            <a:r>
              <a:rPr lang="en-US" sz="2400" dirty="0"/>
              <a:t>No focusing capability</a:t>
            </a:r>
          </a:p>
          <a:p>
            <a:r>
              <a:rPr lang="en-US" sz="2800" dirty="0"/>
              <a:t>The Scene</a:t>
            </a:r>
          </a:p>
          <a:p>
            <a:pPr lvl="1"/>
            <a:r>
              <a:rPr lang="en-US" sz="2400" dirty="0"/>
              <a:t>Arrangements model</a:t>
            </a:r>
            <a:br>
              <a:rPr lang="en-US" sz="2400" dirty="0"/>
            </a:br>
            <a:r>
              <a:rPr lang="en-US" sz="2400" dirty="0"/>
              <a:t>and camera</a:t>
            </a:r>
          </a:p>
          <a:p>
            <a:pPr lvl="1"/>
            <a:r>
              <a:rPr lang="en-US" sz="2400" dirty="0"/>
              <a:t>Light sources (later)</a:t>
            </a:r>
          </a:p>
          <a:p>
            <a:endParaRPr lang="en-US" sz="2800" dirty="0"/>
          </a:p>
        </p:txBody>
      </p:sp>
      <p:pic>
        <p:nvPicPr>
          <p:cNvPr id="437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830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Visible Volume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Only geometries (primitives) </a:t>
            </a:r>
            <a:r>
              <a:rPr lang="en-US" i="1"/>
              <a:t>inside </a:t>
            </a:r>
            <a:r>
              <a:rPr lang="en-US"/>
              <a:t>the volume are visible</a:t>
            </a:r>
          </a:p>
          <a:p>
            <a:r>
              <a:rPr lang="en-US"/>
              <a:t>All geometries (primitives) outside are ignored</a:t>
            </a:r>
          </a:p>
          <a:p>
            <a:r>
              <a:rPr lang="en-US"/>
              <a:t>Primitives straddle the volume are Clipped!</a:t>
            </a:r>
          </a:p>
        </p:txBody>
      </p:sp>
    </p:spTree>
    <p:extLst>
      <p:ext uri="{BB962C8B-B14F-4D97-AF65-F5344CB8AC3E}">
        <p14:creationId xmlns:p14="http://schemas.microsoft.com/office/powerpoint/2010/main" val="15717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Viewing Frustum Volume </a:t>
            </a:r>
          </a:p>
        </p:txBody>
      </p:sp>
      <p:sp>
        <p:nvSpPr>
          <p:cNvPr id="49561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04800" y="2133600"/>
            <a:ext cx="7772400" cy="4572000"/>
          </a:xfrm>
        </p:spPr>
        <p:txBody>
          <a:bodyPr/>
          <a:lstStyle/>
          <a:p>
            <a:r>
              <a:rPr lang="en-US" dirty="0"/>
              <a:t>Volume defined by:</a:t>
            </a:r>
          </a:p>
          <a:p>
            <a:pPr lvl="1"/>
            <a:r>
              <a:rPr lang="en-US" dirty="0"/>
              <a:t>Near Plane (n)</a:t>
            </a:r>
          </a:p>
          <a:p>
            <a:pPr lvl="1"/>
            <a:r>
              <a:rPr lang="en-US" dirty="0"/>
              <a:t>Far Plane (f)</a:t>
            </a:r>
          </a:p>
          <a:p>
            <a:pPr lvl="1"/>
            <a:r>
              <a:rPr lang="en-US" dirty="0"/>
              <a:t>Fields of view (</a:t>
            </a:r>
            <a:r>
              <a:rPr lang="en-US" dirty="0" err="1"/>
              <a:t>fov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smtClean="0"/>
              <a:t>Perspective </a:t>
            </a:r>
            <a:r>
              <a:rPr lang="en-US" dirty="0"/>
              <a:t>Projection</a:t>
            </a:r>
          </a:p>
        </p:txBody>
      </p:sp>
      <p:pic>
        <p:nvPicPr>
          <p:cNvPr id="4956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6325"/>
            <a:ext cx="4800600" cy="32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6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45350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</a:t>
            </a:r>
            <a:r>
              <a:rPr lang="en-US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342957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Rectangular Visible Volume </a:t>
            </a:r>
          </a:p>
        </p:txBody>
      </p:sp>
      <p:sp>
        <p:nvSpPr>
          <p:cNvPr id="48537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52400" y="2057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Volume defined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Near Plane (n)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Far Plane (f)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Width (W)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Height (H)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Orthographic Projection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105400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311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1524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9626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</a:t>
            </a:r>
            <a:r>
              <a:rPr lang="en-US" dirty="0"/>
              <a:t>Projection</a:t>
            </a:r>
          </a:p>
        </p:txBody>
      </p:sp>
      <p:sp>
        <p:nvSpPr>
          <p:cNvPr id="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219200" y="5486400"/>
            <a:ext cx="6705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hlinkClick r:id="rId3" action="ppaction://hlinkfile"/>
              </a:rPr>
              <a:t>Maya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840288"/>
          </a:xfrm>
        </p:spPr>
        <p:txBody>
          <a:bodyPr/>
          <a:lstStyle/>
          <a:p>
            <a:r>
              <a:rPr lang="en-US" dirty="0"/>
              <a:t>Orthographic Projection</a:t>
            </a:r>
          </a:p>
          <a:p>
            <a:pPr lvl="1"/>
            <a:r>
              <a:rPr lang="en-US"/>
              <a:t>Parallel </a:t>
            </a:r>
            <a:r>
              <a:rPr lang="en-US" smtClean="0"/>
              <a:t>projection </a:t>
            </a:r>
            <a:endParaRPr lang="en-US" dirty="0"/>
          </a:p>
          <a:p>
            <a:pPr lvl="1"/>
            <a:r>
              <a:rPr lang="en-US" dirty="0"/>
              <a:t>Preserve size</a:t>
            </a:r>
          </a:p>
          <a:p>
            <a:pPr lvl="2"/>
            <a:r>
              <a:rPr lang="en-US" dirty="0"/>
              <a:t>Good for determining relative size</a:t>
            </a:r>
          </a:p>
          <a:p>
            <a:r>
              <a:rPr lang="en-US" dirty="0"/>
              <a:t>Perspective Projection</a:t>
            </a:r>
          </a:p>
          <a:p>
            <a:pPr lvl="1"/>
            <a:r>
              <a:rPr lang="en-US" dirty="0"/>
              <a:t>Projection along rays</a:t>
            </a:r>
          </a:p>
          <a:p>
            <a:pPr lvl="1"/>
            <a:r>
              <a:rPr lang="en-US" dirty="0"/>
              <a:t>Closer objects appears larger</a:t>
            </a:r>
          </a:p>
          <a:p>
            <a:pPr lvl="1"/>
            <a:r>
              <a:rPr lang="en-US" dirty="0"/>
              <a:t>Human vision!</a:t>
            </a:r>
          </a:p>
          <a:p>
            <a:r>
              <a:rPr lang="en-US" dirty="0"/>
              <a:t>Only work with: </a:t>
            </a:r>
            <a:r>
              <a:rPr lang="en-US" b="1" u="sng" dirty="0"/>
              <a:t>Perspective Projection</a:t>
            </a: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97838" cy="762000"/>
          </a:xfrm>
        </p:spPr>
        <p:txBody>
          <a:bodyPr/>
          <a:lstStyle/>
          <a:p>
            <a:r>
              <a:rPr lang="en-US" sz="3600" dirty="0"/>
              <a:t>Orthographic </a:t>
            </a:r>
            <a:r>
              <a:rPr lang="en-US" sz="3600" dirty="0" err="1"/>
              <a:t>vs</a:t>
            </a:r>
            <a:r>
              <a:rPr lang="en-US" sz="3600" dirty="0"/>
              <a:t> Perspective Projection</a:t>
            </a:r>
          </a:p>
        </p:txBody>
      </p:sp>
    </p:spTree>
    <p:extLst>
      <p:ext uri="{BB962C8B-B14F-4D97-AF65-F5344CB8AC3E}">
        <p14:creationId xmlns:p14="http://schemas.microsoft.com/office/powerpoint/2010/main" val="289976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3575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2343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 Plane and Aspect Ratio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r>
              <a:rPr lang="en-US"/>
              <a:t>Aspect Ratio</a:t>
            </a:r>
            <a:br>
              <a:rPr lang="en-US"/>
            </a:br>
            <a:endParaRPr lang="en-US"/>
          </a:p>
          <a:p>
            <a:r>
              <a:rPr lang="en-US"/>
              <a:t>Near Plane</a:t>
            </a:r>
          </a:p>
          <a:p>
            <a:pPr lvl="1"/>
            <a:r>
              <a:rPr lang="en-US"/>
              <a:t>Height (n</a:t>
            </a:r>
            <a:r>
              <a:rPr lang="en-US" baseline="-25000"/>
              <a:t>h</a:t>
            </a:r>
            <a:r>
              <a:rPr lang="en-US"/>
              <a:t>)</a:t>
            </a:r>
          </a:p>
          <a:p>
            <a:pPr lvl="1"/>
            <a:r>
              <a:rPr lang="en-US"/>
              <a:t>Width (n</a:t>
            </a:r>
            <a:r>
              <a:rPr lang="en-US" baseline="-25000"/>
              <a:t>w</a:t>
            </a:r>
            <a:r>
              <a:rPr lang="en-US"/>
              <a:t>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6639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41750"/>
            <a:ext cx="1873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8986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31051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19800"/>
            <a:ext cx="269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4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the aspect ratio of the following:</a:t>
            </a:r>
          </a:p>
          <a:p>
            <a:pPr lvl="1"/>
            <a:r>
              <a:rPr lang="en-US" dirty="0" smtClean="0"/>
              <a:t>PAL: 720x576  is 5:4 or 5/4 = 1.24</a:t>
            </a:r>
          </a:p>
          <a:p>
            <a:pPr lvl="1"/>
            <a:r>
              <a:rPr lang="en-US" dirty="0" smtClean="0"/>
              <a:t>NTSC is complicated </a:t>
            </a:r>
            <a:r>
              <a:rPr lang="en-US" dirty="0" smtClean="0">
                <a:sym typeface="Wingdings" panose="05000000000000000000" pitchFamily="2" charset="2"/>
              </a:rPr>
              <a:t> (4 : 3)?</a:t>
            </a:r>
            <a:endParaRPr lang="en-US" dirty="0" smtClean="0"/>
          </a:p>
          <a:p>
            <a:pPr lvl="1"/>
            <a:r>
              <a:rPr lang="en-US" dirty="0" smtClean="0"/>
              <a:t>720P HD: 1280x720 is 16:9 or 16/9 = 1.777</a:t>
            </a:r>
          </a:p>
          <a:p>
            <a:pPr lvl="1"/>
            <a:r>
              <a:rPr lang="en-US" dirty="0" smtClean="0"/>
              <a:t>1080P HD: 1920x1080 is 16:9</a:t>
            </a:r>
          </a:p>
          <a:p>
            <a:r>
              <a:rPr lang="en-US" dirty="0" smtClean="0"/>
              <a:t>My image: </a:t>
            </a:r>
          </a:p>
          <a:p>
            <a:pPr lvl="1"/>
            <a:r>
              <a:rPr lang="en-US" dirty="0" smtClean="0"/>
              <a:t>640x480 4:3</a:t>
            </a:r>
          </a:p>
          <a:p>
            <a:pPr lvl="1"/>
            <a:r>
              <a:rPr lang="en-US" dirty="0" smtClean="0"/>
              <a:t>20x20 1:1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1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my Image Plane 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Eye at: (0, 0, 20)</a:t>
            </a:r>
          </a:p>
          <a:p>
            <a:r>
              <a:rPr lang="en-US" dirty="0" smtClean="0"/>
              <a:t>At: (0, 0, 0)</a:t>
            </a:r>
          </a:p>
          <a:p>
            <a:r>
              <a:rPr lang="en-US" dirty="0" smtClean="0"/>
              <a:t>Up: (0, 1, 0)</a:t>
            </a:r>
          </a:p>
          <a:p>
            <a:r>
              <a:rPr lang="en-US" dirty="0" smtClean="0"/>
              <a:t>Near plane distance: 10</a:t>
            </a:r>
          </a:p>
          <a:p>
            <a:r>
              <a:rPr lang="en-US" dirty="0" smtClean="0"/>
              <a:t>FOV: 90-degree</a:t>
            </a:r>
          </a:p>
          <a:p>
            <a:r>
              <a:rPr lang="en-US" dirty="0" smtClean="0"/>
              <a:t>Aspect ratio: 4:3</a:t>
            </a:r>
          </a:p>
          <a:p>
            <a:r>
              <a:rPr lang="en-US" dirty="0" smtClean="0"/>
              <a:t>If FOV defines horizontal field?</a:t>
            </a:r>
          </a:p>
          <a:p>
            <a:r>
              <a:rPr lang="en-US" dirty="0" smtClean="0"/>
              <a:t>If FOV defines vertical field?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0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Eye at: </a:t>
            </a:r>
            <a:r>
              <a:rPr lang="en-US" dirty="0" smtClean="0"/>
              <a:t>(x1, y1, z1)</a:t>
            </a:r>
            <a:endParaRPr lang="en-US" dirty="0"/>
          </a:p>
          <a:p>
            <a:r>
              <a:rPr lang="en-US" dirty="0"/>
              <a:t>At: </a:t>
            </a:r>
            <a:r>
              <a:rPr lang="en-US" dirty="0" smtClean="0"/>
              <a:t>(x2, y2, z2)</a:t>
            </a:r>
            <a:endParaRPr lang="en-US" dirty="0"/>
          </a:p>
          <a:p>
            <a:r>
              <a:rPr lang="en-US" dirty="0" smtClean="0"/>
              <a:t>Near </a:t>
            </a:r>
            <a:r>
              <a:rPr lang="en-US" dirty="0"/>
              <a:t>plane distance: d</a:t>
            </a:r>
          </a:p>
          <a:p>
            <a:r>
              <a:rPr lang="en-US" dirty="0"/>
              <a:t>FOV: </a:t>
            </a:r>
            <a:r>
              <a:rPr lang="en-US" dirty="0" smtClean="0"/>
              <a:t>θ</a:t>
            </a:r>
            <a:endParaRPr lang="en-US" dirty="0"/>
          </a:p>
          <a:p>
            <a:r>
              <a:rPr lang="en-US" dirty="0"/>
              <a:t>Aspect ratio</a:t>
            </a:r>
            <a:r>
              <a:rPr lang="en-US"/>
              <a:t>: </a:t>
            </a:r>
            <a:r>
              <a:rPr lang="en-US"/>
              <a:t>α</a:t>
            </a:r>
            <a:endParaRPr lang="en-US" dirty="0"/>
          </a:p>
          <a:p>
            <a:r>
              <a:rPr lang="en-US" dirty="0"/>
              <a:t>If FOV defines horizontal field?</a:t>
            </a:r>
          </a:p>
          <a:p>
            <a:r>
              <a:rPr lang="en-US" dirty="0"/>
              <a:t>If FOV defines vertical field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5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Arrangements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4705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two types of projections discussed:</a:t>
            </a:r>
          </a:p>
          <a:p>
            <a:r>
              <a:rPr lang="en-US" dirty="0" smtClean="0"/>
              <a:t>What are the two elements that define a projection</a:t>
            </a:r>
          </a:p>
          <a:p>
            <a:r>
              <a:rPr lang="en-US" dirty="0" smtClean="0"/>
              <a:t>What defines a computer graphics camera?</a:t>
            </a:r>
          </a:p>
          <a:p>
            <a:r>
              <a:rPr lang="en-US" dirty="0" smtClean="0"/>
              <a:t>What is the difference between the cameras for a perspective and orthographic projection?</a:t>
            </a:r>
            <a:endParaRPr lang="en-US" dirty="0"/>
          </a:p>
          <a:p>
            <a:r>
              <a:rPr lang="en-US" dirty="0" smtClean="0"/>
              <a:t>What is the difference between the viewing volumes of a perspective and orthographic projection?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8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(Orthographic)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main advantage of orthographic projection?</a:t>
            </a:r>
          </a:p>
          <a:p>
            <a:r>
              <a:rPr lang="en-US" dirty="0" smtClean="0"/>
              <a:t>What is the shape of the visible volume?</a:t>
            </a:r>
          </a:p>
          <a:p>
            <a:r>
              <a:rPr lang="en-US" dirty="0" smtClean="0"/>
              <a:t>What is the camera position in relation to the image plane?</a:t>
            </a:r>
          </a:p>
        </p:txBody>
      </p:sp>
    </p:spTree>
    <p:extLst>
      <p:ext uri="{BB962C8B-B14F-4D97-AF65-F5344CB8AC3E}">
        <p14:creationId xmlns:p14="http://schemas.microsoft.com/office/powerpoint/2010/main" val="69967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Why are the near/far plane distances important?</a:t>
            </a:r>
          </a:p>
          <a:p>
            <a:pPr lvl="1"/>
            <a:r>
              <a:rPr lang="en-US" dirty="0" smtClean="0"/>
              <a:t>Increase FOV will make objects larger or smaller?</a:t>
            </a:r>
          </a:p>
          <a:p>
            <a:pPr lvl="1"/>
            <a:r>
              <a:rPr lang="en-US" dirty="0" smtClean="0"/>
              <a:t>Image plane</a:t>
            </a:r>
          </a:p>
          <a:p>
            <a:pPr lvl="2"/>
            <a:r>
              <a:rPr lang="en-US" dirty="0" smtClean="0"/>
              <a:t>What is the relationship between viewing </a:t>
            </a:r>
            <a:r>
              <a:rPr lang="en-US" dirty="0" smtClean="0"/>
              <a:t>direction </a:t>
            </a:r>
            <a:r>
              <a:rPr lang="en-US" dirty="0" smtClean="0"/>
              <a:t>and image plane?</a:t>
            </a:r>
            <a:endParaRPr lang="en-US" dirty="0" smtClean="0"/>
          </a:p>
          <a:p>
            <a:pPr lvl="1"/>
            <a:r>
              <a:rPr lang="en-US" dirty="0" smtClean="0"/>
              <a:t>Up </a:t>
            </a:r>
            <a:r>
              <a:rPr lang="en-US" dirty="0" smtClean="0"/>
              <a:t>vector we specify must always be perpendicular to the viewing direction?</a:t>
            </a:r>
          </a:p>
          <a:p>
            <a:pPr lvl="1"/>
            <a:r>
              <a:rPr lang="en-US" dirty="0" smtClean="0"/>
              <a:t>What is the shape of the visible volume?</a:t>
            </a:r>
          </a:p>
          <a:p>
            <a:pPr lvl="1"/>
            <a:r>
              <a:rPr lang="en-US" dirty="0" smtClean="0"/>
              <a:t>Far away objects appear smaller/larger?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1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8867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Coordinate Systems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r>
              <a:rPr lang="en-US"/>
              <a:t>Two options for Z-axis direction!</a:t>
            </a:r>
          </a:p>
          <a:p>
            <a:pPr lvl="1"/>
            <a:r>
              <a:rPr lang="en-US"/>
              <a:t>Same position, different sign for z-value!!</a:t>
            </a:r>
          </a:p>
        </p:txBody>
      </p:sp>
    </p:spTree>
    <p:extLst>
      <p:ext uri="{BB962C8B-B14F-4D97-AF65-F5344CB8AC3E}">
        <p14:creationId xmlns:p14="http://schemas.microsoft.com/office/powerpoint/2010/main" val="2112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vs. Right Handed Systems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772400" cy="41148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 b="1">
                <a:solidFill>
                  <a:schemeClr val="hlink"/>
                </a:solidFill>
              </a:rPr>
              <a:t>Right-Handed System</a:t>
            </a:r>
            <a:r>
              <a:rPr lang="en-US" sz="2800"/>
              <a:t> EXCLUSIVELY!!</a:t>
            </a:r>
          </a:p>
        </p:txBody>
      </p:sp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842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156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and the Scene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7772400" cy="4114800"/>
          </a:xfrm>
        </p:spPr>
        <p:txBody>
          <a:bodyPr/>
          <a:lstStyle/>
          <a:p>
            <a:r>
              <a:rPr lang="en-US"/>
              <a:t>Right-Handed Coordinate System</a:t>
            </a:r>
          </a:p>
          <a:p>
            <a:r>
              <a:rPr lang="en-US"/>
              <a:t>Convenience</a:t>
            </a:r>
          </a:p>
          <a:p>
            <a:pPr lvl="1"/>
            <a:r>
              <a:rPr lang="en-US"/>
              <a:t>Origin</a:t>
            </a:r>
            <a:br>
              <a:rPr lang="en-US"/>
            </a:br>
            <a:r>
              <a:rPr lang="en-US"/>
              <a:t>Center of 8x8</a:t>
            </a:r>
          </a:p>
          <a:p>
            <a:pPr lvl="1"/>
            <a:r>
              <a:rPr lang="en-US"/>
              <a:t>Units</a:t>
            </a:r>
            <a:br>
              <a:rPr lang="en-US"/>
            </a:br>
            <a:r>
              <a:rPr lang="en-US"/>
              <a:t>in cm</a:t>
            </a:r>
          </a:p>
        </p:txBody>
      </p:sp>
    </p:spTree>
    <p:extLst>
      <p:ext uri="{BB962C8B-B14F-4D97-AF65-F5344CB8AC3E}">
        <p14:creationId xmlns:p14="http://schemas.microsoft.com/office/powerpoint/2010/main" val="12701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156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44958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…</a:t>
            </a:r>
          </a:p>
        </p:txBody>
      </p:sp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47307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425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584835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Computer Graphics Camera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27313"/>
            <a:ext cx="4267200" cy="3814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Camera position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Look at position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Up direction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Related terms: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Image Plane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Viewing Direction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View </a:t>
            </a:r>
            <a:r>
              <a:rPr lang="en-US" sz="2000" dirty="0" smtClean="0"/>
              <a:t>Vector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hlinkClick r:id="rId3" action="ppaction://hlinkfile"/>
              </a:rPr>
              <a:t>Maya scene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6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 Direction (Up Vector):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141913"/>
            <a:ext cx="5294313" cy="1716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Also referred to as: Twist Angle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Cannot be parallel to viewing direction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not need to be normalized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not need to be perpendicular to</a:t>
            </a:r>
            <a:br>
              <a:rPr lang="en-US" sz="2000" dirty="0"/>
            </a:br>
            <a:r>
              <a:rPr lang="en-US" sz="2000" dirty="0"/>
              <a:t>viewing direction</a:t>
            </a:r>
          </a:p>
        </p:txBody>
      </p:sp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109788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42195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2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Controlling </a:t>
            </a:r>
            <a:r>
              <a:rPr lang="en-US" sz="3600" dirty="0"/>
              <a:t>the Up Vector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7772400" cy="4114800"/>
          </a:xfrm>
        </p:spPr>
        <p:txBody>
          <a:bodyPr/>
          <a:lstStyle/>
          <a:p>
            <a:r>
              <a:rPr lang="en-US" sz="2800"/>
              <a:t>z=slider:</a:t>
            </a:r>
            <a:br>
              <a:rPr lang="en-US" sz="2800"/>
            </a:br>
            <a:endParaRPr lang="en-US" sz="2800"/>
          </a:p>
          <a:p>
            <a:r>
              <a:rPr lang="en-US" sz="2800"/>
              <a:t>Twist angle:</a:t>
            </a:r>
            <a:br>
              <a:rPr lang="en-US" sz="2800"/>
            </a:br>
            <a:endParaRPr lang="en-US" sz="2800" b="1"/>
          </a:p>
          <a:p>
            <a:r>
              <a:rPr lang="en-US" sz="2800" b="1"/>
              <a:t>not </a:t>
            </a:r>
            <a:br>
              <a:rPr lang="en-US" sz="2800" b="1"/>
            </a:br>
            <a:r>
              <a:rPr lang="en-US" sz="2800"/>
              <a:t>perpendicular</a:t>
            </a:r>
            <a:br>
              <a:rPr lang="en-US" sz="2800"/>
            </a:br>
            <a:r>
              <a:rPr lang="en-US" sz="2800"/>
              <a:t>to View Vector!</a:t>
            </a:r>
          </a:p>
        </p:txBody>
      </p:sp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105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80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3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7150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567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A Photograph of two papers</vt:lpstr>
      <vt:lpstr>The Arrangements</vt:lpstr>
      <vt:lpstr>3D Coordinate Systems</vt:lpstr>
      <vt:lpstr>Left vs. Right Handed Systems</vt:lpstr>
      <vt:lpstr>The Model and the Scene</vt:lpstr>
      <vt:lpstr>Details …</vt:lpstr>
      <vt:lpstr>A Computer Graphics Camera</vt:lpstr>
      <vt:lpstr>The Up Direction (Up Vector):</vt:lpstr>
      <vt:lpstr>Controlling the Up Vector</vt:lpstr>
      <vt:lpstr>The Visible Volume</vt:lpstr>
      <vt:lpstr>The Viewing Frustum Volume </vt:lpstr>
      <vt:lpstr>Perspective Projection</vt:lpstr>
      <vt:lpstr>The Rectangular Visible Volume </vt:lpstr>
      <vt:lpstr>Orthographic Projection</vt:lpstr>
      <vt:lpstr>Orthographic vs Perspective Projection</vt:lpstr>
      <vt:lpstr>Near Plane and Aspect Ratio</vt:lpstr>
      <vt:lpstr>Aspect Ratio</vt:lpstr>
      <vt:lpstr>What is my Image Plane Size?</vt:lpstr>
      <vt:lpstr>How about now?</vt:lpstr>
      <vt:lpstr>Review questions</vt:lpstr>
      <vt:lpstr>Parallel (Orthographic) Projection</vt:lpstr>
      <vt:lpstr>Perspective Projection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40</cp:revision>
  <dcterms:created xsi:type="dcterms:W3CDTF">2006-08-16T00:00:00Z</dcterms:created>
  <dcterms:modified xsi:type="dcterms:W3CDTF">2016-01-06T16:33:36Z</dcterms:modified>
</cp:coreProperties>
</file>