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51" r:id="rId2"/>
    <p:sldId id="353" r:id="rId3"/>
    <p:sldId id="350" r:id="rId4"/>
    <p:sldId id="354" r:id="rId5"/>
    <p:sldId id="35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00FFFF"/>
    <a:srgbClr val="0000FF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2" autoAdjust="0"/>
  </p:normalViewPr>
  <p:slideViewPr>
    <p:cSldViewPr snapToGrid="0">
      <p:cViewPr>
        <p:scale>
          <a:sx n="170" d="100"/>
          <a:sy n="170" d="100"/>
        </p:scale>
        <p:origin x="-181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3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25.png"/><Relationship Id="rId7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3.png"/><Relationship Id="rId4" Type="http://schemas.openxmlformats.org/officeDocument/2006/relationships/image" Target="../media/image2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Phong</a:t>
            </a:r>
            <a:r>
              <a:rPr lang="en-US" dirty="0" smtClean="0"/>
              <a:t> Illumination Model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𝐼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𝑁</m:t>
                            </m:r>
                          </m:e>
                        </m:acc>
                        <m:r>
                          <a:rPr lang="en-US" i="1">
                            <a:latin typeface="Cambria Math"/>
                            <a:ea typeface="Cambria Math"/>
                          </a:rPr>
                          <m:t>∙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𝐿</m:t>
                            </m:r>
                          </m:e>
                        </m:acc>
                      </m:e>
                    </m:d>
                    <m:r>
                      <a:rPr lang="en-US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</m:acc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𝑅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6"/>
                <a:endParaRPr lang="en-US" dirty="0" smtClean="0"/>
              </a:p>
              <a:p>
                <a:r>
                  <a:rPr lang="en-US" dirty="0" smtClean="0"/>
                  <a:t>Problems: does not describe</a:t>
                </a:r>
              </a:p>
              <a:p>
                <a:pPr lvl="1"/>
                <a:r>
                  <a:rPr lang="en-US" dirty="0" smtClean="0"/>
                  <a:t>Reflection</a:t>
                </a:r>
              </a:p>
              <a:p>
                <a:pPr lvl="1"/>
                <a:r>
                  <a:rPr lang="en-US" dirty="0" smtClean="0"/>
                  <a:t>Refraction</a:t>
                </a:r>
              </a:p>
              <a:p>
                <a:pPr lvl="1"/>
                <a:r>
                  <a:rPr lang="en-US" dirty="0" smtClean="0"/>
                  <a:t>Shadow</a:t>
                </a:r>
              </a:p>
              <a:p>
                <a:r>
                  <a:rPr lang="en-US" dirty="0" smtClean="0"/>
                  <a:t>Generalize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𝐼</m:t>
                    </m:r>
                  </m:oMath>
                </a14:m>
                <a:r>
                  <a:rPr lang="en-US" dirty="0" smtClean="0"/>
                  <a:t> to describe</a:t>
                </a:r>
                <a:br>
                  <a:rPr lang="en-US" dirty="0" smtClean="0"/>
                </a:br>
                <a:r>
                  <a:rPr lang="en-US" dirty="0" smtClean="0"/>
                  <a:t>the above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/>
          <p:cNvGrpSpPr/>
          <p:nvPr/>
        </p:nvGrpSpPr>
        <p:grpSpPr>
          <a:xfrm>
            <a:off x="4450159" y="3519055"/>
            <a:ext cx="4693841" cy="2228404"/>
            <a:chOff x="4202003" y="3858953"/>
            <a:chExt cx="4693841" cy="22284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4202003" y="4705122"/>
                  <a:ext cx="1021655" cy="46353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</m:acc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2003" y="4705122"/>
                  <a:ext cx="1021655" cy="46353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6140752" y="3940607"/>
                  <a:ext cx="1292123" cy="102239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0752" y="3940607"/>
                  <a:ext cx="1292123" cy="102239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8155348" y="4158993"/>
                  <a:ext cx="740496" cy="67407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𝑳</m:t>
                            </m:r>
                          </m:e>
                        </m:acc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5348" y="4158993"/>
                  <a:ext cx="740496" cy="67407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Group 9"/>
            <p:cNvGrpSpPr/>
            <p:nvPr/>
          </p:nvGrpSpPr>
          <p:grpSpPr>
            <a:xfrm>
              <a:off x="4291496" y="3858953"/>
              <a:ext cx="4496005" cy="2228404"/>
              <a:chOff x="895028" y="3980421"/>
              <a:chExt cx="4496005" cy="2228404"/>
            </a:xfrm>
          </p:grpSpPr>
          <p:sp>
            <p:nvSpPr>
              <p:cNvPr id="15" name="Trapezoid 14"/>
              <p:cNvSpPr/>
              <p:nvPr/>
            </p:nvSpPr>
            <p:spPr>
              <a:xfrm>
                <a:off x="1970794" y="5008325"/>
                <a:ext cx="3158334" cy="1200500"/>
              </a:xfrm>
              <a:prstGeom prst="trapezoid">
                <a:avLst>
                  <a:gd name="adj" fmla="val 5630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 flipH="1">
                <a:off x="3618492" y="4730033"/>
                <a:ext cx="1772541" cy="937443"/>
              </a:xfrm>
              <a:prstGeom prst="straightConnector1">
                <a:avLst/>
              </a:prstGeom>
              <a:ln w="76200" cmpd="sng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  <a:headEnd type="triangle"/>
                <a:tailEnd type="none"/>
              </a:ln>
              <a:effectLst>
                <a:softEdge rad="12700"/>
              </a:effectLst>
              <a:scene3d>
                <a:camera prst="orthographicFront"/>
                <a:lightRig rig="threePt" dir="t">
                  <a:rot lat="0" lon="0" rev="600000"/>
                </a:lightRig>
              </a:scene3d>
              <a:sp3d prstMaterial="dkEdge">
                <a:bevelT w="158750" h="254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V="1">
                <a:off x="3612882" y="4501453"/>
                <a:ext cx="0" cy="1166025"/>
              </a:xfrm>
              <a:prstGeom prst="straightConnector1">
                <a:avLst/>
              </a:prstGeom>
              <a:ln w="66675">
                <a:solidFill>
                  <a:schemeClr val="accent1">
                    <a:lumMod val="40000"/>
                    <a:lumOff val="60000"/>
                  </a:schemeClr>
                </a:solidFill>
                <a:tailEnd type="stealth"/>
              </a:ln>
              <a:scene3d>
                <a:camera prst="orthographicFront"/>
                <a:lightRig rig="threePt" dir="t"/>
              </a:scene3d>
              <a:sp3d>
                <a:bevelT w="215900" prst="coolSlant"/>
                <a:bevelB w="152400" h="50800" prst="softRound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 flipV="1">
                <a:off x="1402454" y="4939019"/>
                <a:ext cx="2216038" cy="728459"/>
              </a:xfrm>
              <a:prstGeom prst="straightConnector1">
                <a:avLst/>
              </a:prstGeom>
              <a:ln w="76200" cmpd="sng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  <a:tailEnd type="triangle"/>
              </a:ln>
              <a:effectLst>
                <a:softEdge rad="12700"/>
              </a:effectLst>
              <a:scene3d>
                <a:camera prst="orthographicFront"/>
                <a:lightRig rig="soft" dir="t">
                  <a:rot lat="0" lon="0" rev="3600000"/>
                </a:lightRig>
              </a:scene3d>
              <a:sp3d prstMaterial="plastic">
                <a:bevelT w="158750" h="254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Smiley Face 18"/>
              <p:cNvSpPr/>
              <p:nvPr/>
            </p:nvSpPr>
            <p:spPr>
              <a:xfrm rot="1357203">
                <a:off x="895028" y="3980421"/>
                <a:ext cx="572202" cy="579799"/>
              </a:xfrm>
              <a:prstGeom prst="smileyFace">
                <a:avLst>
                  <a:gd name="adj" fmla="val 4653"/>
                </a:avLst>
              </a:prstGeom>
              <a:scene3d>
                <a:camera prst="isometricOffAxis2Right"/>
                <a:lightRig rig="threePt" dir="t"/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 flipH="1" flipV="1">
                <a:off x="1323917" y="4378037"/>
                <a:ext cx="2288966" cy="1289443"/>
              </a:xfrm>
              <a:prstGeom prst="straightConnector1">
                <a:avLst/>
              </a:prstGeom>
              <a:ln w="76200" cmpd="sng">
                <a:solidFill>
                  <a:schemeClr val="accent3">
                    <a:lumMod val="75000"/>
                  </a:schemeClr>
                </a:solidFill>
                <a:prstDash val="solid"/>
                <a:headEnd type="none"/>
                <a:tailEnd type="triangle"/>
              </a:ln>
              <a:effectLst>
                <a:softEdge rad="12700"/>
              </a:effectLst>
              <a:scene3d>
                <a:camera prst="orthographicFront"/>
                <a:lightRig rig="soft" dir="t"/>
              </a:scene3d>
              <a:sp3d prstMaterial="softEdge">
                <a:bevelT w="158750" h="254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ardrop 20"/>
              <p:cNvSpPr/>
              <p:nvPr/>
            </p:nvSpPr>
            <p:spPr>
              <a:xfrm rot="11891525">
                <a:off x="2473154" y="4330376"/>
                <a:ext cx="1155710" cy="799315"/>
              </a:xfrm>
              <a:prstGeom prst="teardrop">
                <a:avLst>
                  <a:gd name="adj" fmla="val 169913"/>
                </a:avLst>
              </a:prstGeom>
              <a:solidFill>
                <a:schemeClr val="accent5">
                  <a:lumMod val="40000"/>
                  <a:lumOff val="60000"/>
                  <a:alpha val="69000"/>
                </a:schemeClr>
              </a:solidFill>
              <a:ln>
                <a:noFill/>
              </a:ln>
              <a:scene3d>
                <a:camera prst="perspectiveContrastingRightFacing" fov="7200000">
                  <a:rot lat="19200000" lon="8400000" rev="3000000"/>
                </a:camera>
                <a:lightRig rig="threePt" dir="t">
                  <a:rot lat="0" lon="0" rev="17400000"/>
                </a:lightRig>
              </a:scene3d>
              <a:sp3d prstMaterial="matte">
                <a:bevelT w="2540000" h="615950" prst="coolSlant"/>
                <a:bevelB w="1111250" h="45085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6260580" y="4560041"/>
              <a:ext cx="1508760" cy="1506239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57000"/>
              </a:schemeClr>
            </a:solidFill>
            <a:ln w="3175" cap="sq"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  <a:reflection endPos="0" dir="5400000" sy="-100000" algn="bl" rotWithShape="0"/>
            </a:effectLst>
            <a:scene3d>
              <a:camera prst="isometricOffAxis2Top"/>
              <a:lightRig rig="twoPt" dir="t"/>
            </a:scene3d>
            <a:sp3d z="374650" prstMaterial="flat">
              <a:bevelT w="800100" h="736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574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9" name="Content Placeholder 2"/>
              <p:cNvSpPr txBox="1">
                <a:spLocks/>
              </p:cNvSpPr>
              <p:nvPr/>
            </p:nvSpPr>
            <p:spPr>
              <a:xfrm>
                <a:off x="600250" y="1896117"/>
                <a:ext cx="7640568" cy="41795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6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1125" lvl="1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</a:rPr>
                          <m:t>𝑽</m:t>
                        </m:r>
                      </m:e>
                    </m:acc>
                    <m:r>
                      <a:rPr lang="en-US" b="1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 smtClean="0"/>
                  <a:t> viewing direction</a:t>
                </a:r>
              </a:p>
              <a:p>
                <a:pPr marL="111125" lvl="1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e>
                    </m:acc>
                    <m:r>
                      <a:rPr lang="en-US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: mirror reflection direction</a:t>
                </a:r>
              </a:p>
              <a:p>
                <a:pPr marL="111125" lvl="1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e>
                    </m:acc>
                    <m:r>
                      <a:rPr lang="en-US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: </a:t>
                </a:r>
                <a:r>
                  <a:rPr lang="en-US" dirty="0" smtClean="0"/>
                  <a:t>transmission direction</a:t>
                </a:r>
              </a:p>
              <a:p>
                <a:pPr marL="111125" lvl="1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/>
                  <a:t>: </a:t>
                </a:r>
                <a:r>
                  <a:rPr lang="en-US" dirty="0"/>
                  <a:t>visible </a:t>
                </a:r>
                <a:r>
                  <a:rPr lang="en-US" dirty="0" smtClean="0"/>
                  <a:t>position</a:t>
                </a:r>
              </a:p>
              <a:p>
                <a:pPr marL="111125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P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 smtClean="0"/>
                  <a:t>: visible position along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e>
                    </m:acc>
                  </m:oMath>
                </a14:m>
                <a:endParaRPr lang="en-US" dirty="0" smtClean="0"/>
              </a:p>
              <a:p>
                <a:pPr marL="111125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P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: visible position along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e>
                    </m:acc>
                  </m:oMath>
                </a14:m>
                <a:endParaRPr lang="en-US" dirty="0" smtClean="0"/>
              </a:p>
              <a:p>
                <a:pPr marL="111125" lvl="1" indent="0">
                  <a:buNone/>
                </a:pPr>
                <a:endParaRPr lang="en-US" dirty="0"/>
              </a:p>
              <a:p>
                <a:pPr marL="111125" lvl="1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</a:rPr>
                          <m:t>𝑵</m:t>
                        </m:r>
                      </m:e>
                    </m:acc>
                    <m:r>
                      <a:rPr lang="en-US" b="1" i="1">
                        <a:latin typeface="Cambria Math"/>
                      </a:rPr>
                      <m:t>: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Normal vector at visible position P</a:t>
                </a:r>
                <a:endParaRPr lang="en-US" dirty="0"/>
              </a:p>
              <a:p>
                <a:pPr marL="111125" lvl="1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ν</m:t>
                    </m:r>
                  </m:oMath>
                </a14:m>
                <a:r>
                  <a:rPr lang="en-US" b="0" dirty="0" smtClean="0">
                    <a:latin typeface="Cambria Math"/>
                  </a:rPr>
                  <a:t>: Reflectivity at visible position P</a:t>
                </a:r>
              </a:p>
              <a:p>
                <a:pPr marL="111125" lvl="1" indent="0">
                  <a:buNone/>
                </a:pPr>
                <a:r>
                  <a:rPr lang="en-US" dirty="0">
                    <a:latin typeface="Cambria Math"/>
                  </a:rPr>
                  <a:t>	</a:t>
                </a:r>
                <a:r>
                  <a:rPr lang="en-US" dirty="0" smtClean="0">
                    <a:latin typeface="Cambria Math"/>
                  </a:rPr>
                  <a:t>Material property: value between 0 to 1</a:t>
                </a:r>
                <a:endParaRPr lang="en-US" b="0" dirty="0" smtClean="0">
                  <a:latin typeface="Cambria Math"/>
                </a:endParaRPr>
              </a:p>
              <a:p>
                <a:pPr marL="111125" lvl="1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</a:rPr>
                      <m:t>τ</m:t>
                    </m:r>
                  </m:oMath>
                </a14:m>
                <a:r>
                  <a:rPr lang="en-US" dirty="0" smtClean="0"/>
                  <a:t>: Transparency at visible position P</a:t>
                </a:r>
              </a:p>
              <a:p>
                <a:pPr marL="111125" lvl="1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Material property: value between 0 to 1</a:t>
                </a:r>
              </a:p>
              <a:p>
                <a:pPr marL="111125" lvl="1" indent="0">
                  <a:buNone/>
                </a:pPr>
                <a:r>
                  <a:rPr lang="en-US" b="1" u="sng" dirty="0" smtClean="0"/>
                  <a:t>Note: for typical materials</a:t>
                </a:r>
                <a:r>
                  <a:rPr lang="en-US" dirty="0" smtClean="0"/>
                  <a:t>: </a:t>
                </a:r>
              </a:p>
              <a:p>
                <a:pPr marL="111125" lvl="1" indent="0">
                  <a:buNone/>
                </a:pPr>
                <a:r>
                  <a:rPr lang="en-US" dirty="0"/>
                  <a:t>	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ν</m:t>
                    </m:r>
                  </m:oMath>
                </a14:m>
                <a:r>
                  <a:rPr lang="en-US" dirty="0" smtClean="0"/>
                  <a:t>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τ</m:t>
                    </m:r>
                  </m:oMath>
                </a14:m>
                <a:r>
                  <a:rPr lang="en-US" dirty="0" smtClean="0"/>
                  <a:t> &lt; 1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7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50" y="1896117"/>
                <a:ext cx="7640568" cy="4179557"/>
              </a:xfrm>
              <a:prstGeom prst="rect">
                <a:avLst/>
              </a:prstGeom>
              <a:blipFill rotWithShape="1">
                <a:blip r:embed="rId2"/>
                <a:stretch>
                  <a:fillRect t="-17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6" name="Group 75"/>
          <p:cNvGrpSpPr/>
          <p:nvPr/>
        </p:nvGrpSpPr>
        <p:grpSpPr>
          <a:xfrm>
            <a:off x="3919577" y="1139724"/>
            <a:ext cx="4585092" cy="4570866"/>
            <a:chOff x="2662976" y="937776"/>
            <a:chExt cx="4585092" cy="4570866"/>
          </a:xfrm>
        </p:grpSpPr>
        <p:sp>
          <p:nvSpPr>
            <p:cNvPr id="36" name="Smiley Face 35"/>
            <p:cNvSpPr/>
            <p:nvPr/>
          </p:nvSpPr>
          <p:spPr>
            <a:xfrm rot="1357203">
              <a:off x="2662976" y="1515332"/>
              <a:ext cx="572202" cy="579799"/>
            </a:xfrm>
            <a:prstGeom prst="smileyFace">
              <a:avLst>
                <a:gd name="adj" fmla="val 4653"/>
              </a:avLst>
            </a:prstGeom>
            <a:scene3d>
              <a:camera prst="isometricOffAxis2Right"/>
              <a:lightRig rig="threePt" dir="t"/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H="1" flipV="1">
              <a:off x="2940478" y="1824126"/>
              <a:ext cx="1207130" cy="868710"/>
            </a:xfrm>
            <a:prstGeom prst="straightConnector1">
              <a:avLst/>
            </a:prstGeom>
            <a:ln w="73025" cmpd="sng">
              <a:solidFill>
                <a:schemeClr val="accent4">
                  <a:lumMod val="40000"/>
                  <a:lumOff val="60000"/>
                </a:schemeClr>
              </a:solidFill>
              <a:prstDash val="sysDash"/>
              <a:headEnd type="none"/>
              <a:tailEnd type="triangle"/>
            </a:ln>
            <a:effectLst>
              <a:softEdge rad="12700"/>
            </a:effectLst>
            <a:scene3d>
              <a:camera prst="orthographicFront"/>
              <a:lightRig rig="soft" dir="t">
                <a:rot lat="0" lon="0" rev="3600000"/>
              </a:lightRig>
            </a:scene3d>
            <a:sp3d prstMaterial="softEdg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ardrop 61"/>
            <p:cNvSpPr/>
            <p:nvPr/>
          </p:nvSpPr>
          <p:spPr>
            <a:xfrm rot="10533822">
              <a:off x="6675866" y="1292806"/>
              <a:ext cx="572202" cy="579799"/>
            </a:xfrm>
            <a:prstGeom prst="teardrop">
              <a:avLst/>
            </a:prstGeom>
            <a:effectLst>
              <a:glow rad="723900">
                <a:schemeClr val="accent6">
                  <a:satMod val="175000"/>
                  <a:alpha val="40000"/>
                </a:schemeClr>
              </a:glow>
            </a:effectLst>
            <a:scene3d>
              <a:camera prst="isometricOffAxis2Right"/>
              <a:lightRig rig="threePt" dir="t"/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H="1">
              <a:off x="5796766" y="1651115"/>
              <a:ext cx="1207130" cy="868710"/>
            </a:xfrm>
            <a:prstGeom prst="straightConnector1">
              <a:avLst/>
            </a:prstGeom>
            <a:ln w="73025" cap="rnd" cmpd="sng">
              <a:solidFill>
                <a:schemeClr val="accent6">
                  <a:lumMod val="75000"/>
                </a:schemeClr>
              </a:solidFill>
              <a:prstDash val="sysDash"/>
              <a:headEnd type="triangle"/>
              <a:tailEnd type="none"/>
            </a:ln>
            <a:effectLst>
              <a:softEdge rad="12700"/>
            </a:effectLst>
            <a:scene3d>
              <a:camera prst="orthographicFront"/>
              <a:lightRig rig="soft" dir="t"/>
            </a:scene3d>
            <a:sp3d prstMaterial="softEdg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ardrop 57"/>
            <p:cNvSpPr/>
            <p:nvPr/>
          </p:nvSpPr>
          <p:spPr>
            <a:xfrm rot="14757059">
              <a:off x="5670773" y="4932641"/>
              <a:ext cx="572202" cy="579799"/>
            </a:xfrm>
            <a:prstGeom prst="teardrop">
              <a:avLst/>
            </a:prstGeom>
            <a:effectLst>
              <a:glow rad="698500">
                <a:schemeClr val="accent4">
                  <a:satMod val="175000"/>
                  <a:alpha val="40000"/>
                </a:schemeClr>
              </a:glow>
            </a:effectLst>
            <a:scene3d>
              <a:camera prst="isometricOffAxis2Right"/>
              <a:lightRig rig="threePt" dir="t"/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>
              <a:off x="5202250" y="3887724"/>
              <a:ext cx="683381" cy="1414488"/>
            </a:xfrm>
            <a:prstGeom prst="straightConnector1">
              <a:avLst/>
            </a:prstGeom>
            <a:ln w="73025" cap="rnd" cmpd="sng">
              <a:solidFill>
                <a:schemeClr val="accent4">
                  <a:lumMod val="75000"/>
                </a:schemeClr>
              </a:solidFill>
              <a:prstDash val="sysDash"/>
              <a:tailEnd type="triangle"/>
            </a:ln>
            <a:effectLst>
              <a:softEdge rad="12700"/>
            </a:effectLst>
            <a:scene3d>
              <a:camera prst="orthographicFront"/>
              <a:lightRig rig="soft" dir="t">
                <a:rot lat="0" lon="0" rev="3600000"/>
              </a:lightRig>
            </a:scene3d>
            <a:sp3d prstMaterial="plastic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Rectangle 47"/>
                <p:cNvSpPr/>
                <p:nvPr/>
              </p:nvSpPr>
              <p:spPr>
                <a:xfrm>
                  <a:off x="5335869" y="937776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0" dirty="0" smtClean="0">
                                <a:solidFill>
                                  <a:schemeClr val="tx1"/>
                                </a:solidFill>
                              </a:rPr>
                              <m:t>P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5869" y="937776"/>
                  <a:ext cx="1111074" cy="71297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ectangle 22"/>
            <p:cNvSpPr/>
            <p:nvPr/>
          </p:nvSpPr>
          <p:spPr>
            <a:xfrm>
              <a:off x="5243460" y="2494177"/>
              <a:ext cx="1292123" cy="10223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Medium 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250005" y="2854140"/>
              <a:ext cx="1292123" cy="10223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Medium 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4859584" y="3198531"/>
              <a:ext cx="0" cy="1166025"/>
            </a:xfrm>
            <a:prstGeom prst="straightConnector1">
              <a:avLst/>
            </a:prstGeom>
            <a:ln w="66675">
              <a:solidFill>
                <a:schemeClr val="accent1">
                  <a:lumMod val="40000"/>
                  <a:lumOff val="60000"/>
                </a:schemeClr>
              </a:solidFill>
              <a:prstDash val="dash"/>
              <a:tailEnd type="none"/>
            </a:ln>
            <a:scene3d>
              <a:camera prst="orthographicFront"/>
              <a:lightRig rig="threePt" dir="t"/>
            </a:scene3d>
            <a:sp3d>
              <a:bevelT w="215900" prst="coolSlant"/>
              <a:bevelB w="152400" h="50800" prst="softRound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4853507" y="3168733"/>
              <a:ext cx="683381" cy="1414488"/>
            </a:xfrm>
            <a:prstGeom prst="straightConnector1">
              <a:avLst/>
            </a:prstGeom>
            <a:ln w="76200" cmpd="sng">
              <a:solidFill>
                <a:schemeClr val="accent4">
                  <a:lumMod val="75000"/>
                </a:schemeClr>
              </a:solidFill>
              <a:prstDash val="solid"/>
              <a:tailEnd type="triangle"/>
            </a:ln>
            <a:effectLst>
              <a:softEdge rad="12700"/>
            </a:effectLst>
            <a:scene3d>
              <a:camera prst="orthographicFront"/>
              <a:lightRig rig="soft" dir="t">
                <a:rot lat="0" lon="0" rev="3600000"/>
              </a:lightRig>
            </a:scene3d>
            <a:sp3d prstMaterial="plastic">
              <a:bevelT w="158750" h="254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rapezoid 34"/>
            <p:cNvSpPr/>
            <p:nvPr/>
          </p:nvSpPr>
          <p:spPr>
            <a:xfrm>
              <a:off x="3250688" y="2599331"/>
              <a:ext cx="3158334" cy="1200500"/>
            </a:xfrm>
            <a:prstGeom prst="trapezoid">
              <a:avLst>
                <a:gd name="adj" fmla="val 56308"/>
              </a:avLst>
            </a:prstGeom>
            <a:solidFill>
              <a:schemeClr val="accent1">
                <a:alpha val="55000"/>
              </a:schemeClr>
            </a:solidFill>
            <a:scene3d>
              <a:camera prst="orthographicFront">
                <a:rot lat="5100001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 flipV="1">
              <a:off x="3629551" y="2305635"/>
              <a:ext cx="1207130" cy="868710"/>
            </a:xfrm>
            <a:prstGeom prst="straightConnector1">
              <a:avLst/>
            </a:prstGeom>
            <a:ln w="76200" cmpd="sng">
              <a:solidFill>
                <a:schemeClr val="accent4">
                  <a:lumMod val="40000"/>
                  <a:lumOff val="60000"/>
                </a:schemeClr>
              </a:solidFill>
              <a:prstDash val="solid"/>
              <a:headEnd type="none"/>
              <a:tailEnd type="triangle"/>
            </a:ln>
            <a:effectLst>
              <a:softEdge rad="12700"/>
            </a:effectLst>
            <a:scene3d>
              <a:camera prst="orthographicFront"/>
              <a:lightRig rig="soft" dir="t"/>
            </a:scene3d>
            <a:sp3d prstMaterial="softEdge">
              <a:bevelT w="158750" h="254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Rectangle 37"/>
                <p:cNvSpPr/>
                <p:nvPr/>
              </p:nvSpPr>
              <p:spPr>
                <a:xfrm>
                  <a:off x="4067119" y="2160715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000" dirty="0">
                                <a:solidFill>
                                  <a:schemeClr val="tx1"/>
                                </a:solidFill>
                              </a:rPr>
                              <m:t>θ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7119" y="2160715"/>
                  <a:ext cx="1111074" cy="71297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Arc 20"/>
            <p:cNvSpPr/>
            <p:nvPr/>
          </p:nvSpPr>
          <p:spPr>
            <a:xfrm rot="20188740">
              <a:off x="4376887" y="2684131"/>
              <a:ext cx="555372" cy="672470"/>
            </a:xfrm>
            <a:prstGeom prst="arc">
              <a:avLst>
                <a:gd name="adj1" fmla="val 14152774"/>
                <a:gd name="adj2" fmla="val 19726718"/>
              </a:avLst>
            </a:prstGeom>
            <a:ln w="60325">
              <a:solidFill>
                <a:schemeClr val="bg2">
                  <a:lumMod val="75000"/>
                </a:schemeClr>
              </a:solidFill>
            </a:ln>
            <a:scene3d>
              <a:camera prst="perspectiveLeft">
                <a:rot lat="0" lon="0" rev="0"/>
              </a:camera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20"/>
            <p:cNvSpPr/>
            <p:nvPr/>
          </p:nvSpPr>
          <p:spPr>
            <a:xfrm rot="9003165">
              <a:off x="4602215" y="3324585"/>
              <a:ext cx="555372" cy="672470"/>
            </a:xfrm>
            <a:prstGeom prst="arc">
              <a:avLst>
                <a:gd name="adj1" fmla="val 14152774"/>
                <a:gd name="adj2" fmla="val 17921361"/>
              </a:avLst>
            </a:prstGeom>
            <a:ln w="60325">
              <a:solidFill>
                <a:schemeClr val="bg2">
                  <a:lumMod val="75000"/>
                </a:schemeClr>
              </a:solidFill>
            </a:ln>
            <a:scene3d>
              <a:camera prst="perspectiveLeft">
                <a:rot lat="0" lon="0" rev="0"/>
              </a:camera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Rectangle 43"/>
                <p:cNvSpPr/>
                <p:nvPr/>
              </p:nvSpPr>
              <p:spPr>
                <a:xfrm>
                  <a:off x="4584154" y="3787563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000" dirty="0">
                                <a:solidFill>
                                  <a:schemeClr val="tx1"/>
                                </a:solidFill>
                              </a:rPr>
                              <m:t>θ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4154" y="3787563"/>
                  <a:ext cx="1111074" cy="71297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Rectangle 44"/>
                <p:cNvSpPr/>
                <p:nvPr/>
              </p:nvSpPr>
              <p:spPr>
                <a:xfrm>
                  <a:off x="4505617" y="1683882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05617" y="1683882"/>
                  <a:ext cx="689072" cy="48711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2743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Rectangle 45"/>
                <p:cNvSpPr/>
                <p:nvPr/>
              </p:nvSpPr>
              <p:spPr>
                <a:xfrm>
                  <a:off x="5432171" y="4248503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6" name="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2171" y="4248503"/>
                  <a:ext cx="689072" cy="48711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1946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Rectangle 52"/>
                <p:cNvSpPr/>
                <p:nvPr/>
              </p:nvSpPr>
              <p:spPr>
                <a:xfrm>
                  <a:off x="3284546" y="1882096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𝑽</m:t>
                            </m:r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3" name="Rectangle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4546" y="1882096"/>
                  <a:ext cx="689072" cy="487118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r="-2566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Straight Arrow Connector 53"/>
            <p:cNvCxnSpPr/>
            <p:nvPr/>
          </p:nvCxnSpPr>
          <p:spPr>
            <a:xfrm flipH="1">
              <a:off x="4859035" y="2312179"/>
              <a:ext cx="1207130" cy="868710"/>
            </a:xfrm>
            <a:prstGeom prst="straightConnector1">
              <a:avLst/>
            </a:prstGeom>
            <a:ln w="76200" cmpd="sng"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none"/>
            </a:ln>
            <a:effectLst>
              <a:softEdge rad="12700"/>
            </a:effectLst>
            <a:scene3d>
              <a:camera prst="orthographicFront"/>
              <a:lightRig rig="soft" dir="t"/>
            </a:scene3d>
            <a:sp3d prstMaterial="softEdge">
              <a:bevelT w="158750" h="254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4859584" y="2053194"/>
              <a:ext cx="0" cy="1166025"/>
            </a:xfrm>
            <a:prstGeom prst="straightConnector1">
              <a:avLst/>
            </a:prstGeom>
            <a:ln w="66675">
              <a:solidFill>
                <a:schemeClr val="accent1">
                  <a:lumMod val="40000"/>
                  <a:lumOff val="60000"/>
                </a:schemeClr>
              </a:solidFill>
              <a:tailEnd type="stealth"/>
            </a:ln>
            <a:scene3d>
              <a:camera prst="orthographicFront"/>
              <a:lightRig rig="threePt" dir="t"/>
            </a:scene3d>
            <a:sp3d>
              <a:bevelT w="215900" prst="coolSlant"/>
              <a:bevelB w="152400" h="50800" prst="softRound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Arc 20"/>
            <p:cNvSpPr/>
            <p:nvPr/>
          </p:nvSpPr>
          <p:spPr>
            <a:xfrm rot="21293660">
              <a:off x="4820996" y="2679456"/>
              <a:ext cx="555372" cy="672470"/>
            </a:xfrm>
            <a:prstGeom prst="arc">
              <a:avLst>
                <a:gd name="adj1" fmla="val 14152774"/>
                <a:gd name="adj2" fmla="val 19726718"/>
              </a:avLst>
            </a:prstGeom>
            <a:ln w="60325">
              <a:solidFill>
                <a:schemeClr val="bg2">
                  <a:lumMod val="75000"/>
                </a:schemeClr>
              </a:solidFill>
            </a:ln>
            <a:scene3d>
              <a:camera prst="perspectiveLeft">
                <a:rot lat="0" lon="0" rev="0"/>
              </a:camera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Rectangle 55"/>
                <p:cNvSpPr/>
                <p:nvPr/>
              </p:nvSpPr>
              <p:spPr>
                <a:xfrm>
                  <a:off x="4640250" y="2160715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000" dirty="0">
                                <a:solidFill>
                                  <a:schemeClr val="tx1"/>
                                </a:solidFill>
                              </a:rPr>
                              <m:t>θ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0250" y="2160715"/>
                  <a:ext cx="1111074" cy="71297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Rectangle 56"/>
                <p:cNvSpPr/>
                <p:nvPr/>
              </p:nvSpPr>
              <p:spPr>
                <a:xfrm>
                  <a:off x="5584571" y="1882097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4571" y="1882097"/>
                  <a:ext cx="689072" cy="487118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r="-1946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Rectangle 62"/>
                <p:cNvSpPr/>
                <p:nvPr/>
              </p:nvSpPr>
              <p:spPr>
                <a:xfrm>
                  <a:off x="6110960" y="4327041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0" dirty="0" smtClean="0">
                                <a:solidFill>
                                  <a:schemeClr val="tx1"/>
                                </a:solidFill>
                              </a:rPr>
                              <m:t>P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3" name="Rectangle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0960" y="4327041"/>
                  <a:ext cx="1111074" cy="712974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Rectangle 63"/>
                <p:cNvSpPr/>
                <p:nvPr/>
              </p:nvSpPr>
              <p:spPr>
                <a:xfrm>
                  <a:off x="2761898" y="2402874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P</m:t>
                        </m:r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4" name="Rectangle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1898" y="2402874"/>
                  <a:ext cx="1111074" cy="712974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Curved Connector 5"/>
            <p:cNvCxnSpPr/>
            <p:nvPr/>
          </p:nvCxnSpPr>
          <p:spPr>
            <a:xfrm>
              <a:off x="3444427" y="2743200"/>
              <a:ext cx="1340746" cy="454395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urved Connector 65"/>
            <p:cNvCxnSpPr/>
            <p:nvPr/>
          </p:nvCxnSpPr>
          <p:spPr>
            <a:xfrm>
              <a:off x="6019333" y="1301477"/>
              <a:ext cx="931229" cy="375858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urved Connector 66"/>
            <p:cNvCxnSpPr/>
            <p:nvPr/>
          </p:nvCxnSpPr>
          <p:spPr>
            <a:xfrm rot="10800000" flipV="1">
              <a:off x="5895920" y="4734684"/>
              <a:ext cx="633907" cy="527321"/>
            </a:xfrm>
            <a:prstGeom prst="curvedConnector3">
              <a:avLst>
                <a:gd name="adj1" fmla="val 38496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575007" y="6731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Reflective/Transparency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4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389883" y="1291660"/>
                <a:ext cx="82296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𝐼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/>
                            </a:rPr>
                            <m:t>τ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/>
                            </a:rPr>
                            <m:t>ν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ν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τ</m:t>
                      </m:r>
                    </m:oMath>
                  </m:oMathPara>
                </a14:m>
                <a:endParaRPr lang="en-US" dirty="0" smtClean="0"/>
              </a:p>
              <a:p>
                <a:pPr lvl="1"/>
                <a:endParaRPr lang="en-US" sz="2000" i="1" dirty="0" smtClean="0">
                  <a:latin typeface="Cambria Math"/>
                </a:endParaRPr>
              </a:p>
              <a:p>
                <a:pPr marL="460375"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sz="2000" dirty="0" smtClean="0"/>
                  <a:t> - Phong model evaluated at position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</m:oMath>
                </a14:m>
                <a:endParaRPr lang="en-US" sz="2000" dirty="0" smtClean="0"/>
              </a:p>
              <a:p>
                <a:pPr marL="460375" lvl="1"/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- Phong model evaluated at Position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endParaRPr lang="en-US" sz="2000" i="1" dirty="0" smtClean="0">
                  <a:latin typeface="Cambria Math"/>
                </a:endParaRPr>
              </a:p>
              <a:p>
                <a:pPr marL="460375" lvl="1"/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 smtClean="0"/>
                  <a:t>- Phong model evaluated at Position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460375"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smtClean="0">
                        <a:latin typeface="Cambria Math"/>
                      </a:rPr>
                      <m:t>ν</m:t>
                    </m:r>
                  </m:oMath>
                </a14:m>
                <a:r>
                  <a:rPr lang="en-US" sz="2000" b="0" dirty="0" smtClean="0">
                    <a:latin typeface="Cambria Math"/>
                  </a:rPr>
                  <a:t>: Reflectivity at </a:t>
                </a:r>
                <a:r>
                  <a:rPr lang="en-US" sz="2000" dirty="0"/>
                  <a:t>position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</m:oMath>
                </a14:m>
                <a:endParaRPr lang="en-US" sz="2000" b="0" dirty="0" smtClean="0">
                  <a:latin typeface="Cambria Math"/>
                </a:endParaRPr>
              </a:p>
              <a:p>
                <a:pPr marL="460375"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smtClean="0">
                        <a:latin typeface="Cambria Math"/>
                      </a:rPr>
                      <m:t>τ</m:t>
                    </m:r>
                  </m:oMath>
                </a14:m>
                <a:r>
                  <a:rPr lang="en-US" sz="2000" dirty="0" smtClean="0"/>
                  <a:t> : Transparency at </a:t>
                </a:r>
                <a:r>
                  <a:rPr lang="en-US" sz="2000" dirty="0"/>
                  <a:t>position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</m:oMath>
                </a14:m>
                <a:endParaRPr lang="en-US" sz="2000" dirty="0"/>
              </a:p>
              <a:p>
                <a:pPr lvl="1"/>
                <a:endParaRPr lang="en-US" sz="2000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83" y="1291660"/>
                <a:ext cx="8229600" cy="45259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 for Reflection and Refraction</a:t>
            </a:r>
            <a:endParaRPr lang="en-US" dirty="0"/>
          </a:p>
        </p:txBody>
      </p:sp>
      <p:grpSp>
        <p:nvGrpSpPr>
          <p:cNvPr id="23" name="Group 22"/>
          <p:cNvGrpSpPr>
            <a:grpSpLocks noChangeAspect="1"/>
          </p:cNvGrpSpPr>
          <p:nvPr/>
        </p:nvGrpSpPr>
        <p:grpSpPr>
          <a:xfrm>
            <a:off x="4811554" y="3002182"/>
            <a:ext cx="3438819" cy="3428150"/>
            <a:chOff x="2662976" y="937776"/>
            <a:chExt cx="4585092" cy="4570866"/>
          </a:xfrm>
        </p:grpSpPr>
        <p:sp>
          <p:nvSpPr>
            <p:cNvPr id="24" name="Smiley Face 23"/>
            <p:cNvSpPr/>
            <p:nvPr/>
          </p:nvSpPr>
          <p:spPr>
            <a:xfrm rot="1357203">
              <a:off x="2662976" y="1515332"/>
              <a:ext cx="572202" cy="579799"/>
            </a:xfrm>
            <a:prstGeom prst="smileyFace">
              <a:avLst>
                <a:gd name="adj" fmla="val 4653"/>
              </a:avLst>
            </a:prstGeom>
            <a:scene3d>
              <a:camera prst="isometricOffAxis2Right"/>
              <a:lightRig rig="threePt" dir="t"/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 flipV="1">
              <a:off x="2940478" y="1824126"/>
              <a:ext cx="1207130" cy="868710"/>
            </a:xfrm>
            <a:prstGeom prst="straightConnector1">
              <a:avLst/>
            </a:prstGeom>
            <a:ln w="73025" cmpd="sng">
              <a:solidFill>
                <a:schemeClr val="accent4">
                  <a:lumMod val="40000"/>
                  <a:lumOff val="60000"/>
                </a:schemeClr>
              </a:solidFill>
              <a:prstDash val="sysDash"/>
              <a:headEnd type="none"/>
              <a:tailEnd type="triangle"/>
            </a:ln>
            <a:effectLst>
              <a:softEdge rad="12700"/>
            </a:effectLst>
            <a:scene3d>
              <a:camera prst="orthographicFront"/>
              <a:lightRig rig="soft" dir="t">
                <a:rot lat="0" lon="0" rev="3600000"/>
              </a:lightRig>
            </a:scene3d>
            <a:sp3d prstMaterial="softEdg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ardrop 27"/>
            <p:cNvSpPr/>
            <p:nvPr/>
          </p:nvSpPr>
          <p:spPr>
            <a:xfrm rot="10533822">
              <a:off x="6675866" y="1292806"/>
              <a:ext cx="572202" cy="579799"/>
            </a:xfrm>
            <a:prstGeom prst="teardrop">
              <a:avLst/>
            </a:prstGeom>
            <a:effectLst>
              <a:glow rad="723900">
                <a:schemeClr val="accent6">
                  <a:satMod val="175000"/>
                  <a:alpha val="40000"/>
                </a:schemeClr>
              </a:glow>
            </a:effectLst>
            <a:scene3d>
              <a:camera prst="isometricOffAxis2Right"/>
              <a:lightRig rig="threePt" dir="t"/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>
              <a:off x="5796766" y="1651115"/>
              <a:ext cx="1207130" cy="868710"/>
            </a:xfrm>
            <a:prstGeom prst="straightConnector1">
              <a:avLst/>
            </a:prstGeom>
            <a:ln w="73025" cap="rnd" cmpd="sng">
              <a:solidFill>
                <a:schemeClr val="accent6">
                  <a:lumMod val="75000"/>
                </a:schemeClr>
              </a:solidFill>
              <a:prstDash val="sysDash"/>
              <a:headEnd type="triangle"/>
              <a:tailEnd type="none"/>
            </a:ln>
            <a:effectLst>
              <a:softEdge rad="12700"/>
            </a:effectLst>
            <a:scene3d>
              <a:camera prst="orthographicFront"/>
              <a:lightRig rig="soft" dir="t"/>
            </a:scene3d>
            <a:sp3d prstMaterial="softEdg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ardrop 34"/>
            <p:cNvSpPr/>
            <p:nvPr/>
          </p:nvSpPr>
          <p:spPr>
            <a:xfrm rot="14757059">
              <a:off x="5670773" y="4932641"/>
              <a:ext cx="572202" cy="579799"/>
            </a:xfrm>
            <a:prstGeom prst="teardrop">
              <a:avLst/>
            </a:prstGeom>
            <a:effectLst>
              <a:glow rad="698500">
                <a:schemeClr val="accent4">
                  <a:satMod val="175000"/>
                  <a:alpha val="40000"/>
                </a:schemeClr>
              </a:glow>
            </a:effectLst>
            <a:scene3d>
              <a:camera prst="isometricOffAxis2Right"/>
              <a:lightRig rig="threePt" dir="t"/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5202250" y="3887724"/>
              <a:ext cx="683381" cy="1414488"/>
            </a:xfrm>
            <a:prstGeom prst="straightConnector1">
              <a:avLst/>
            </a:prstGeom>
            <a:ln w="73025" cap="rnd" cmpd="sng">
              <a:solidFill>
                <a:schemeClr val="accent4">
                  <a:lumMod val="75000"/>
                </a:schemeClr>
              </a:solidFill>
              <a:prstDash val="sysDash"/>
              <a:tailEnd type="triangle"/>
            </a:ln>
            <a:effectLst>
              <a:softEdge rad="12700"/>
            </a:effectLst>
            <a:scene3d>
              <a:camera prst="orthographicFront"/>
              <a:lightRig rig="soft" dir="t">
                <a:rot lat="0" lon="0" rev="3600000"/>
              </a:lightRig>
            </a:scene3d>
            <a:sp3d prstMaterial="plastic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Rectangle 36"/>
                <p:cNvSpPr/>
                <p:nvPr/>
              </p:nvSpPr>
              <p:spPr>
                <a:xfrm>
                  <a:off x="5335869" y="937776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0" dirty="0" smtClean="0">
                                <a:solidFill>
                                  <a:schemeClr val="tx1"/>
                                </a:solidFill>
                              </a:rPr>
                              <m:t>P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5869" y="937776"/>
                  <a:ext cx="1111074" cy="71297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 flipV="1">
              <a:off x="4859584" y="3198531"/>
              <a:ext cx="0" cy="1166025"/>
            </a:xfrm>
            <a:prstGeom prst="straightConnector1">
              <a:avLst/>
            </a:prstGeom>
            <a:ln w="66675">
              <a:solidFill>
                <a:schemeClr val="accent1">
                  <a:lumMod val="40000"/>
                  <a:lumOff val="60000"/>
                </a:schemeClr>
              </a:solidFill>
              <a:prstDash val="dash"/>
              <a:tailEnd type="none"/>
            </a:ln>
            <a:scene3d>
              <a:camera prst="orthographicFront"/>
              <a:lightRig rig="threePt" dir="t"/>
            </a:scene3d>
            <a:sp3d>
              <a:bevelT w="215900" prst="coolSlant"/>
              <a:bevelB w="152400" h="50800" prst="softRound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4853507" y="3168733"/>
              <a:ext cx="683381" cy="1414488"/>
            </a:xfrm>
            <a:prstGeom prst="straightConnector1">
              <a:avLst/>
            </a:prstGeom>
            <a:ln w="76200" cmpd="sng">
              <a:solidFill>
                <a:schemeClr val="accent4">
                  <a:lumMod val="75000"/>
                </a:schemeClr>
              </a:solidFill>
              <a:prstDash val="solid"/>
              <a:tailEnd type="triangle"/>
            </a:ln>
            <a:effectLst>
              <a:softEdge rad="12700"/>
            </a:effectLst>
            <a:scene3d>
              <a:camera prst="orthographicFront"/>
              <a:lightRig rig="soft" dir="t">
                <a:rot lat="0" lon="0" rev="3600000"/>
              </a:lightRig>
            </a:scene3d>
            <a:sp3d prstMaterial="plastic">
              <a:bevelT w="158750" h="254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rapezoid 43"/>
            <p:cNvSpPr/>
            <p:nvPr/>
          </p:nvSpPr>
          <p:spPr>
            <a:xfrm>
              <a:off x="3250688" y="2599331"/>
              <a:ext cx="3158334" cy="1200500"/>
            </a:xfrm>
            <a:prstGeom prst="trapezoid">
              <a:avLst>
                <a:gd name="adj" fmla="val 56308"/>
              </a:avLst>
            </a:prstGeom>
            <a:solidFill>
              <a:schemeClr val="accent1">
                <a:alpha val="55000"/>
              </a:schemeClr>
            </a:solidFill>
            <a:scene3d>
              <a:camera prst="orthographicFront">
                <a:rot lat="5100001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H="1" flipV="1">
              <a:off x="3629551" y="2305635"/>
              <a:ext cx="1207130" cy="868710"/>
            </a:xfrm>
            <a:prstGeom prst="straightConnector1">
              <a:avLst/>
            </a:prstGeom>
            <a:ln w="76200" cmpd="sng">
              <a:solidFill>
                <a:schemeClr val="accent4">
                  <a:lumMod val="40000"/>
                  <a:lumOff val="60000"/>
                </a:schemeClr>
              </a:solidFill>
              <a:prstDash val="solid"/>
              <a:headEnd type="none"/>
              <a:tailEnd type="triangle"/>
            </a:ln>
            <a:effectLst>
              <a:softEdge rad="12700"/>
            </a:effectLst>
            <a:scene3d>
              <a:camera prst="orthographicFront"/>
              <a:lightRig rig="soft" dir="t"/>
            </a:scene3d>
            <a:sp3d prstMaterial="softEdge">
              <a:bevelT w="158750" h="254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Rectangle 45"/>
                <p:cNvSpPr/>
                <p:nvPr/>
              </p:nvSpPr>
              <p:spPr>
                <a:xfrm>
                  <a:off x="4067119" y="2160715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000" dirty="0">
                                <a:solidFill>
                                  <a:schemeClr val="tx1"/>
                                </a:solidFill>
                              </a:rPr>
                              <m:t>θ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6" name="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7119" y="2160715"/>
                  <a:ext cx="1111074" cy="71297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Arc 20"/>
            <p:cNvSpPr/>
            <p:nvPr/>
          </p:nvSpPr>
          <p:spPr>
            <a:xfrm rot="20188740">
              <a:off x="4376887" y="2684131"/>
              <a:ext cx="555372" cy="672470"/>
            </a:xfrm>
            <a:prstGeom prst="arc">
              <a:avLst>
                <a:gd name="adj1" fmla="val 14152774"/>
                <a:gd name="adj2" fmla="val 19726718"/>
              </a:avLst>
            </a:prstGeom>
            <a:ln w="60325">
              <a:solidFill>
                <a:schemeClr val="bg2">
                  <a:lumMod val="75000"/>
                </a:schemeClr>
              </a:solidFill>
            </a:ln>
            <a:scene3d>
              <a:camera prst="perspectiveLeft">
                <a:rot lat="0" lon="0" rev="0"/>
              </a:camera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20"/>
            <p:cNvSpPr/>
            <p:nvPr/>
          </p:nvSpPr>
          <p:spPr>
            <a:xfrm rot="9003165">
              <a:off x="4602215" y="3324585"/>
              <a:ext cx="555372" cy="672470"/>
            </a:xfrm>
            <a:prstGeom prst="arc">
              <a:avLst>
                <a:gd name="adj1" fmla="val 14152774"/>
                <a:gd name="adj2" fmla="val 17921361"/>
              </a:avLst>
            </a:prstGeom>
            <a:ln w="60325">
              <a:solidFill>
                <a:schemeClr val="bg2">
                  <a:lumMod val="75000"/>
                </a:schemeClr>
              </a:solidFill>
            </a:ln>
            <a:scene3d>
              <a:camera prst="perspectiveLeft">
                <a:rot lat="0" lon="0" rev="0"/>
              </a:camera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Rectangle 54"/>
                <p:cNvSpPr/>
                <p:nvPr/>
              </p:nvSpPr>
              <p:spPr>
                <a:xfrm>
                  <a:off x="4584154" y="3787563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000" dirty="0">
                                <a:solidFill>
                                  <a:schemeClr val="tx1"/>
                                </a:solidFill>
                              </a:rPr>
                              <m:t>θ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4154" y="3787563"/>
                  <a:ext cx="1111074" cy="71297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Rectangle 55"/>
                <p:cNvSpPr/>
                <p:nvPr/>
              </p:nvSpPr>
              <p:spPr>
                <a:xfrm>
                  <a:off x="4505617" y="1683882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05617" y="1683882"/>
                  <a:ext cx="689072" cy="48711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15000" r="-1764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Rectangle 56"/>
                <p:cNvSpPr/>
                <p:nvPr/>
              </p:nvSpPr>
              <p:spPr>
                <a:xfrm>
                  <a:off x="5432171" y="4248503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2171" y="4248503"/>
                  <a:ext cx="689072" cy="48711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15000" r="-8235" b="-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Rectangle 57"/>
                <p:cNvSpPr/>
                <p:nvPr/>
              </p:nvSpPr>
              <p:spPr>
                <a:xfrm>
                  <a:off x="3284546" y="1882096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𝑽</m:t>
                            </m:r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8" name="Rectangle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4546" y="1882096"/>
                  <a:ext cx="689072" cy="487118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16667" r="-1764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Straight Arrow Connector 58"/>
            <p:cNvCxnSpPr/>
            <p:nvPr/>
          </p:nvCxnSpPr>
          <p:spPr>
            <a:xfrm flipH="1">
              <a:off x="4859035" y="2312179"/>
              <a:ext cx="1207130" cy="868710"/>
            </a:xfrm>
            <a:prstGeom prst="straightConnector1">
              <a:avLst/>
            </a:prstGeom>
            <a:ln w="76200" cmpd="sng"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none"/>
            </a:ln>
            <a:effectLst>
              <a:softEdge rad="12700"/>
            </a:effectLst>
            <a:scene3d>
              <a:camera prst="orthographicFront"/>
              <a:lightRig rig="soft" dir="t"/>
            </a:scene3d>
            <a:sp3d prstMaterial="softEdge">
              <a:bevelT w="158750" h="254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4859584" y="2053194"/>
              <a:ext cx="0" cy="1166025"/>
            </a:xfrm>
            <a:prstGeom prst="straightConnector1">
              <a:avLst/>
            </a:prstGeom>
            <a:ln w="66675">
              <a:solidFill>
                <a:schemeClr val="accent1">
                  <a:lumMod val="40000"/>
                  <a:lumOff val="60000"/>
                </a:schemeClr>
              </a:solidFill>
              <a:tailEnd type="stealth"/>
            </a:ln>
            <a:scene3d>
              <a:camera prst="orthographicFront"/>
              <a:lightRig rig="threePt" dir="t"/>
            </a:scene3d>
            <a:sp3d>
              <a:bevelT w="215900" prst="coolSlant"/>
              <a:bevelB w="152400" h="50800" prst="softRound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Arc 20"/>
            <p:cNvSpPr/>
            <p:nvPr/>
          </p:nvSpPr>
          <p:spPr>
            <a:xfrm rot="21293660">
              <a:off x="4820996" y="2679456"/>
              <a:ext cx="555372" cy="672470"/>
            </a:xfrm>
            <a:prstGeom prst="arc">
              <a:avLst>
                <a:gd name="adj1" fmla="val 14152774"/>
                <a:gd name="adj2" fmla="val 19726718"/>
              </a:avLst>
            </a:prstGeom>
            <a:ln w="60325">
              <a:solidFill>
                <a:schemeClr val="bg2">
                  <a:lumMod val="75000"/>
                </a:schemeClr>
              </a:solidFill>
            </a:ln>
            <a:scene3d>
              <a:camera prst="perspectiveLeft">
                <a:rot lat="0" lon="0" rev="0"/>
              </a:camera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Rectangle 61"/>
                <p:cNvSpPr/>
                <p:nvPr/>
              </p:nvSpPr>
              <p:spPr>
                <a:xfrm>
                  <a:off x="4640250" y="2160715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000" dirty="0">
                                <a:solidFill>
                                  <a:schemeClr val="tx1"/>
                                </a:solidFill>
                              </a:rPr>
                              <m:t>θ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2" name="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0250" y="2160715"/>
                  <a:ext cx="1111074" cy="71297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Rectangle 62"/>
                <p:cNvSpPr/>
                <p:nvPr/>
              </p:nvSpPr>
              <p:spPr>
                <a:xfrm>
                  <a:off x="5584571" y="1882097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3" name="Rectangle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4571" y="1882097"/>
                  <a:ext cx="689072" cy="487118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16667" r="-8235" b="-1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Rectangle 63"/>
                <p:cNvSpPr/>
                <p:nvPr/>
              </p:nvSpPr>
              <p:spPr>
                <a:xfrm>
                  <a:off x="6110960" y="4327041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0" dirty="0" smtClean="0">
                                <a:solidFill>
                                  <a:schemeClr val="tx1"/>
                                </a:solidFill>
                              </a:rPr>
                              <m:t>P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4" name="Rectangle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0960" y="4327041"/>
                  <a:ext cx="1111074" cy="712974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2761898" y="2402874"/>
                  <a:ext cx="1111074" cy="71297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P</m:t>
                        </m:r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1898" y="2402874"/>
                  <a:ext cx="1111074" cy="712974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Curved Connector 65"/>
            <p:cNvCxnSpPr/>
            <p:nvPr/>
          </p:nvCxnSpPr>
          <p:spPr>
            <a:xfrm>
              <a:off x="3444427" y="2743200"/>
              <a:ext cx="1340746" cy="454395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urved Connector 66"/>
            <p:cNvCxnSpPr/>
            <p:nvPr/>
          </p:nvCxnSpPr>
          <p:spPr>
            <a:xfrm>
              <a:off x="6019333" y="1301477"/>
              <a:ext cx="931229" cy="375858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urved Connector 67"/>
            <p:cNvCxnSpPr/>
            <p:nvPr/>
          </p:nvCxnSpPr>
          <p:spPr>
            <a:xfrm rot="10800000" flipV="1">
              <a:off x="5895920" y="4734684"/>
              <a:ext cx="633907" cy="527321"/>
            </a:xfrm>
            <a:prstGeom prst="curvedConnector3">
              <a:avLst>
                <a:gd name="adj1" fmla="val 38496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456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 smtClean="0"/>
                  <a:t>: Refraction Direction</a:t>
                </a:r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10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36511" y="1516053"/>
                <a:ext cx="8229600" cy="4856698"/>
              </a:xfrm>
            </p:spPr>
            <p:txBody>
              <a:bodyPr>
                <a:normAutofit/>
              </a:bodyPr>
              <a:lstStyle/>
              <a:p>
                <a:r>
                  <a:rPr lang="el-GR" dirty="0" smtClean="0"/>
                  <a:t>η</a:t>
                </a:r>
                <a:r>
                  <a:rPr lang="en-US" dirty="0" smtClean="0"/>
                  <a:t>: refraction index</a:t>
                </a:r>
              </a:p>
              <a:p>
                <a:pPr lvl="1"/>
                <a:r>
                  <a:rPr lang="en-US" dirty="0" smtClean="0"/>
                  <a:t>When traveling from medium 1 to 2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/>
                      <m:t>η</m:t>
                    </m:r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l-GR" dirty="0"/>
                                  <m:t>θ</m:t>
                                </m:r>
                                <m:r>
                                  <m:rPr>
                                    <m:nor/>
                                  </m:rPr>
                                  <a:rPr lang="en-US" dirty="0"/>
                                  <m:t> 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l-GR" dirty="0"/>
                                  <m:t>θ</m:t>
                                </m:r>
                                <m:r>
                                  <m:rPr>
                                    <m:nor/>
                                  </m:rPr>
                                  <a:rPr lang="en-US" dirty="0"/>
                                  <m:t> 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𝑜</m:t>
                                </m:r>
                              </m:sub>
                            </m:sSub>
                          </m:e>
                        </m:func>
                      </m:den>
                    </m:f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i="1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/>
                      </a:rPr>
                      <m:t>=−[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̂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</m:acc>
                      </m:num>
                      <m:den>
                        <m:r>
                          <a:rPr lang="en-US" i="1">
                            <a:latin typeface="Cambria Math"/>
                          </a:rPr>
                          <m:t>𝜂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+(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e>
                    </m:func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func>
                      </m:num>
                      <m:den>
                        <m:r>
                          <a:rPr lang="en-US" i="1">
                            <a:latin typeface="Cambria Math"/>
                          </a:rPr>
                          <m:t>𝜂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)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</m:acc>
                  </m:oMath>
                </a14:m>
                <a:endParaRPr lang="en-US" dirty="0"/>
              </a:p>
              <a:p>
                <a:endParaRPr lang="en-US" b="0" dirty="0" smtClean="0"/>
              </a:p>
              <a:p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6511" y="1516053"/>
                <a:ext cx="8229600" cy="4856698"/>
              </a:xfrm>
              <a:blipFill rotWithShape="1">
                <a:blip r:embed="rId3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5372514" y="2581452"/>
            <a:ext cx="3323783" cy="3051739"/>
            <a:chOff x="5697884" y="864848"/>
            <a:chExt cx="3323783" cy="3051739"/>
          </a:xfrm>
        </p:grpSpPr>
        <p:sp>
          <p:nvSpPr>
            <p:cNvPr id="40" name="Rectangle 39"/>
            <p:cNvSpPr/>
            <p:nvPr/>
          </p:nvSpPr>
          <p:spPr>
            <a:xfrm>
              <a:off x="7722999" y="1675143"/>
              <a:ext cx="1292123" cy="10223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Medium 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29544" y="2035106"/>
              <a:ext cx="1292123" cy="10223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Medium 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5697884" y="864848"/>
              <a:ext cx="3190677" cy="3051739"/>
              <a:chOff x="5697884" y="864848"/>
              <a:chExt cx="3190677" cy="3051739"/>
            </a:xfrm>
          </p:grpSpPr>
          <p:cxnSp>
            <p:nvCxnSpPr>
              <p:cNvPr id="26" name="Straight Arrow Connector 25"/>
              <p:cNvCxnSpPr/>
              <p:nvPr/>
            </p:nvCxnSpPr>
            <p:spPr>
              <a:xfrm flipV="1">
                <a:off x="7339123" y="2379497"/>
                <a:ext cx="0" cy="1166025"/>
              </a:xfrm>
              <a:prstGeom prst="straightConnector1">
                <a:avLst/>
              </a:prstGeom>
              <a:ln w="66675">
                <a:solidFill>
                  <a:schemeClr val="accent1">
                    <a:lumMod val="40000"/>
                    <a:lumOff val="60000"/>
                  </a:schemeClr>
                </a:solidFill>
                <a:prstDash val="dash"/>
                <a:tailEnd type="none"/>
              </a:ln>
              <a:scene3d>
                <a:camera prst="orthographicFront"/>
                <a:lightRig rig="threePt" dir="t"/>
              </a:scene3d>
              <a:sp3d>
                <a:bevelT w="215900" prst="coolSlant"/>
                <a:bevelB w="152400" h="50800" prst="softRound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7333046" y="2349699"/>
                <a:ext cx="683381" cy="1414488"/>
              </a:xfrm>
              <a:prstGeom prst="straightConnector1">
                <a:avLst/>
              </a:prstGeom>
              <a:ln w="76200" cmpd="sng">
                <a:solidFill>
                  <a:schemeClr val="accent4">
                    <a:lumMod val="75000"/>
                  </a:schemeClr>
                </a:solidFill>
                <a:prstDash val="solid"/>
                <a:tailEnd type="triangle"/>
              </a:ln>
              <a:effectLst>
                <a:softEdge rad="12700"/>
              </a:effectLst>
              <a:scene3d>
                <a:camera prst="orthographicFront"/>
                <a:lightRig rig="soft" dir="t">
                  <a:rot lat="0" lon="0" rev="3600000"/>
                </a:lightRig>
              </a:scene3d>
              <a:sp3d prstMaterial="plastic">
                <a:bevelT w="158750" h="254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rapezoid 26"/>
              <p:cNvSpPr/>
              <p:nvPr/>
            </p:nvSpPr>
            <p:spPr>
              <a:xfrm>
                <a:off x="5730227" y="1780297"/>
                <a:ext cx="3158334" cy="1200500"/>
              </a:xfrm>
              <a:prstGeom prst="trapezoid">
                <a:avLst>
                  <a:gd name="adj" fmla="val 56308"/>
                </a:avLst>
              </a:prstGeom>
              <a:solidFill>
                <a:schemeClr val="accent1">
                  <a:alpha val="55000"/>
                </a:schemeClr>
              </a:solidFill>
              <a:scene3d>
                <a:camera prst="orthographicFront">
                  <a:rot lat="5100001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miley Face 30"/>
              <p:cNvSpPr/>
              <p:nvPr/>
            </p:nvSpPr>
            <p:spPr>
              <a:xfrm rot="1357203">
                <a:off x="5697884" y="1133862"/>
                <a:ext cx="572202" cy="579799"/>
              </a:xfrm>
              <a:prstGeom prst="smileyFace">
                <a:avLst>
                  <a:gd name="adj" fmla="val 4653"/>
                </a:avLst>
              </a:prstGeom>
              <a:scene3d>
                <a:camera prst="isometricOffAxis2Right"/>
                <a:lightRig rig="threePt" dir="t"/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 flipH="1" flipV="1">
                <a:off x="6109090" y="1486601"/>
                <a:ext cx="1207130" cy="868710"/>
              </a:xfrm>
              <a:prstGeom prst="straightConnector1">
                <a:avLst/>
              </a:prstGeom>
              <a:ln w="76200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headEnd type="none"/>
                <a:tailEnd type="triangle"/>
              </a:ln>
              <a:effectLst>
                <a:softEdge rad="12700"/>
              </a:effectLst>
              <a:scene3d>
                <a:camera prst="orthographicFront"/>
                <a:lightRig rig="soft" dir="t"/>
              </a:scene3d>
              <a:sp3d prstMaterial="softEdge">
                <a:bevelT w="158750" h="254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Rectangle 33"/>
                  <p:cNvSpPr/>
                  <p:nvPr/>
                </p:nvSpPr>
                <p:spPr>
                  <a:xfrm>
                    <a:off x="6484948" y="1290259"/>
                    <a:ext cx="1111074" cy="71297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l-GR" sz="2000" dirty="0">
                                  <a:solidFill>
                                    <a:schemeClr val="tx1"/>
                                  </a:solidFill>
                                </a:rPr>
                                <m:t>θ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4" name="Rectangle 3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84948" y="1290259"/>
                    <a:ext cx="1111074" cy="712974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9" name="Straight Arrow Connector 28"/>
              <p:cNvCxnSpPr/>
              <p:nvPr/>
            </p:nvCxnSpPr>
            <p:spPr>
              <a:xfrm flipV="1">
                <a:off x="7339123" y="1234160"/>
                <a:ext cx="0" cy="1166025"/>
              </a:xfrm>
              <a:prstGeom prst="straightConnector1">
                <a:avLst/>
              </a:prstGeom>
              <a:ln w="66675">
                <a:solidFill>
                  <a:schemeClr val="accent1">
                    <a:lumMod val="40000"/>
                    <a:lumOff val="60000"/>
                  </a:schemeClr>
                </a:solidFill>
                <a:tailEnd type="stealth"/>
              </a:ln>
              <a:scene3d>
                <a:camera prst="orthographicFront"/>
                <a:lightRig rig="threePt" dir="t"/>
              </a:scene3d>
              <a:sp3d>
                <a:bevelT w="215900" prst="coolSlant"/>
                <a:bevelB w="152400" h="50800" prst="softRound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Arc 20"/>
              <p:cNvSpPr/>
              <p:nvPr/>
            </p:nvSpPr>
            <p:spPr>
              <a:xfrm rot="20188740">
                <a:off x="6856426" y="1865097"/>
                <a:ext cx="555372" cy="672470"/>
              </a:xfrm>
              <a:prstGeom prst="arc">
                <a:avLst>
                  <a:gd name="adj1" fmla="val 14152774"/>
                  <a:gd name="adj2" fmla="val 19726718"/>
                </a:avLst>
              </a:prstGeom>
              <a:ln w="60325">
                <a:solidFill>
                  <a:schemeClr val="bg2">
                    <a:lumMod val="75000"/>
                  </a:schemeClr>
                </a:solidFill>
              </a:ln>
              <a:scene3d>
                <a:camera prst="perspectiveLeft">
                  <a:rot lat="0" lon="0" rev="0"/>
                </a:camera>
                <a:lightRig rig="threePt" dir="t"/>
              </a:scene3d>
              <a:sp3d>
                <a:bevelT prst="convex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Arc 20"/>
              <p:cNvSpPr/>
              <p:nvPr/>
            </p:nvSpPr>
            <p:spPr>
              <a:xfrm rot="9003165">
                <a:off x="7081754" y="2505551"/>
                <a:ext cx="555372" cy="672470"/>
              </a:xfrm>
              <a:prstGeom prst="arc">
                <a:avLst>
                  <a:gd name="adj1" fmla="val 14152774"/>
                  <a:gd name="adj2" fmla="val 17921361"/>
                </a:avLst>
              </a:prstGeom>
              <a:ln w="60325">
                <a:solidFill>
                  <a:schemeClr val="bg2">
                    <a:lumMod val="75000"/>
                  </a:schemeClr>
                </a:solidFill>
              </a:ln>
              <a:scene3d>
                <a:camera prst="perspectiveLeft">
                  <a:rot lat="0" lon="0" rev="0"/>
                </a:camera>
                <a:lightRig rig="threePt" dir="t"/>
              </a:scene3d>
              <a:sp3d>
                <a:bevelT prst="convex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Rectangle 47"/>
                  <p:cNvSpPr/>
                  <p:nvPr/>
                </p:nvSpPr>
                <p:spPr>
                  <a:xfrm>
                    <a:off x="7091743" y="2990969"/>
                    <a:ext cx="1111074" cy="71297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l-GR" sz="2000" dirty="0">
                                  <a:solidFill>
                                    <a:schemeClr val="tx1"/>
                                  </a:solidFill>
                                </a:rPr>
                                <m:t>θ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𝑜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8" name="Rectangle 4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91743" y="2990969"/>
                    <a:ext cx="1111074" cy="712974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Rectangle 49"/>
                  <p:cNvSpPr/>
                  <p:nvPr/>
                </p:nvSpPr>
                <p:spPr>
                  <a:xfrm>
                    <a:off x="6985156" y="864848"/>
                    <a:ext cx="689072" cy="48711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0" name="Rectangle 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85156" y="864848"/>
                    <a:ext cx="689072" cy="487118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r="-26316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1" name="Rectangle 50"/>
                  <p:cNvSpPr/>
                  <p:nvPr/>
                </p:nvSpPr>
                <p:spPr>
                  <a:xfrm>
                    <a:off x="7911710" y="3429469"/>
                    <a:ext cx="689072" cy="48711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1" name="Rectangle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11710" y="3429469"/>
                    <a:ext cx="689072" cy="487118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r="-18421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Rectangle 51"/>
                  <p:cNvSpPr/>
                  <p:nvPr/>
                </p:nvSpPr>
                <p:spPr>
                  <a:xfrm>
                    <a:off x="6078235" y="1231356"/>
                    <a:ext cx="689072" cy="48711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𝑽</m:t>
                              </m:r>
                            </m:e>
                          </m:acc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Rectangle 5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78235" y="1231356"/>
                    <a:ext cx="689072" cy="487118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r="-2566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378001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Direction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2121" y="1516053"/>
                <a:ext cx="8229600" cy="48566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2</m:t>
                    </m:r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func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</m:acc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b="0" dirty="0" smtClean="0"/>
                  <a:t>        Or</a:t>
                </a:r>
                <a:br>
                  <a:rPr lang="en-US" b="0" dirty="0" smtClean="0"/>
                </a:br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)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−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</m:acc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b="0" dirty="0" smtClean="0"/>
              </a:p>
              <a:p>
                <a:endParaRPr lang="en-US" b="0" dirty="0" smtClean="0"/>
              </a:p>
              <a:p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121" y="1516053"/>
                <a:ext cx="8229600" cy="485669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4912513" y="2710218"/>
            <a:ext cx="3746046" cy="2284499"/>
            <a:chOff x="4497388" y="2670949"/>
            <a:chExt cx="3746046" cy="2284499"/>
          </a:xfrm>
        </p:grpSpPr>
        <p:grpSp>
          <p:nvGrpSpPr>
            <p:cNvPr id="21" name="Group 20"/>
            <p:cNvGrpSpPr/>
            <p:nvPr/>
          </p:nvGrpSpPr>
          <p:grpSpPr>
            <a:xfrm>
              <a:off x="4497388" y="2670949"/>
              <a:ext cx="3746046" cy="2284499"/>
              <a:chOff x="1597113" y="1593864"/>
              <a:chExt cx="3746046" cy="2284499"/>
            </a:xfrm>
          </p:grpSpPr>
          <p:sp>
            <p:nvSpPr>
              <p:cNvPr id="22" name="Smiley Face 21"/>
              <p:cNvSpPr/>
              <p:nvPr/>
            </p:nvSpPr>
            <p:spPr>
              <a:xfrm rot="1357203">
                <a:off x="1597113" y="1593864"/>
                <a:ext cx="572202" cy="579799"/>
              </a:xfrm>
              <a:prstGeom prst="smileyFace">
                <a:avLst>
                  <a:gd name="adj" fmla="val 4653"/>
                </a:avLst>
              </a:prstGeom>
              <a:scene3d>
                <a:camera prst="isometricOffAxis2Right"/>
                <a:lightRig rig="threePt" dir="t"/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 flipV="1">
                <a:off x="1874615" y="1902658"/>
                <a:ext cx="1207130" cy="868710"/>
              </a:xfrm>
              <a:prstGeom prst="straightConnector1">
                <a:avLst/>
              </a:prstGeom>
              <a:ln w="73025" cmpd="sng">
                <a:solidFill>
                  <a:schemeClr val="accent4">
                    <a:lumMod val="40000"/>
                    <a:lumOff val="60000"/>
                  </a:schemeClr>
                </a:solidFill>
                <a:prstDash val="sysDash"/>
                <a:headEnd type="none"/>
                <a:tailEnd type="triangle"/>
              </a:ln>
              <a:effectLst>
                <a:softEdge rad="12700"/>
              </a:effectLst>
              <a:scene3d>
                <a:camera prst="orthographicFront"/>
                <a:lightRig rig="soft" dir="t">
                  <a:rot lat="0" lon="0" rev="3600000"/>
                </a:lightRig>
              </a:scene3d>
              <a:sp3d prstMaterial="softEdg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rapezoid 23"/>
              <p:cNvSpPr/>
              <p:nvPr/>
            </p:nvSpPr>
            <p:spPr>
              <a:xfrm>
                <a:off x="2184825" y="2677863"/>
                <a:ext cx="3158334" cy="1200500"/>
              </a:xfrm>
              <a:prstGeom prst="trapezoid">
                <a:avLst>
                  <a:gd name="adj" fmla="val 56308"/>
                </a:avLst>
              </a:prstGeom>
              <a:solidFill>
                <a:schemeClr val="accent1">
                  <a:alpha val="55000"/>
                </a:schemeClr>
              </a:solidFill>
              <a:scene3d>
                <a:camera prst="orthographicFront">
                  <a:rot lat="5100001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flipH="1" flipV="1">
                <a:off x="2563688" y="2384167"/>
                <a:ext cx="1207130" cy="868710"/>
              </a:xfrm>
              <a:prstGeom prst="straightConnector1">
                <a:avLst/>
              </a:prstGeom>
              <a:ln w="76200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headEnd type="none"/>
                <a:tailEnd type="triangle"/>
              </a:ln>
              <a:effectLst>
                <a:softEdge rad="12700"/>
              </a:effectLst>
              <a:scene3d>
                <a:camera prst="orthographicFront"/>
                <a:lightRig rig="soft" dir="t"/>
              </a:scene3d>
              <a:sp3d prstMaterial="softEdge">
                <a:bevelT w="158750" h="254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8" name="Rectangle 27"/>
                  <p:cNvSpPr/>
                  <p:nvPr/>
                </p:nvSpPr>
                <p:spPr>
                  <a:xfrm>
                    <a:off x="3001256" y="2239247"/>
                    <a:ext cx="1111074" cy="71297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l-GR" sz="2000" dirty="0">
                                  <a:solidFill>
                                    <a:schemeClr val="tx1"/>
                                  </a:solidFill>
                                </a:rPr>
                                <m:t>θ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28" name="Rectangle 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01256" y="2239247"/>
                    <a:ext cx="1111074" cy="712974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3" name="Arc 20"/>
              <p:cNvSpPr/>
              <p:nvPr/>
            </p:nvSpPr>
            <p:spPr>
              <a:xfrm rot="20188740">
                <a:off x="3311024" y="2762663"/>
                <a:ext cx="555372" cy="672470"/>
              </a:xfrm>
              <a:prstGeom prst="arc">
                <a:avLst>
                  <a:gd name="adj1" fmla="val 14152774"/>
                  <a:gd name="adj2" fmla="val 19726718"/>
                </a:avLst>
              </a:prstGeom>
              <a:ln w="60325">
                <a:solidFill>
                  <a:schemeClr val="bg2">
                    <a:lumMod val="75000"/>
                  </a:schemeClr>
                </a:solidFill>
              </a:ln>
              <a:scene3d>
                <a:camera prst="perspectiveLeft">
                  <a:rot lat="0" lon="0" rev="0"/>
                </a:camera>
                <a:lightRig rig="threePt" dir="t"/>
              </a:scene3d>
              <a:sp3d>
                <a:bevelT prst="convex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Rectangle 34"/>
                  <p:cNvSpPr/>
                  <p:nvPr/>
                </p:nvSpPr>
                <p:spPr>
                  <a:xfrm>
                    <a:off x="3439754" y="1762414"/>
                    <a:ext cx="689072" cy="48711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Rectangle 3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39754" y="1762414"/>
                    <a:ext cx="689072" cy="487118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r="-2743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2218683" y="1960628"/>
                    <a:ext cx="689072" cy="48711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𝑽</m:t>
                              </m:r>
                            </m:e>
                          </m:acc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18683" y="1960628"/>
                    <a:ext cx="689072" cy="487118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r="-2566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7" name="Straight Arrow Connector 36"/>
              <p:cNvCxnSpPr/>
              <p:nvPr/>
            </p:nvCxnSpPr>
            <p:spPr>
              <a:xfrm flipH="1">
                <a:off x="3793172" y="2390711"/>
                <a:ext cx="1207130" cy="868710"/>
              </a:xfrm>
              <a:prstGeom prst="straightConnector1">
                <a:avLst/>
              </a:prstGeom>
              <a:ln w="76200" cmpd="sng">
                <a:solidFill>
                  <a:schemeClr val="accent6">
                    <a:lumMod val="75000"/>
                  </a:schemeClr>
                </a:solidFill>
                <a:prstDash val="solid"/>
                <a:headEnd type="triangle"/>
                <a:tailEnd type="none"/>
              </a:ln>
              <a:effectLst>
                <a:softEdge rad="12700"/>
              </a:effectLst>
              <a:scene3d>
                <a:camera prst="orthographicFront"/>
                <a:lightRig rig="soft" dir="t"/>
              </a:scene3d>
              <a:sp3d prstMaterial="softEdge">
                <a:bevelT w="158750" h="254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flipV="1">
                <a:off x="3793721" y="2131726"/>
                <a:ext cx="0" cy="1166025"/>
              </a:xfrm>
              <a:prstGeom prst="straightConnector1">
                <a:avLst/>
              </a:prstGeom>
              <a:ln w="66675">
                <a:solidFill>
                  <a:schemeClr val="accent1">
                    <a:lumMod val="40000"/>
                    <a:lumOff val="60000"/>
                  </a:schemeClr>
                </a:solidFill>
                <a:tailEnd type="stealth"/>
              </a:ln>
              <a:scene3d>
                <a:camera prst="orthographicFront"/>
                <a:lightRig rig="threePt" dir="t"/>
              </a:scene3d>
              <a:sp3d>
                <a:bevelT w="215900" prst="coolSlant"/>
                <a:bevelB w="152400" h="50800" prst="softRound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Arc 20"/>
              <p:cNvSpPr/>
              <p:nvPr/>
            </p:nvSpPr>
            <p:spPr>
              <a:xfrm rot="21293660">
                <a:off x="3755133" y="2757988"/>
                <a:ext cx="555372" cy="672470"/>
              </a:xfrm>
              <a:prstGeom prst="arc">
                <a:avLst>
                  <a:gd name="adj1" fmla="val 14152774"/>
                  <a:gd name="adj2" fmla="val 19726718"/>
                </a:avLst>
              </a:prstGeom>
              <a:ln w="60325">
                <a:solidFill>
                  <a:schemeClr val="bg2">
                    <a:lumMod val="75000"/>
                  </a:schemeClr>
                </a:solidFill>
              </a:ln>
              <a:scene3d>
                <a:camera prst="perspectiveLeft">
                  <a:rot lat="0" lon="0" rev="0"/>
                </a:camera>
                <a:lightRig rig="threePt" dir="t"/>
              </a:scene3d>
              <a:sp3d>
                <a:bevelT prst="convex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1" name="Rectangle 40"/>
                  <p:cNvSpPr/>
                  <p:nvPr/>
                </p:nvSpPr>
                <p:spPr>
                  <a:xfrm>
                    <a:off x="3574387" y="2239247"/>
                    <a:ext cx="1111074" cy="71297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l-GR" sz="2000" dirty="0">
                                  <a:solidFill>
                                    <a:schemeClr val="tx1"/>
                                  </a:solidFill>
                                </a:rPr>
                                <m:t>θ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1" name="Rectangle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74387" y="2239247"/>
                    <a:ext cx="1111074" cy="712974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Rectangle 42"/>
                <p:cNvSpPr/>
                <p:nvPr/>
              </p:nvSpPr>
              <p:spPr>
                <a:xfrm>
                  <a:off x="7385324" y="3105032"/>
                  <a:ext cx="689072" cy="4871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5324" y="3105032"/>
                  <a:ext cx="689072" cy="48711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1858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13067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2622</TotalTime>
  <Words>439</Words>
  <Application>Microsoft Office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Phong Illumination Model</vt:lpstr>
      <vt:lpstr>Reflective/Transparency</vt:lpstr>
      <vt:lpstr>Support for Reflection and Refraction</vt:lpstr>
      <vt:lpstr>(V_t ) ̂: Refraction Direction</vt:lpstr>
      <vt:lpstr>Reflection Direction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Photograph of two papers</dc:title>
  <dc:creator>Kelvin Sung</dc:creator>
  <cp:lastModifiedBy>Kelvin Sung</cp:lastModifiedBy>
  <cp:revision>436</cp:revision>
  <dcterms:created xsi:type="dcterms:W3CDTF">2006-08-16T00:00:00Z</dcterms:created>
  <dcterms:modified xsi:type="dcterms:W3CDTF">2011-01-30T06:17:19Z</dcterms:modified>
</cp:coreProperties>
</file>