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56" autoAdjust="0"/>
  </p:normalViewPr>
  <p:slideViewPr>
    <p:cSldViewPr snapToObjects="1">
      <p:cViewPr>
        <p:scale>
          <a:sx n="200" d="100"/>
          <a:sy n="200" d="100"/>
        </p:scale>
        <p:origin x="-948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FEB4-8CC2-0A4F-856F-488F3E79E475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6C350-8692-6047-9015-66EDC35052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47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3CC0F-96F2-4947-B8CD-41B57C347615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E45EB-0F04-FF45-8429-7D326843C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868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E45EB-0F04-FF45-8429-7D326843CD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15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E45EB-0F04-FF45-8429-7D326843CDD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15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E45EB-0F04-FF45-8429-7D326843CDD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15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B94C-0B2E-5B4E-BB04-3C49FB6BAB5A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2602-6FB9-8B40-9F43-0AF595695C16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8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73028-D62D-AD4B-AB8D-4A8A149DD96C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3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351A-4D7C-0049-86D3-7F2EA9D303BE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5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EB1-C4AE-4E4D-8754-002A077A25FE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7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306D-1CA7-5D4E-A99D-90F25F36140E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6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B0F9-4442-584B-8417-FFD042359C4E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84F4-0ABF-9041-91F3-7647DD219B1E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6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6B57-F4BB-DC43-A20D-FD147A274FDA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3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FE27-27DE-1D4C-A3E6-05E475A476CA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8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AC02-5FF4-244B-86DF-5A453EFE2269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64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60421-9268-7645-AE01-DB38D629CBDD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58D2F-A091-7543-9FD9-9ED1ECE0E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2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Shadow Depth Map </a:t>
            </a:r>
            <a:br>
              <a:rPr lang="en-US" dirty="0" smtClean="0"/>
            </a:br>
            <a:r>
              <a:rPr lang="en-US" dirty="0" smtClean="0"/>
              <a:t>Illumination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Nodes 1/31/2011</a:t>
            </a:r>
          </a:p>
          <a:p>
            <a:r>
              <a:rPr lang="en-US" dirty="0" smtClean="0"/>
              <a:t>Steve Dame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6" name="Straight Connector 395"/>
          <p:cNvCxnSpPr/>
          <p:nvPr/>
        </p:nvCxnSpPr>
        <p:spPr>
          <a:xfrm>
            <a:off x="6553200" y="457200"/>
            <a:ext cx="738845" cy="568056"/>
          </a:xfrm>
          <a:prstGeom prst="line">
            <a:avLst/>
          </a:prstGeom>
          <a:ln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9" name="Straight Connector 318"/>
          <p:cNvCxnSpPr>
            <a:endCxn id="310" idx="7"/>
          </p:cNvCxnSpPr>
          <p:nvPr/>
        </p:nvCxnSpPr>
        <p:spPr>
          <a:xfrm flipH="1">
            <a:off x="7316436" y="304800"/>
            <a:ext cx="286631" cy="716719"/>
          </a:xfrm>
          <a:prstGeom prst="line">
            <a:avLst/>
          </a:prstGeom>
          <a:ln w="28575" cmpd="sng">
            <a:solidFill>
              <a:srgbClr val="0000FF"/>
            </a:solidFill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 flipH="1" flipV="1">
            <a:off x="7292360" y="381000"/>
            <a:ext cx="3175" cy="663978"/>
          </a:xfrm>
          <a:prstGeom prst="line">
            <a:avLst/>
          </a:prstGeom>
          <a:ln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48416" y="5397946"/>
            <a:ext cx="74728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48416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038301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329267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219892" y="540292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510858" y="540292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800743" y="540188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098085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387970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678936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968821" y="5401139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279676" y="540292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569561" y="540292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860527" y="540292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150412" y="540188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440297" y="5407900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730182" y="5407900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021148" y="5407900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6311033" y="541109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621888" y="5412877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6911773" y="5412877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202739" y="5412877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7492624" y="5411837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7782509" y="5412877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05" idx="6"/>
          </p:cNvCxnSpPr>
          <p:nvPr/>
        </p:nvCxnSpPr>
        <p:spPr>
          <a:xfrm flipH="1">
            <a:off x="2908300" y="981508"/>
            <a:ext cx="1696887" cy="4416438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238942" y="347734"/>
            <a:ext cx="1738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Spotlight Source</a:t>
            </a:r>
          </a:p>
        </p:txBody>
      </p:sp>
      <p:cxnSp>
        <p:nvCxnSpPr>
          <p:cNvPr id="76" name="Curved Connector 75"/>
          <p:cNvCxnSpPr/>
          <p:nvPr/>
        </p:nvCxnSpPr>
        <p:spPr>
          <a:xfrm>
            <a:off x="3867153" y="571503"/>
            <a:ext cx="632036" cy="546613"/>
          </a:xfrm>
          <a:prstGeom prst="curvedConnector3">
            <a:avLst/>
          </a:prstGeom>
          <a:ln>
            <a:tailEnd type="triangle" w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05" idx="6"/>
          </p:cNvCxnSpPr>
          <p:nvPr/>
        </p:nvCxnSpPr>
        <p:spPr>
          <a:xfrm>
            <a:off x="4605187" y="981508"/>
            <a:ext cx="38669" cy="1606739"/>
          </a:xfrm>
          <a:prstGeom prst="line">
            <a:avLst/>
          </a:prstGeom>
          <a:ln w="19050" cmpd="sng"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153" idx="1"/>
          </p:cNvCxnSpPr>
          <p:nvPr/>
        </p:nvCxnSpPr>
        <p:spPr>
          <a:xfrm>
            <a:off x="2908300" y="4277403"/>
            <a:ext cx="1707587" cy="1101146"/>
          </a:xfrm>
          <a:prstGeom prst="line">
            <a:avLst/>
          </a:prstGeom>
          <a:ln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endCxn id="87" idx="1"/>
          </p:cNvCxnSpPr>
          <p:nvPr/>
        </p:nvCxnSpPr>
        <p:spPr>
          <a:xfrm flipH="1">
            <a:off x="3968821" y="933450"/>
            <a:ext cx="635184" cy="154324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4607687" y="941975"/>
            <a:ext cx="702394" cy="153103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3457598" y="4681872"/>
            <a:ext cx="330643" cy="472718"/>
            <a:chOff x="1733550" y="3623220"/>
            <a:chExt cx="330643" cy="472718"/>
          </a:xfrm>
        </p:grpSpPr>
        <p:sp>
          <p:nvSpPr>
            <p:cNvPr id="117" name="TextBox 116"/>
            <p:cNvSpPr txBox="1"/>
            <p:nvPr/>
          </p:nvSpPr>
          <p:spPr>
            <a:xfrm>
              <a:off x="1733550" y="3726606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V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733550" y="3623220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5180950" y="3235168"/>
            <a:ext cx="770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OBJ-2</a:t>
            </a:r>
            <a:endParaRPr lang="en-US" sz="1000" dirty="0"/>
          </a:p>
        </p:txBody>
      </p:sp>
      <p:sp>
        <p:nvSpPr>
          <p:cNvPr id="133" name="Slide Number Placeholder 1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35" name="Footer Placeholder 134"/>
          <p:cNvSpPr>
            <a:spLocks noGrp="1"/>
          </p:cNvSpPr>
          <p:nvPr>
            <p:ph type="ftr" sz="quarter" idx="11"/>
          </p:nvPr>
        </p:nvSpPr>
        <p:spPr>
          <a:xfrm>
            <a:off x="3133098" y="6338057"/>
            <a:ext cx="2895600" cy="365125"/>
          </a:xfrm>
        </p:spPr>
        <p:txBody>
          <a:bodyPr/>
          <a:lstStyle/>
          <a:p>
            <a:r>
              <a:rPr lang="en-US" dirty="0" smtClean="0"/>
              <a:t>CSS552: Shadow Depth Map</a:t>
            </a:r>
            <a:endParaRPr lang="en-US" dirty="0"/>
          </a:p>
        </p:txBody>
      </p:sp>
      <p:sp>
        <p:nvSpPr>
          <p:cNvPr id="136" name="Date Placeholder 1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29D-0F40-FD48-9D2F-427BCBBB9ADF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150" name="TextBox 149"/>
          <p:cNvSpPr txBox="1"/>
          <p:nvPr/>
        </p:nvSpPr>
        <p:spPr>
          <a:xfrm>
            <a:off x="1482945" y="2903683"/>
            <a:ext cx="1156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Image Plane</a:t>
            </a:r>
            <a:endParaRPr lang="en-US" sz="1400" dirty="0"/>
          </a:p>
        </p:txBody>
      </p:sp>
      <p:cxnSp>
        <p:nvCxnSpPr>
          <p:cNvPr id="176" name="Straight Connector 175"/>
          <p:cNvCxnSpPr>
            <a:endCxn id="148" idx="0"/>
          </p:cNvCxnSpPr>
          <p:nvPr/>
        </p:nvCxnSpPr>
        <p:spPr>
          <a:xfrm flipH="1">
            <a:off x="870261" y="2082673"/>
            <a:ext cx="281593" cy="893067"/>
          </a:xfrm>
          <a:prstGeom prst="line">
            <a:avLst/>
          </a:prstGeom>
          <a:ln w="28575" cmpd="sng">
            <a:solidFill>
              <a:srgbClr val="0000FF"/>
            </a:solidFill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79" name="Group 178"/>
          <p:cNvGrpSpPr/>
          <p:nvPr/>
        </p:nvGrpSpPr>
        <p:grpSpPr>
          <a:xfrm>
            <a:off x="982026" y="2215815"/>
            <a:ext cx="484831" cy="436245"/>
            <a:chOff x="1649584" y="3598138"/>
            <a:chExt cx="484831" cy="436245"/>
          </a:xfrm>
        </p:grpSpPr>
        <p:sp>
          <p:nvSpPr>
            <p:cNvPr id="180" name="TextBox 179"/>
            <p:cNvSpPr txBox="1"/>
            <p:nvPr/>
          </p:nvSpPr>
          <p:spPr>
            <a:xfrm>
              <a:off x="1649584" y="3726606"/>
              <a:ext cx="4848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UP</a:t>
              </a:r>
              <a:endParaRPr lang="en-US" sz="1400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1727237" y="3598138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cxnSp>
        <p:nvCxnSpPr>
          <p:cNvPr id="188" name="Straight Connector 187"/>
          <p:cNvCxnSpPr/>
          <p:nvPr/>
        </p:nvCxnSpPr>
        <p:spPr>
          <a:xfrm flipH="1">
            <a:off x="1634698" y="5410040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H="1">
            <a:off x="1916488" y="5409198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>
            <a:stCxn id="105" idx="6"/>
          </p:cNvCxnSpPr>
          <p:nvPr/>
        </p:nvCxnSpPr>
        <p:spPr>
          <a:xfrm flipH="1">
            <a:off x="3293549" y="981508"/>
            <a:ext cx="1311638" cy="4400141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stCxn id="105" idx="6"/>
          </p:cNvCxnSpPr>
          <p:nvPr/>
        </p:nvCxnSpPr>
        <p:spPr>
          <a:xfrm flipH="1">
            <a:off x="3687825" y="981508"/>
            <a:ext cx="917362" cy="4424515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>
            <a:stCxn id="105" idx="6"/>
          </p:cNvCxnSpPr>
          <p:nvPr/>
        </p:nvCxnSpPr>
        <p:spPr>
          <a:xfrm flipH="1">
            <a:off x="4321571" y="981508"/>
            <a:ext cx="283616" cy="2338867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6938330" y="5189825"/>
            <a:ext cx="770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OBJ-1</a:t>
            </a:r>
            <a:endParaRPr lang="en-US" sz="1000" dirty="0"/>
          </a:p>
        </p:txBody>
      </p:sp>
      <p:sp>
        <p:nvSpPr>
          <p:cNvPr id="220" name="TextBox 219"/>
          <p:cNvSpPr txBox="1"/>
          <p:nvPr/>
        </p:nvSpPr>
        <p:spPr>
          <a:xfrm>
            <a:off x="5310081" y="1453489"/>
            <a:ext cx="481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</a:t>
            </a:r>
            <a:r>
              <a:rPr lang="en-US" sz="1200" dirty="0" smtClean="0"/>
              <a:t>c</a:t>
            </a:r>
            <a:endParaRPr lang="en-US" sz="1200" dirty="0"/>
          </a:p>
        </p:txBody>
      </p:sp>
      <p:cxnSp>
        <p:nvCxnSpPr>
          <p:cNvPr id="222" name="Straight Arrow Connector 221"/>
          <p:cNvCxnSpPr/>
          <p:nvPr/>
        </p:nvCxnSpPr>
        <p:spPr>
          <a:xfrm flipH="1">
            <a:off x="4724980" y="1719955"/>
            <a:ext cx="647264" cy="6243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3" name="Rectangle 222"/>
          <p:cNvSpPr>
            <a:spLocks noChangeAspect="1"/>
          </p:cNvSpPr>
          <p:nvPr/>
        </p:nvSpPr>
        <p:spPr>
          <a:xfrm>
            <a:off x="2141816" y="1139969"/>
            <a:ext cx="1371600" cy="1371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>
            <a:spLocks noChangeAspect="1"/>
          </p:cNvSpPr>
          <p:nvPr/>
        </p:nvSpPr>
        <p:spPr>
          <a:xfrm>
            <a:off x="2802216" y="1797575"/>
            <a:ext cx="54864" cy="54864"/>
          </a:xfrm>
          <a:prstGeom prst="ellipse">
            <a:avLst/>
          </a:prstGeom>
          <a:solidFill>
            <a:schemeClr val="tx1"/>
          </a:solidFill>
          <a:ln w="19050" cmpd="sng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5" name="Straight Arrow Connector 224"/>
          <p:cNvCxnSpPr>
            <a:stCxn id="224" idx="6"/>
          </p:cNvCxnSpPr>
          <p:nvPr/>
        </p:nvCxnSpPr>
        <p:spPr>
          <a:xfrm>
            <a:off x="2857080" y="1825007"/>
            <a:ext cx="37656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 flipV="1">
            <a:off x="2827616" y="1430580"/>
            <a:ext cx="0" cy="366995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2266057" y="1970892"/>
            <a:ext cx="394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</a:t>
            </a:r>
            <a:r>
              <a:rPr lang="en-US" sz="1400" dirty="0"/>
              <a:t>s</a:t>
            </a:r>
          </a:p>
        </p:txBody>
      </p:sp>
      <p:sp>
        <p:nvSpPr>
          <p:cNvPr id="231" name="Oval 230"/>
          <p:cNvSpPr>
            <a:spLocks noChangeAspect="1"/>
          </p:cNvSpPr>
          <p:nvPr/>
        </p:nvSpPr>
        <p:spPr>
          <a:xfrm>
            <a:off x="2329626" y="2243779"/>
            <a:ext cx="54864" cy="54864"/>
          </a:xfrm>
          <a:prstGeom prst="ellipse">
            <a:avLst/>
          </a:prstGeom>
          <a:solidFill>
            <a:srgbClr val="FF0000"/>
          </a:solidFill>
          <a:ln w="19050" cmpd="sng">
            <a:solidFill>
              <a:srgbClr val="00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extBox 231"/>
          <p:cNvSpPr txBox="1"/>
          <p:nvPr/>
        </p:nvSpPr>
        <p:spPr>
          <a:xfrm>
            <a:off x="2480956" y="1617241"/>
            <a:ext cx="39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</a:t>
            </a:r>
            <a:r>
              <a:rPr lang="en-US" sz="1400" dirty="0" smtClean="0"/>
              <a:t>c</a:t>
            </a:r>
            <a:endParaRPr lang="en-US" sz="1400" dirty="0"/>
          </a:p>
        </p:txBody>
      </p:sp>
      <p:grpSp>
        <p:nvGrpSpPr>
          <p:cNvPr id="241" name="Group 240"/>
          <p:cNvGrpSpPr/>
          <p:nvPr/>
        </p:nvGrpSpPr>
        <p:grpSpPr>
          <a:xfrm>
            <a:off x="2881138" y="1752600"/>
            <a:ext cx="333819" cy="363538"/>
            <a:chOff x="1730374" y="3670845"/>
            <a:chExt cx="333819" cy="363538"/>
          </a:xfrm>
        </p:grpSpPr>
        <p:sp>
          <p:nvSpPr>
            <p:cNvPr id="242" name="TextBox 241"/>
            <p:cNvSpPr txBox="1"/>
            <p:nvPr/>
          </p:nvSpPr>
          <p:spPr>
            <a:xfrm>
              <a:off x="1730374" y="3726606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u</a:t>
              </a: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1733550" y="3670845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2759782" y="1384674"/>
            <a:ext cx="364418" cy="385446"/>
            <a:chOff x="6552555" y="267704"/>
            <a:chExt cx="331289" cy="350405"/>
          </a:xfrm>
        </p:grpSpPr>
        <p:sp>
          <p:nvSpPr>
            <p:cNvPr id="245" name="TextBox 244"/>
            <p:cNvSpPr txBox="1"/>
            <p:nvPr/>
          </p:nvSpPr>
          <p:spPr>
            <a:xfrm>
              <a:off x="6553200" y="310332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w</a:t>
              </a:r>
              <a:endParaRPr lang="en-US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6552555" y="267704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05" name="Oval 104"/>
          <p:cNvSpPr/>
          <p:nvPr/>
        </p:nvSpPr>
        <p:spPr>
          <a:xfrm rot="5400000">
            <a:off x="4573183" y="917500"/>
            <a:ext cx="64008" cy="64008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cxnSp>
        <p:nvCxnSpPr>
          <p:cNvPr id="256" name="Straight Connector 255"/>
          <p:cNvCxnSpPr>
            <a:stCxn id="105" idx="6"/>
            <a:endCxn id="122" idx="1"/>
          </p:cNvCxnSpPr>
          <p:nvPr/>
        </p:nvCxnSpPr>
        <p:spPr>
          <a:xfrm>
            <a:off x="4605187" y="981508"/>
            <a:ext cx="575763" cy="2376771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3968821" y="2412999"/>
            <a:ext cx="1337577" cy="127385"/>
            <a:chOff x="4167293" y="1891241"/>
            <a:chExt cx="465952" cy="46567"/>
          </a:xfrm>
        </p:grpSpPr>
        <p:grpSp>
          <p:nvGrpSpPr>
            <p:cNvPr id="72" name="Group 71"/>
            <p:cNvGrpSpPr/>
            <p:nvPr/>
          </p:nvGrpSpPr>
          <p:grpSpPr>
            <a:xfrm>
              <a:off x="4167293" y="1891241"/>
              <a:ext cx="465952" cy="46567"/>
              <a:chOff x="4119668" y="2399241"/>
              <a:chExt cx="465952" cy="46567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4119668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167293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211081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258706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06783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354408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398196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445821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92276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9901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</p:grpSp>
        <p:sp>
          <p:nvSpPr>
            <p:cNvPr id="77" name="Oval 76"/>
            <p:cNvSpPr>
              <a:spLocks noChangeAspect="1"/>
            </p:cNvSpPr>
            <p:nvPr/>
          </p:nvSpPr>
          <p:spPr>
            <a:xfrm>
              <a:off x="4182024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78" name="Oval 77"/>
            <p:cNvSpPr>
              <a:spLocks noChangeAspect="1"/>
            </p:cNvSpPr>
            <p:nvPr/>
          </p:nvSpPr>
          <p:spPr>
            <a:xfrm>
              <a:off x="4228267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4554067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0" name="Oval 79"/>
            <p:cNvSpPr>
              <a:spLocks noChangeAspect="1"/>
            </p:cNvSpPr>
            <p:nvPr/>
          </p:nvSpPr>
          <p:spPr>
            <a:xfrm>
              <a:off x="4274099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1" name="Oval 80"/>
            <p:cNvSpPr>
              <a:spLocks noChangeAspect="1"/>
            </p:cNvSpPr>
            <p:nvPr/>
          </p:nvSpPr>
          <p:spPr>
            <a:xfrm>
              <a:off x="4320342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366174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3" name="Oval 82"/>
            <p:cNvSpPr>
              <a:spLocks noChangeAspect="1"/>
            </p:cNvSpPr>
            <p:nvPr/>
          </p:nvSpPr>
          <p:spPr>
            <a:xfrm>
              <a:off x="4412417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4" name="Oval 83"/>
            <p:cNvSpPr>
              <a:spLocks noChangeAspect="1"/>
            </p:cNvSpPr>
            <p:nvPr/>
          </p:nvSpPr>
          <p:spPr>
            <a:xfrm>
              <a:off x="4458249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5" name="Oval 84"/>
            <p:cNvSpPr>
              <a:spLocks noChangeAspect="1"/>
            </p:cNvSpPr>
            <p:nvPr/>
          </p:nvSpPr>
          <p:spPr>
            <a:xfrm>
              <a:off x="4504492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4601692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</p:grpSp>
      <p:sp>
        <p:nvSpPr>
          <p:cNvPr id="175" name="Oval 174"/>
          <p:cNvSpPr>
            <a:spLocks noChangeAspect="1"/>
          </p:cNvSpPr>
          <p:nvPr/>
        </p:nvSpPr>
        <p:spPr>
          <a:xfrm>
            <a:off x="4609769" y="2445576"/>
            <a:ext cx="54864" cy="54864"/>
          </a:xfrm>
          <a:prstGeom prst="ellipse">
            <a:avLst/>
          </a:prstGeom>
          <a:solidFill>
            <a:srgbClr val="FF0000"/>
          </a:solidFill>
          <a:ln w="28575" cmpd="sng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7" name="Straight Connector 216"/>
          <p:cNvCxnSpPr/>
          <p:nvPr/>
        </p:nvCxnSpPr>
        <p:spPr>
          <a:xfrm flipH="1">
            <a:off x="4635284" y="2563575"/>
            <a:ext cx="7390" cy="2784714"/>
          </a:xfrm>
          <a:prstGeom prst="line">
            <a:avLst/>
          </a:prstGeom>
          <a:ln w="28575" cmpd="sng">
            <a:solidFill>
              <a:srgbClr val="000000"/>
            </a:solidFill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266166" y="3336305"/>
            <a:ext cx="1106078" cy="63355"/>
          </a:xfrm>
          <a:prstGeom prst="rect">
            <a:avLst/>
          </a:prstGeom>
          <a:pattFill prst="wdDnDiag">
            <a:fgClr>
              <a:schemeClr val="accent4">
                <a:lumMod val="75000"/>
              </a:schemeClr>
            </a:fgClr>
            <a:bgClr>
              <a:prstClr val="white"/>
            </a:bgClr>
          </a:patt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TextBox 269"/>
          <p:cNvSpPr txBox="1"/>
          <p:nvPr/>
        </p:nvSpPr>
        <p:spPr>
          <a:xfrm>
            <a:off x="1858371" y="749703"/>
            <a:ext cx="1948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Top View of Depth Map </a:t>
            </a:r>
          </a:p>
          <a:p>
            <a:pPr algn="ctr"/>
            <a:r>
              <a:rPr lang="en-US" sz="1000" dirty="0" smtClean="0"/>
              <a:t>(Sq. Array of object indices)</a:t>
            </a:r>
            <a:endParaRPr lang="en-US" sz="1000" dirty="0"/>
          </a:p>
        </p:txBody>
      </p:sp>
      <p:sp>
        <p:nvSpPr>
          <p:cNvPr id="275" name="TextBox 274"/>
          <p:cNvSpPr txBox="1"/>
          <p:nvPr/>
        </p:nvSpPr>
        <p:spPr>
          <a:xfrm>
            <a:off x="5679958" y="2848685"/>
            <a:ext cx="3490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</a:t>
            </a:r>
            <a:r>
              <a:rPr lang="en-US" sz="1200" dirty="0"/>
              <a:t>s</a:t>
            </a:r>
          </a:p>
        </p:txBody>
      </p:sp>
      <p:cxnSp>
        <p:nvCxnSpPr>
          <p:cNvPr id="276" name="Straight Arrow Connector 275"/>
          <p:cNvCxnSpPr>
            <a:stCxn id="275" idx="1"/>
            <a:endCxn id="94" idx="2"/>
          </p:cNvCxnSpPr>
          <p:nvPr/>
        </p:nvCxnSpPr>
        <p:spPr>
          <a:xfrm flipH="1" flipV="1">
            <a:off x="4970707" y="2540384"/>
            <a:ext cx="709251" cy="4775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9" name="Oval 278"/>
          <p:cNvSpPr/>
          <p:nvPr/>
        </p:nvSpPr>
        <p:spPr>
          <a:xfrm rot="5400000">
            <a:off x="7256058" y="1008912"/>
            <a:ext cx="64008" cy="64008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cxnSp>
        <p:nvCxnSpPr>
          <p:cNvPr id="281" name="Straight Connector 280"/>
          <p:cNvCxnSpPr/>
          <p:nvPr/>
        </p:nvCxnSpPr>
        <p:spPr>
          <a:xfrm>
            <a:off x="7296042" y="1040916"/>
            <a:ext cx="307025" cy="694006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 flipH="1">
            <a:off x="6997700" y="1032391"/>
            <a:ext cx="294660" cy="70253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Arrow Connector 289"/>
          <p:cNvCxnSpPr/>
          <p:nvPr/>
        </p:nvCxnSpPr>
        <p:spPr>
          <a:xfrm flipH="1">
            <a:off x="6866947" y="1037271"/>
            <a:ext cx="43009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2" name="Oval 291"/>
          <p:cNvSpPr>
            <a:spLocks noChangeAspect="1"/>
          </p:cNvSpPr>
          <p:nvPr/>
        </p:nvSpPr>
        <p:spPr>
          <a:xfrm>
            <a:off x="7217862" y="965360"/>
            <a:ext cx="151111" cy="151111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4" name="Group 293"/>
          <p:cNvGrpSpPr/>
          <p:nvPr/>
        </p:nvGrpSpPr>
        <p:grpSpPr>
          <a:xfrm>
            <a:off x="6835197" y="965568"/>
            <a:ext cx="333819" cy="363538"/>
            <a:chOff x="1730374" y="3670845"/>
            <a:chExt cx="333819" cy="363538"/>
          </a:xfrm>
        </p:grpSpPr>
        <p:sp>
          <p:nvSpPr>
            <p:cNvPr id="298" name="TextBox 297"/>
            <p:cNvSpPr txBox="1"/>
            <p:nvPr/>
          </p:nvSpPr>
          <p:spPr>
            <a:xfrm>
              <a:off x="1730374" y="3726606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u</a:t>
              </a: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1733550" y="3670845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7315200" y="838200"/>
            <a:ext cx="331289" cy="350405"/>
            <a:chOff x="6552555" y="267704"/>
            <a:chExt cx="331289" cy="350405"/>
          </a:xfrm>
        </p:grpSpPr>
        <p:sp>
          <p:nvSpPr>
            <p:cNvPr id="296" name="TextBox 295"/>
            <p:cNvSpPr txBox="1"/>
            <p:nvPr/>
          </p:nvSpPr>
          <p:spPr>
            <a:xfrm>
              <a:off x="6553200" y="310332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w</a:t>
              </a:r>
              <a:endParaRPr lang="en-US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6552555" y="267704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cxnSp>
        <p:nvCxnSpPr>
          <p:cNvPr id="300" name="Straight Connector 299"/>
          <p:cNvCxnSpPr/>
          <p:nvPr/>
        </p:nvCxnSpPr>
        <p:spPr>
          <a:xfrm>
            <a:off x="3594100" y="1149814"/>
            <a:ext cx="374721" cy="1203344"/>
          </a:xfrm>
          <a:prstGeom prst="line">
            <a:avLst/>
          </a:prstGeom>
          <a:ln w="19050" cmpd="sng">
            <a:solidFill>
              <a:schemeClr val="accent6">
                <a:lumMod val="75000"/>
              </a:schemeClr>
            </a:solidFill>
            <a:prstDash val="sysDash"/>
            <a:headEnd type="none" w="lg" len="lg"/>
            <a:tailEnd type="non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06" name="Group 305"/>
          <p:cNvGrpSpPr/>
          <p:nvPr/>
        </p:nvGrpSpPr>
        <p:grpSpPr>
          <a:xfrm>
            <a:off x="6934200" y="331397"/>
            <a:ext cx="440087" cy="480212"/>
            <a:chOff x="1733550" y="3623220"/>
            <a:chExt cx="330643" cy="447756"/>
          </a:xfrm>
        </p:grpSpPr>
        <p:sp>
          <p:nvSpPr>
            <p:cNvPr id="307" name="TextBox 306"/>
            <p:cNvSpPr txBox="1"/>
            <p:nvPr/>
          </p:nvSpPr>
          <p:spPr>
            <a:xfrm>
              <a:off x="1733550" y="3726606"/>
              <a:ext cx="330643" cy="344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C3300"/>
                  </a:solidFill>
                  <a:latin typeface="Times New Roman"/>
                  <a:cs typeface="Times New Roman"/>
                </a:rPr>
                <a:t>L</a:t>
              </a:r>
              <a:endParaRPr lang="en-US" dirty="0">
                <a:solidFill>
                  <a:srgbClr val="CC33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1763107" y="3623220"/>
              <a:ext cx="248418" cy="344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C3300"/>
                  </a:solidFill>
                  <a:latin typeface="Times New Roman"/>
                  <a:cs typeface="Times New Roman"/>
                </a:rPr>
                <a:t>^</a:t>
              </a:r>
              <a:endParaRPr lang="en-US" b="1" dirty="0">
                <a:solidFill>
                  <a:srgbClr val="CC33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309" name="TextBox 308"/>
          <p:cNvSpPr txBox="1"/>
          <p:nvPr/>
        </p:nvSpPr>
        <p:spPr>
          <a:xfrm>
            <a:off x="7110024" y="1284409"/>
            <a:ext cx="39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</a:t>
            </a:r>
            <a:r>
              <a:rPr lang="en-US" sz="1200" dirty="0"/>
              <a:t>L</a:t>
            </a:r>
          </a:p>
        </p:txBody>
      </p:sp>
      <p:sp>
        <p:nvSpPr>
          <p:cNvPr id="310" name="Oval 309"/>
          <p:cNvSpPr>
            <a:spLocks noChangeAspect="1"/>
          </p:cNvSpPr>
          <p:nvPr/>
        </p:nvSpPr>
        <p:spPr>
          <a:xfrm>
            <a:off x="7269607" y="1013484"/>
            <a:ext cx="54864" cy="54864"/>
          </a:xfrm>
          <a:prstGeom prst="ellipse">
            <a:avLst/>
          </a:prstGeom>
          <a:solidFill>
            <a:schemeClr val="tx1"/>
          </a:solidFill>
          <a:ln w="19050" cmpd="sng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TextBox 314"/>
          <p:cNvSpPr txBox="1"/>
          <p:nvPr/>
        </p:nvSpPr>
        <p:spPr>
          <a:xfrm>
            <a:off x="6409966" y="2438400"/>
            <a:ext cx="2192272" cy="193899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00" dirty="0" smtClean="0">
              <a:latin typeface="Palatino Linotype"/>
              <a:cs typeface="Palatino Linotype"/>
            </a:endParaRPr>
          </a:p>
          <a:p>
            <a:r>
              <a:rPr lang="en-US" sz="1400" dirty="0" smtClean="0">
                <a:latin typeface="Palatino Linotype"/>
                <a:cs typeface="Palatino Linotype"/>
              </a:rPr>
              <a:t>    =       </a:t>
            </a:r>
            <a:r>
              <a:rPr lang="en-US" sz="1400" dirty="0" smtClean="0">
                <a:latin typeface="Arial"/>
                <a:cs typeface="Arial"/>
              </a:rPr>
              <a:t>x</a:t>
            </a:r>
            <a:r>
              <a:rPr lang="en-US" sz="1400" dirty="0" smtClean="0">
                <a:latin typeface="Palatino Linotype"/>
                <a:cs typeface="Palatino Linotype"/>
              </a:rPr>
              <a:t> </a:t>
            </a:r>
          </a:p>
          <a:p>
            <a:r>
              <a:rPr lang="en-US" sz="1200" dirty="0" smtClean="0">
                <a:latin typeface="Palatino Linotype"/>
                <a:cs typeface="Palatino Linotype"/>
              </a:rPr>
              <a:t>if  w.length</a:t>
            </a:r>
            <a:r>
              <a:rPr lang="en-US" sz="1200" dirty="0">
                <a:latin typeface="Palatino Linotype"/>
                <a:cs typeface="Palatino Linotype"/>
              </a:rPr>
              <a:t> </a:t>
            </a:r>
            <a:r>
              <a:rPr lang="en-US" sz="1200" dirty="0" smtClean="0">
                <a:latin typeface="Palatino Linotype"/>
                <a:cs typeface="Palatino Linotype"/>
              </a:rPr>
              <a:t>&lt; </a:t>
            </a:r>
            <a:r>
              <a:rPr lang="en-US" sz="1200" dirty="0" smtClean="0">
                <a:latin typeface="Symbol" charset="2"/>
                <a:cs typeface="Symbol" charset="2"/>
              </a:rPr>
              <a:t>e     </a:t>
            </a:r>
            <a:r>
              <a:rPr lang="en-US" sz="1200" dirty="0" smtClean="0">
                <a:latin typeface="Arial"/>
                <a:cs typeface="Arial"/>
              </a:rPr>
              <a:t>(     </a:t>
            </a:r>
            <a:r>
              <a:rPr lang="en-US" sz="1200" dirty="0" smtClean="0">
                <a:latin typeface="Symbol" charset="2"/>
                <a:cs typeface="Symbol" charset="2"/>
              </a:rPr>
              <a:t>||        </a:t>
            </a:r>
            <a:r>
              <a:rPr lang="en-US" sz="1200" dirty="0" smtClean="0">
                <a:latin typeface="Arial"/>
                <a:cs typeface="Arial"/>
              </a:rPr>
              <a:t>)</a:t>
            </a:r>
            <a:endParaRPr lang="en-US" sz="1200" dirty="0" smtClean="0">
              <a:latin typeface="Symbol" charset="2"/>
              <a:cs typeface="Symbol" charset="2"/>
            </a:endParaRPr>
          </a:p>
          <a:p>
            <a:pPr lvl="1"/>
            <a:r>
              <a:rPr lang="en-US" sz="1200" dirty="0" smtClean="0">
                <a:latin typeface="Palatino Linotype"/>
                <a:cs typeface="Palatino Linotype"/>
              </a:rPr>
              <a:t>{</a:t>
            </a:r>
          </a:p>
          <a:p>
            <a:pPr lvl="1"/>
            <a:r>
              <a:rPr lang="en-US" sz="1200" dirty="0" smtClean="0">
                <a:latin typeface="Palatino Linotype"/>
                <a:cs typeface="Palatino Linotype"/>
              </a:rPr>
              <a:t>       =      </a:t>
            </a:r>
            <a:r>
              <a:rPr lang="en-US" sz="1200" dirty="0" smtClean="0">
                <a:latin typeface="Arial"/>
                <a:cs typeface="Arial"/>
              </a:rPr>
              <a:t>x</a:t>
            </a:r>
            <a:r>
              <a:rPr lang="en-US" sz="1200" dirty="0" smtClean="0">
                <a:latin typeface="Palatino Linotype"/>
                <a:cs typeface="Palatino Linotype"/>
              </a:rPr>
              <a:t>          </a:t>
            </a:r>
            <a:endParaRPr lang="en-US" sz="1200" dirty="0">
              <a:latin typeface="Palatino Linotype"/>
              <a:cs typeface="Palatino Linotype"/>
            </a:endParaRPr>
          </a:p>
          <a:p>
            <a:r>
              <a:rPr lang="en-US" sz="1400" dirty="0" smtClean="0">
                <a:latin typeface="Palatino Linotype"/>
                <a:cs typeface="Palatino Linotype"/>
              </a:rPr>
              <a:t>	}</a:t>
            </a:r>
          </a:p>
          <a:p>
            <a:r>
              <a:rPr lang="en-US" sz="1400" dirty="0" smtClean="0">
                <a:latin typeface="Palatino Linotype"/>
                <a:cs typeface="Palatino Linotype"/>
              </a:rPr>
              <a:t>    =     </a:t>
            </a:r>
            <a:r>
              <a:rPr lang="en-US" sz="1400" dirty="0" smtClean="0">
                <a:latin typeface="Arial"/>
                <a:cs typeface="Arial"/>
              </a:rPr>
              <a:t>x</a:t>
            </a:r>
          </a:p>
          <a:p>
            <a:endParaRPr lang="en-US" sz="1400" dirty="0">
              <a:latin typeface="Arial"/>
              <a:cs typeface="Arial"/>
            </a:endParaRPr>
          </a:p>
          <a:p>
            <a:endParaRPr lang="en-US" sz="1400" dirty="0" smtClean="0">
              <a:latin typeface="Palatino Linotype"/>
              <a:cs typeface="Palatino Linotype"/>
            </a:endParaRPr>
          </a:p>
        </p:txBody>
      </p:sp>
      <p:grpSp>
        <p:nvGrpSpPr>
          <p:cNvPr id="320" name="Group 319"/>
          <p:cNvGrpSpPr/>
          <p:nvPr/>
        </p:nvGrpSpPr>
        <p:grpSpPr>
          <a:xfrm>
            <a:off x="7422800" y="601026"/>
            <a:ext cx="484831" cy="436245"/>
            <a:chOff x="1649584" y="3598138"/>
            <a:chExt cx="484831" cy="436245"/>
          </a:xfrm>
        </p:grpSpPr>
        <p:sp>
          <p:nvSpPr>
            <p:cNvPr id="321" name="TextBox 320"/>
            <p:cNvSpPr txBox="1"/>
            <p:nvPr/>
          </p:nvSpPr>
          <p:spPr>
            <a:xfrm>
              <a:off x="1649584" y="3726606"/>
              <a:ext cx="4848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UP</a:t>
              </a:r>
              <a:endParaRPr lang="en-US" sz="1400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1727237" y="3598138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grpSp>
        <p:nvGrpSpPr>
          <p:cNvPr id="324" name="Group 323"/>
          <p:cNvGrpSpPr/>
          <p:nvPr/>
        </p:nvGrpSpPr>
        <p:grpSpPr>
          <a:xfrm>
            <a:off x="7082255" y="2576255"/>
            <a:ext cx="459137" cy="325005"/>
            <a:chOff x="1719237" y="3646904"/>
            <a:chExt cx="344956" cy="366677"/>
          </a:xfrm>
        </p:grpSpPr>
        <p:sp>
          <p:nvSpPr>
            <p:cNvPr id="325" name="TextBox 324"/>
            <p:cNvSpPr txBox="1"/>
            <p:nvPr/>
          </p:nvSpPr>
          <p:spPr>
            <a:xfrm>
              <a:off x="1733550" y="3726606"/>
              <a:ext cx="330643" cy="286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984807"/>
                  </a:solidFill>
                  <a:latin typeface="Times New Roman"/>
                  <a:cs typeface="Times New Roman"/>
                </a:rPr>
                <a:t>L</a:t>
              </a:r>
              <a:endParaRPr lang="en-US" sz="1400" dirty="0">
                <a:solidFill>
                  <a:srgbClr val="984807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26" name="TextBox 325"/>
            <p:cNvSpPr txBox="1"/>
            <p:nvPr/>
          </p:nvSpPr>
          <p:spPr>
            <a:xfrm>
              <a:off x="1719237" y="3646904"/>
              <a:ext cx="330643" cy="286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984807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984807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6724651" y="2566371"/>
            <a:ext cx="440755" cy="411089"/>
            <a:chOff x="1649584" y="3629888"/>
            <a:chExt cx="484831" cy="373717"/>
          </a:xfrm>
        </p:grpSpPr>
        <p:sp>
          <p:nvSpPr>
            <p:cNvPr id="328" name="TextBox 327"/>
            <p:cNvSpPr txBox="1"/>
            <p:nvPr/>
          </p:nvSpPr>
          <p:spPr>
            <a:xfrm>
              <a:off x="1649584" y="3726606"/>
              <a:ext cx="4848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UP</a:t>
              </a:r>
              <a:endParaRPr lang="en-US" sz="1200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29" name="TextBox 328"/>
            <p:cNvSpPr txBox="1"/>
            <p:nvPr/>
          </p:nvSpPr>
          <p:spPr>
            <a:xfrm>
              <a:off x="1727237" y="3629888"/>
              <a:ext cx="3306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FF"/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grpSp>
        <p:nvGrpSpPr>
          <p:cNvPr id="330" name="Group 329"/>
          <p:cNvGrpSpPr/>
          <p:nvPr/>
        </p:nvGrpSpPr>
        <p:grpSpPr>
          <a:xfrm>
            <a:off x="6415139" y="2605770"/>
            <a:ext cx="331289" cy="350405"/>
            <a:chOff x="6552555" y="267704"/>
            <a:chExt cx="331289" cy="350405"/>
          </a:xfrm>
        </p:grpSpPr>
        <p:sp>
          <p:nvSpPr>
            <p:cNvPr id="331" name="TextBox 330"/>
            <p:cNvSpPr txBox="1"/>
            <p:nvPr/>
          </p:nvSpPr>
          <p:spPr>
            <a:xfrm>
              <a:off x="6553200" y="310332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w</a:t>
              </a:r>
              <a:endParaRPr lang="en-US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6552555" y="267704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cxnSp>
        <p:nvCxnSpPr>
          <p:cNvPr id="337" name="Straight Connector 336"/>
          <p:cNvCxnSpPr/>
          <p:nvPr/>
        </p:nvCxnSpPr>
        <p:spPr>
          <a:xfrm>
            <a:off x="3545166" y="2506790"/>
            <a:ext cx="404534" cy="11129"/>
          </a:xfrm>
          <a:prstGeom prst="line">
            <a:avLst/>
          </a:prstGeom>
          <a:ln w="19050" cmpd="sng">
            <a:solidFill>
              <a:schemeClr val="accent6">
                <a:lumMod val="75000"/>
              </a:schemeClr>
            </a:solidFill>
            <a:prstDash val="sysDash"/>
            <a:headEnd type="none" w="lg" len="lg"/>
            <a:tailEnd type="non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>
            <a:off x="4596263" y="4103104"/>
            <a:ext cx="330643" cy="472718"/>
            <a:chOff x="1733550" y="3623220"/>
            <a:chExt cx="330643" cy="472718"/>
          </a:xfrm>
        </p:grpSpPr>
        <p:sp>
          <p:nvSpPr>
            <p:cNvPr id="120" name="TextBox 119"/>
            <p:cNvSpPr txBox="1"/>
            <p:nvPr/>
          </p:nvSpPr>
          <p:spPr>
            <a:xfrm>
              <a:off x="1733550" y="3726606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  <a:latin typeface="Times New Roman"/>
                  <a:cs typeface="Times New Roman"/>
                </a:rPr>
                <a:t>L</a:t>
              </a:r>
              <a:endParaRPr lang="en-US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733550" y="3623220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2">
                      <a:lumMod val="75000"/>
                    </a:schemeClr>
                  </a:solidFill>
                  <a:latin typeface="Times New Roman"/>
                  <a:cs typeface="Times New Roman"/>
                </a:rPr>
                <a:t>^</a:t>
              </a:r>
              <a:endParaRPr lang="en-US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53" name="Oval 152"/>
          <p:cNvSpPr>
            <a:spLocks noChangeAspect="1"/>
          </p:cNvSpPr>
          <p:nvPr/>
        </p:nvSpPr>
        <p:spPr>
          <a:xfrm>
            <a:off x="4607852" y="5370514"/>
            <a:ext cx="54864" cy="5486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Connector 173"/>
          <p:cNvCxnSpPr>
            <a:endCxn id="153" idx="0"/>
          </p:cNvCxnSpPr>
          <p:nvPr/>
        </p:nvCxnSpPr>
        <p:spPr>
          <a:xfrm>
            <a:off x="4635284" y="3867596"/>
            <a:ext cx="0" cy="1502918"/>
          </a:xfrm>
          <a:prstGeom prst="line">
            <a:avLst/>
          </a:prstGeom>
          <a:ln>
            <a:head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79" name="Group 378"/>
          <p:cNvGrpSpPr/>
          <p:nvPr/>
        </p:nvGrpSpPr>
        <p:grpSpPr>
          <a:xfrm>
            <a:off x="643542" y="2641209"/>
            <a:ext cx="3972345" cy="2737340"/>
            <a:chOff x="643542" y="2641209"/>
            <a:chExt cx="3972345" cy="2737340"/>
          </a:xfrm>
        </p:grpSpPr>
        <p:cxnSp>
          <p:nvCxnSpPr>
            <p:cNvPr id="149" name="Straight Connector 148"/>
            <p:cNvCxnSpPr>
              <a:stCxn id="146" idx="6"/>
              <a:endCxn id="153" idx="1"/>
            </p:cNvCxnSpPr>
            <p:nvPr/>
          </p:nvCxnSpPr>
          <p:spPr>
            <a:xfrm>
              <a:off x="1114693" y="3116628"/>
              <a:ext cx="3501194" cy="2261921"/>
            </a:xfrm>
            <a:prstGeom prst="line">
              <a:avLst/>
            </a:prstGeom>
            <a:ln w="19050" cmpd="sng">
              <a:prstDash val="sysDash"/>
              <a:headEnd type="none" w="lg" len="lg"/>
              <a:tailEnd type="non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48" idx="0"/>
            </p:cNvCxnSpPr>
            <p:nvPr/>
          </p:nvCxnSpPr>
          <p:spPr>
            <a:xfrm rot="19714220">
              <a:off x="1168415" y="2863696"/>
              <a:ext cx="122629" cy="116535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47" idx="0"/>
            </p:cNvCxnSpPr>
            <p:nvPr/>
          </p:nvCxnSpPr>
          <p:spPr>
            <a:xfrm rot="19714220">
              <a:off x="1031556" y="2691323"/>
              <a:ext cx="856147" cy="834376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2" name="Group 141"/>
            <p:cNvGrpSpPr/>
            <p:nvPr/>
          </p:nvGrpSpPr>
          <p:grpSpPr>
            <a:xfrm rot="1858492">
              <a:off x="643542" y="2641209"/>
              <a:ext cx="510049" cy="679907"/>
              <a:chOff x="1962150" y="1211381"/>
              <a:chExt cx="510049" cy="679907"/>
            </a:xfrm>
          </p:grpSpPr>
          <p:sp>
            <p:nvSpPr>
              <p:cNvPr id="146" name="Oval 145"/>
              <p:cNvSpPr/>
              <p:nvPr/>
            </p:nvSpPr>
            <p:spPr>
              <a:xfrm>
                <a:off x="2354020" y="1496938"/>
                <a:ext cx="118179" cy="118624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Arc 146"/>
              <p:cNvSpPr/>
              <p:nvPr/>
            </p:nvSpPr>
            <p:spPr>
              <a:xfrm flipV="1">
                <a:off x="1962150" y="1211381"/>
                <a:ext cx="455930" cy="343567"/>
              </a:xfrm>
              <a:prstGeom prst="arc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Arc 147"/>
              <p:cNvSpPr/>
              <p:nvPr/>
            </p:nvSpPr>
            <p:spPr>
              <a:xfrm>
                <a:off x="1962150" y="1561253"/>
                <a:ext cx="455930" cy="330035"/>
              </a:xfrm>
              <a:prstGeom prst="arc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8" name="Group 377"/>
            <p:cNvGrpSpPr/>
            <p:nvPr/>
          </p:nvGrpSpPr>
          <p:grpSpPr>
            <a:xfrm rot="18340776">
              <a:off x="1398328" y="3555308"/>
              <a:ext cx="845169" cy="45719"/>
              <a:chOff x="7856744" y="4785258"/>
              <a:chExt cx="845169" cy="45719"/>
            </a:xfrm>
          </p:grpSpPr>
          <p:sp>
            <p:nvSpPr>
              <p:cNvPr id="356" name="Rectangle 355"/>
              <p:cNvSpPr/>
              <p:nvPr/>
            </p:nvSpPr>
            <p:spPr>
              <a:xfrm>
                <a:off x="7875772" y="4785258"/>
                <a:ext cx="811028" cy="4571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7" name="Group 376"/>
              <p:cNvGrpSpPr/>
              <p:nvPr/>
            </p:nvGrpSpPr>
            <p:grpSpPr>
              <a:xfrm>
                <a:off x="7856744" y="4787409"/>
                <a:ext cx="845169" cy="38998"/>
                <a:chOff x="7856744" y="4695334"/>
                <a:chExt cx="845169" cy="38998"/>
              </a:xfrm>
            </p:grpSpPr>
            <p:cxnSp>
              <p:nvCxnSpPr>
                <p:cNvPr id="271" name="Straight Arrow Connector 270"/>
                <p:cNvCxnSpPr/>
                <p:nvPr/>
              </p:nvCxnSpPr>
              <p:spPr>
                <a:xfrm>
                  <a:off x="7875772" y="4716043"/>
                  <a:ext cx="811028" cy="0"/>
                </a:xfrm>
                <a:prstGeom prst="straightConnector1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  <a:headEnd type="none"/>
                  <a:tailEnd type="non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4" name="Oval 153"/>
                <p:cNvSpPr>
                  <a:spLocks noChangeAspect="1"/>
                </p:cNvSpPr>
                <p:nvPr/>
              </p:nvSpPr>
              <p:spPr>
                <a:xfrm rot="2581146">
                  <a:off x="8434309" y="4697756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Oval 154"/>
                <p:cNvSpPr>
                  <a:spLocks noChangeAspect="1"/>
                </p:cNvSpPr>
                <p:nvPr/>
              </p:nvSpPr>
              <p:spPr>
                <a:xfrm rot="2581146">
                  <a:off x="8318796" y="4697754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/>
                <p:cNvSpPr>
                  <a:spLocks noChangeAspect="1"/>
                </p:cNvSpPr>
                <p:nvPr/>
              </p:nvSpPr>
              <p:spPr>
                <a:xfrm rot="2581146">
                  <a:off x="8203283" y="4696117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>
                  <a:spLocks noChangeAspect="1"/>
                </p:cNvSpPr>
                <p:nvPr/>
              </p:nvSpPr>
              <p:spPr>
                <a:xfrm rot="2581146">
                  <a:off x="8087770" y="4696118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Oval 157"/>
                <p:cNvSpPr>
                  <a:spLocks noChangeAspect="1"/>
                </p:cNvSpPr>
                <p:nvPr/>
              </p:nvSpPr>
              <p:spPr>
                <a:xfrm rot="2581146">
                  <a:off x="7972257" y="4696116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Oval 158"/>
                <p:cNvSpPr>
                  <a:spLocks noChangeAspect="1"/>
                </p:cNvSpPr>
                <p:nvPr/>
              </p:nvSpPr>
              <p:spPr>
                <a:xfrm rot="2581146">
                  <a:off x="8549822" y="4697754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" name="Oval 340"/>
                <p:cNvSpPr>
                  <a:spLocks noChangeAspect="1"/>
                </p:cNvSpPr>
                <p:nvPr/>
              </p:nvSpPr>
              <p:spPr>
                <a:xfrm rot="2581146">
                  <a:off x="7856744" y="4696117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" name="Oval 341"/>
                <p:cNvSpPr>
                  <a:spLocks noChangeAspect="1"/>
                </p:cNvSpPr>
                <p:nvPr/>
              </p:nvSpPr>
              <p:spPr>
                <a:xfrm rot="2581146">
                  <a:off x="8665337" y="4695334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82" name="Group 381"/>
          <p:cNvGrpSpPr/>
          <p:nvPr/>
        </p:nvGrpSpPr>
        <p:grpSpPr>
          <a:xfrm>
            <a:off x="7541863" y="2761117"/>
            <a:ext cx="459137" cy="393257"/>
            <a:chOff x="1719237" y="3646904"/>
            <a:chExt cx="344956" cy="366677"/>
          </a:xfrm>
        </p:grpSpPr>
        <p:sp>
          <p:nvSpPr>
            <p:cNvPr id="383" name="TextBox 382"/>
            <p:cNvSpPr txBox="1"/>
            <p:nvPr/>
          </p:nvSpPr>
          <p:spPr>
            <a:xfrm>
              <a:off x="1733550" y="3726606"/>
              <a:ext cx="330643" cy="286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984807"/>
                  </a:solidFill>
                  <a:latin typeface="Times New Roman"/>
                  <a:cs typeface="Times New Roman"/>
                </a:rPr>
                <a:t>L</a:t>
              </a:r>
              <a:endParaRPr lang="en-US" sz="1400" dirty="0">
                <a:solidFill>
                  <a:srgbClr val="984807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84" name="TextBox 383"/>
            <p:cNvSpPr txBox="1"/>
            <p:nvPr/>
          </p:nvSpPr>
          <p:spPr>
            <a:xfrm>
              <a:off x="1719237" y="3646904"/>
              <a:ext cx="330643" cy="286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984807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984807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385" name="Group 384"/>
          <p:cNvGrpSpPr/>
          <p:nvPr/>
        </p:nvGrpSpPr>
        <p:grpSpPr>
          <a:xfrm>
            <a:off x="7924800" y="2768400"/>
            <a:ext cx="400686" cy="373717"/>
            <a:chOff x="1649584" y="3629888"/>
            <a:chExt cx="484831" cy="373717"/>
          </a:xfrm>
        </p:grpSpPr>
        <p:sp>
          <p:nvSpPr>
            <p:cNvPr id="386" name="TextBox 385"/>
            <p:cNvSpPr txBox="1"/>
            <p:nvPr/>
          </p:nvSpPr>
          <p:spPr>
            <a:xfrm>
              <a:off x="1649584" y="3726606"/>
              <a:ext cx="4848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UP</a:t>
              </a:r>
              <a:endParaRPr lang="en-US" sz="1200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87" name="TextBox 386"/>
            <p:cNvSpPr txBox="1"/>
            <p:nvPr/>
          </p:nvSpPr>
          <p:spPr>
            <a:xfrm>
              <a:off x="1727237" y="3629888"/>
              <a:ext cx="3306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FF"/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grpSp>
        <p:nvGrpSpPr>
          <p:cNvPr id="393" name="Group 392"/>
          <p:cNvGrpSpPr/>
          <p:nvPr/>
        </p:nvGrpSpPr>
        <p:grpSpPr>
          <a:xfrm>
            <a:off x="6603557" y="594082"/>
            <a:ext cx="330643" cy="472718"/>
            <a:chOff x="1733550" y="3623220"/>
            <a:chExt cx="330643" cy="472718"/>
          </a:xfrm>
        </p:grpSpPr>
        <p:sp>
          <p:nvSpPr>
            <p:cNvPr id="394" name="TextBox 393"/>
            <p:cNvSpPr txBox="1"/>
            <p:nvPr/>
          </p:nvSpPr>
          <p:spPr>
            <a:xfrm>
              <a:off x="1733550" y="3726606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V</a:t>
              </a:r>
            </a:p>
          </p:txBody>
        </p:sp>
        <p:sp>
          <p:nvSpPr>
            <p:cNvPr id="395" name="TextBox 394"/>
            <p:cNvSpPr txBox="1"/>
            <p:nvPr/>
          </p:nvSpPr>
          <p:spPr>
            <a:xfrm>
              <a:off x="1733550" y="3623220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cxnSp>
        <p:nvCxnSpPr>
          <p:cNvPr id="399" name="Straight Arrow Connector 398"/>
          <p:cNvCxnSpPr>
            <a:stCxn id="310" idx="4"/>
            <a:endCxn id="309" idx="0"/>
          </p:cNvCxnSpPr>
          <p:nvPr/>
        </p:nvCxnSpPr>
        <p:spPr>
          <a:xfrm>
            <a:off x="7297039" y="1068348"/>
            <a:ext cx="8200" cy="316325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7" name="Group 406"/>
          <p:cNvGrpSpPr/>
          <p:nvPr/>
        </p:nvGrpSpPr>
        <p:grpSpPr>
          <a:xfrm>
            <a:off x="7162800" y="3151458"/>
            <a:ext cx="459137" cy="295459"/>
            <a:chOff x="1719237" y="3646904"/>
            <a:chExt cx="344956" cy="366677"/>
          </a:xfrm>
        </p:grpSpPr>
        <p:sp>
          <p:nvSpPr>
            <p:cNvPr id="408" name="TextBox 407"/>
            <p:cNvSpPr txBox="1"/>
            <p:nvPr/>
          </p:nvSpPr>
          <p:spPr>
            <a:xfrm>
              <a:off x="1733550" y="3726606"/>
              <a:ext cx="330643" cy="286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984807"/>
                  </a:solidFill>
                  <a:latin typeface="Times New Roman"/>
                  <a:cs typeface="Times New Roman"/>
                </a:rPr>
                <a:t>L</a:t>
              </a:r>
              <a:endParaRPr lang="en-US" sz="1400" dirty="0">
                <a:solidFill>
                  <a:srgbClr val="984807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09" name="TextBox 408"/>
            <p:cNvSpPr txBox="1"/>
            <p:nvPr/>
          </p:nvSpPr>
          <p:spPr>
            <a:xfrm>
              <a:off x="1719237" y="3646904"/>
              <a:ext cx="330643" cy="286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984807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984807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410" name="Group 409"/>
          <p:cNvGrpSpPr/>
          <p:nvPr/>
        </p:nvGrpSpPr>
        <p:grpSpPr>
          <a:xfrm>
            <a:off x="7550472" y="3112320"/>
            <a:ext cx="248417" cy="441940"/>
            <a:chOff x="1733550" y="3623220"/>
            <a:chExt cx="330643" cy="441940"/>
          </a:xfrm>
        </p:grpSpPr>
        <p:sp>
          <p:nvSpPr>
            <p:cNvPr id="411" name="TextBox 410"/>
            <p:cNvSpPr txBox="1"/>
            <p:nvPr/>
          </p:nvSpPr>
          <p:spPr>
            <a:xfrm>
              <a:off x="1733550" y="3726606"/>
              <a:ext cx="3306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V</a:t>
              </a:r>
            </a:p>
          </p:txBody>
        </p:sp>
        <p:sp>
          <p:nvSpPr>
            <p:cNvPr id="412" name="TextBox 411"/>
            <p:cNvSpPr txBox="1"/>
            <p:nvPr/>
          </p:nvSpPr>
          <p:spPr>
            <a:xfrm>
              <a:off x="1733550" y="3623220"/>
              <a:ext cx="3306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grpSp>
        <p:nvGrpSpPr>
          <p:cNvPr id="413" name="Group 412"/>
          <p:cNvGrpSpPr/>
          <p:nvPr/>
        </p:nvGrpSpPr>
        <p:grpSpPr>
          <a:xfrm>
            <a:off x="6934200" y="3172712"/>
            <a:ext cx="331289" cy="350405"/>
            <a:chOff x="6552555" y="267704"/>
            <a:chExt cx="331289" cy="350405"/>
          </a:xfrm>
        </p:grpSpPr>
        <p:sp>
          <p:nvSpPr>
            <p:cNvPr id="414" name="TextBox 413"/>
            <p:cNvSpPr txBox="1"/>
            <p:nvPr/>
          </p:nvSpPr>
          <p:spPr>
            <a:xfrm>
              <a:off x="6553200" y="310332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w</a:t>
              </a:r>
              <a:endParaRPr lang="en-US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15" name="TextBox 414"/>
            <p:cNvSpPr txBox="1"/>
            <p:nvPr/>
          </p:nvSpPr>
          <p:spPr>
            <a:xfrm>
              <a:off x="6552555" y="267704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6400800" y="3540579"/>
            <a:ext cx="333819" cy="363538"/>
            <a:chOff x="1730374" y="3670845"/>
            <a:chExt cx="333819" cy="363538"/>
          </a:xfrm>
        </p:grpSpPr>
        <p:sp>
          <p:nvSpPr>
            <p:cNvPr id="420" name="TextBox 419"/>
            <p:cNvSpPr txBox="1"/>
            <p:nvPr/>
          </p:nvSpPr>
          <p:spPr>
            <a:xfrm>
              <a:off x="1730374" y="3726606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u</a:t>
              </a:r>
            </a:p>
          </p:txBody>
        </p:sp>
        <p:sp>
          <p:nvSpPr>
            <p:cNvPr id="421" name="TextBox 420"/>
            <p:cNvSpPr txBox="1"/>
            <p:nvPr/>
          </p:nvSpPr>
          <p:spPr>
            <a:xfrm>
              <a:off x="1733550" y="3670845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7008463" y="3528694"/>
            <a:ext cx="459137" cy="357506"/>
            <a:chOff x="1719237" y="3646904"/>
            <a:chExt cx="344956" cy="366677"/>
          </a:xfrm>
        </p:grpSpPr>
        <p:sp>
          <p:nvSpPr>
            <p:cNvPr id="423" name="TextBox 422"/>
            <p:cNvSpPr txBox="1"/>
            <p:nvPr/>
          </p:nvSpPr>
          <p:spPr>
            <a:xfrm>
              <a:off x="1733550" y="3726606"/>
              <a:ext cx="330643" cy="286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984807"/>
                  </a:solidFill>
                  <a:latin typeface="Times New Roman"/>
                  <a:cs typeface="Times New Roman"/>
                </a:rPr>
                <a:t>L</a:t>
              </a:r>
              <a:endParaRPr lang="en-US" sz="1400" dirty="0">
                <a:solidFill>
                  <a:srgbClr val="984807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24" name="TextBox 423"/>
            <p:cNvSpPr txBox="1"/>
            <p:nvPr/>
          </p:nvSpPr>
          <p:spPr>
            <a:xfrm>
              <a:off x="1719237" y="3646904"/>
              <a:ext cx="330643" cy="286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984807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984807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6701302" y="3563879"/>
            <a:ext cx="331289" cy="385446"/>
            <a:chOff x="6552555" y="267704"/>
            <a:chExt cx="331289" cy="350405"/>
          </a:xfrm>
        </p:grpSpPr>
        <p:sp>
          <p:nvSpPr>
            <p:cNvPr id="426" name="TextBox 425"/>
            <p:cNvSpPr txBox="1"/>
            <p:nvPr/>
          </p:nvSpPr>
          <p:spPr>
            <a:xfrm>
              <a:off x="6553200" y="310332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w</a:t>
              </a:r>
              <a:endParaRPr lang="en-US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27" name="TextBox 426"/>
            <p:cNvSpPr txBox="1"/>
            <p:nvPr/>
          </p:nvSpPr>
          <p:spPr>
            <a:xfrm>
              <a:off x="6552555" y="267704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538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6" name="Straight Connector 395"/>
          <p:cNvCxnSpPr/>
          <p:nvPr/>
        </p:nvCxnSpPr>
        <p:spPr>
          <a:xfrm>
            <a:off x="6553200" y="457200"/>
            <a:ext cx="738845" cy="568056"/>
          </a:xfrm>
          <a:prstGeom prst="line">
            <a:avLst/>
          </a:prstGeom>
          <a:ln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9" name="Straight Connector 318"/>
          <p:cNvCxnSpPr>
            <a:endCxn id="310" idx="7"/>
          </p:cNvCxnSpPr>
          <p:nvPr/>
        </p:nvCxnSpPr>
        <p:spPr>
          <a:xfrm flipH="1">
            <a:off x="7316436" y="304800"/>
            <a:ext cx="286631" cy="716719"/>
          </a:xfrm>
          <a:prstGeom prst="line">
            <a:avLst/>
          </a:prstGeom>
          <a:ln w="28575" cmpd="sng">
            <a:solidFill>
              <a:srgbClr val="0000FF"/>
            </a:solidFill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 flipH="1" flipV="1">
            <a:off x="7292360" y="381000"/>
            <a:ext cx="3175" cy="663978"/>
          </a:xfrm>
          <a:prstGeom prst="line">
            <a:avLst/>
          </a:prstGeom>
          <a:ln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05" idx="6"/>
          </p:cNvCxnSpPr>
          <p:nvPr/>
        </p:nvCxnSpPr>
        <p:spPr>
          <a:xfrm>
            <a:off x="4605187" y="981508"/>
            <a:ext cx="38669" cy="1606739"/>
          </a:xfrm>
          <a:prstGeom prst="line">
            <a:avLst/>
          </a:prstGeom>
          <a:ln w="19050" cmpd="sng"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endCxn id="87" idx="1"/>
          </p:cNvCxnSpPr>
          <p:nvPr/>
        </p:nvCxnSpPr>
        <p:spPr>
          <a:xfrm flipH="1">
            <a:off x="3968821" y="933450"/>
            <a:ext cx="635184" cy="154324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4607687" y="941975"/>
            <a:ext cx="702394" cy="153103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Slide Number Placeholder 1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35" name="Footer Placeholder 134"/>
          <p:cNvSpPr>
            <a:spLocks noGrp="1"/>
          </p:cNvSpPr>
          <p:nvPr>
            <p:ph type="ftr" sz="quarter" idx="11"/>
          </p:nvPr>
        </p:nvSpPr>
        <p:spPr>
          <a:xfrm>
            <a:off x="3133098" y="6338057"/>
            <a:ext cx="2895600" cy="365125"/>
          </a:xfrm>
        </p:spPr>
        <p:txBody>
          <a:bodyPr/>
          <a:lstStyle/>
          <a:p>
            <a:r>
              <a:rPr lang="en-US" dirty="0" smtClean="0"/>
              <a:t>CSS552: Shadow Depth Map</a:t>
            </a:r>
            <a:endParaRPr lang="en-US" dirty="0"/>
          </a:p>
        </p:txBody>
      </p:sp>
      <p:sp>
        <p:nvSpPr>
          <p:cNvPr id="136" name="Date Placeholder 1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29D-0F40-FD48-9D2F-427BCBBB9ADF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223" name="Rectangle 222"/>
          <p:cNvSpPr>
            <a:spLocks noChangeAspect="1"/>
          </p:cNvSpPr>
          <p:nvPr/>
        </p:nvSpPr>
        <p:spPr>
          <a:xfrm>
            <a:off x="609598" y="2971799"/>
            <a:ext cx="2438400" cy="242085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>
            <a:spLocks noChangeAspect="1"/>
          </p:cNvSpPr>
          <p:nvPr/>
        </p:nvSpPr>
        <p:spPr>
          <a:xfrm>
            <a:off x="2633794" y="3314700"/>
            <a:ext cx="64956" cy="64956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00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2" name="Group 171"/>
          <p:cNvGrpSpPr/>
          <p:nvPr/>
        </p:nvGrpSpPr>
        <p:grpSpPr>
          <a:xfrm>
            <a:off x="1485900" y="3741420"/>
            <a:ext cx="752684" cy="731464"/>
            <a:chOff x="1600200" y="3739197"/>
            <a:chExt cx="752684" cy="731464"/>
          </a:xfrm>
        </p:grpSpPr>
        <p:sp>
          <p:nvSpPr>
            <p:cNvPr id="224" name="Oval 223"/>
            <p:cNvSpPr>
              <a:spLocks noChangeAspect="1"/>
            </p:cNvSpPr>
            <p:nvPr/>
          </p:nvSpPr>
          <p:spPr>
            <a:xfrm>
              <a:off x="1921460" y="4152098"/>
              <a:ext cx="54864" cy="54864"/>
            </a:xfrm>
            <a:prstGeom prst="ellipse">
              <a:avLst/>
            </a:prstGeom>
            <a:solidFill>
              <a:schemeClr val="tx1"/>
            </a:solidFill>
            <a:ln w="19050" cmpd="sng"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5" name="Straight Arrow Connector 224"/>
            <p:cNvCxnSpPr>
              <a:stCxn id="224" idx="6"/>
            </p:cNvCxnSpPr>
            <p:nvPr/>
          </p:nvCxnSpPr>
          <p:spPr>
            <a:xfrm>
              <a:off x="1976324" y="4179530"/>
              <a:ext cx="37656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Arrow Connector 227"/>
            <p:cNvCxnSpPr/>
            <p:nvPr/>
          </p:nvCxnSpPr>
          <p:spPr>
            <a:xfrm flipV="1">
              <a:off x="1946860" y="3785103"/>
              <a:ext cx="0" cy="36699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TextBox 231"/>
            <p:cNvSpPr txBox="1"/>
            <p:nvPr/>
          </p:nvSpPr>
          <p:spPr>
            <a:xfrm>
              <a:off x="1600200" y="3971764"/>
              <a:ext cx="3904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P</a:t>
              </a:r>
              <a:r>
                <a:rPr lang="en-US" sz="1400" dirty="0" smtClean="0"/>
                <a:t>c</a:t>
              </a:r>
              <a:endParaRPr lang="en-US" sz="1400" dirty="0"/>
            </a:p>
          </p:txBody>
        </p:sp>
        <p:grpSp>
          <p:nvGrpSpPr>
            <p:cNvPr id="4" name="Group 240"/>
            <p:cNvGrpSpPr/>
            <p:nvPr/>
          </p:nvGrpSpPr>
          <p:grpSpPr>
            <a:xfrm>
              <a:off x="2000382" y="4107123"/>
              <a:ext cx="333819" cy="363538"/>
              <a:chOff x="1730374" y="3670845"/>
              <a:chExt cx="333819" cy="363538"/>
            </a:xfrm>
          </p:grpSpPr>
          <p:sp>
            <p:nvSpPr>
              <p:cNvPr id="242" name="TextBox 241"/>
              <p:cNvSpPr txBox="1"/>
              <p:nvPr/>
            </p:nvSpPr>
            <p:spPr>
              <a:xfrm>
                <a:off x="1730374" y="3726606"/>
                <a:ext cx="3306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u</a:t>
                </a:r>
              </a:p>
            </p:txBody>
          </p:sp>
          <p:sp>
            <p:nvSpPr>
              <p:cNvPr id="243" name="TextBox 242"/>
              <p:cNvSpPr txBox="1"/>
              <p:nvPr/>
            </p:nvSpPr>
            <p:spPr>
              <a:xfrm>
                <a:off x="1733550" y="3670845"/>
                <a:ext cx="3306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^</a:t>
                </a:r>
                <a:endParaRPr lang="en-US" sz="1400" b="1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5" name="Group 246"/>
            <p:cNvGrpSpPr/>
            <p:nvPr/>
          </p:nvGrpSpPr>
          <p:grpSpPr>
            <a:xfrm>
              <a:off x="1879026" y="3739197"/>
              <a:ext cx="364418" cy="385446"/>
              <a:chOff x="6552555" y="267704"/>
              <a:chExt cx="331289" cy="350405"/>
            </a:xfrm>
          </p:grpSpPr>
          <p:sp>
            <p:nvSpPr>
              <p:cNvPr id="245" name="TextBox 244"/>
              <p:cNvSpPr txBox="1"/>
              <p:nvPr/>
            </p:nvSpPr>
            <p:spPr>
              <a:xfrm>
                <a:off x="6553200" y="310332"/>
                <a:ext cx="3306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w</a:t>
                </a:r>
                <a:endParaRPr lang="en-US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46" name="TextBox 245"/>
              <p:cNvSpPr txBox="1"/>
              <p:nvPr/>
            </p:nvSpPr>
            <p:spPr>
              <a:xfrm>
                <a:off x="6552555" y="267704"/>
                <a:ext cx="3306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^</a:t>
                </a:r>
                <a:endParaRPr lang="en-US" sz="1400" b="1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</p:grpSp>
      <p:sp>
        <p:nvSpPr>
          <p:cNvPr id="105" name="Oval 104"/>
          <p:cNvSpPr/>
          <p:nvPr/>
        </p:nvSpPr>
        <p:spPr>
          <a:xfrm rot="5400000">
            <a:off x="4573183" y="917500"/>
            <a:ext cx="64008" cy="64008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grpSp>
        <p:nvGrpSpPr>
          <p:cNvPr id="6" name="Group 69"/>
          <p:cNvGrpSpPr/>
          <p:nvPr/>
        </p:nvGrpSpPr>
        <p:grpSpPr>
          <a:xfrm>
            <a:off x="3968821" y="2412999"/>
            <a:ext cx="1337577" cy="127385"/>
            <a:chOff x="4167293" y="1891241"/>
            <a:chExt cx="465952" cy="46567"/>
          </a:xfrm>
        </p:grpSpPr>
        <p:grpSp>
          <p:nvGrpSpPr>
            <p:cNvPr id="7" name="Group 71"/>
            <p:cNvGrpSpPr/>
            <p:nvPr/>
          </p:nvGrpSpPr>
          <p:grpSpPr>
            <a:xfrm>
              <a:off x="4167293" y="1891241"/>
              <a:ext cx="465952" cy="46567"/>
              <a:chOff x="4119668" y="2399241"/>
              <a:chExt cx="465952" cy="46567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4119668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167293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211081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258706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306783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354408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398196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445821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492276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539901" y="2399241"/>
                <a:ext cx="45719" cy="4656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</p:grpSp>
        <p:sp>
          <p:nvSpPr>
            <p:cNvPr id="77" name="Oval 76"/>
            <p:cNvSpPr>
              <a:spLocks noChangeAspect="1"/>
            </p:cNvSpPr>
            <p:nvPr/>
          </p:nvSpPr>
          <p:spPr>
            <a:xfrm>
              <a:off x="4182024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78" name="Oval 77"/>
            <p:cNvSpPr>
              <a:spLocks noChangeAspect="1"/>
            </p:cNvSpPr>
            <p:nvPr/>
          </p:nvSpPr>
          <p:spPr>
            <a:xfrm>
              <a:off x="4228267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4554067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0" name="Oval 79"/>
            <p:cNvSpPr>
              <a:spLocks noChangeAspect="1"/>
            </p:cNvSpPr>
            <p:nvPr/>
          </p:nvSpPr>
          <p:spPr>
            <a:xfrm>
              <a:off x="4274099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1" name="Oval 80"/>
            <p:cNvSpPr>
              <a:spLocks noChangeAspect="1"/>
            </p:cNvSpPr>
            <p:nvPr/>
          </p:nvSpPr>
          <p:spPr>
            <a:xfrm>
              <a:off x="4320342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366174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3" name="Oval 82"/>
            <p:cNvSpPr>
              <a:spLocks noChangeAspect="1"/>
            </p:cNvSpPr>
            <p:nvPr/>
          </p:nvSpPr>
          <p:spPr>
            <a:xfrm>
              <a:off x="4412417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4" name="Oval 83"/>
            <p:cNvSpPr>
              <a:spLocks noChangeAspect="1"/>
            </p:cNvSpPr>
            <p:nvPr/>
          </p:nvSpPr>
          <p:spPr>
            <a:xfrm>
              <a:off x="4458249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5" name="Oval 84"/>
            <p:cNvSpPr>
              <a:spLocks noChangeAspect="1"/>
            </p:cNvSpPr>
            <p:nvPr/>
          </p:nvSpPr>
          <p:spPr>
            <a:xfrm>
              <a:off x="4504492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4601692" y="1906354"/>
              <a:ext cx="18288" cy="182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</p:grpSp>
      <p:sp>
        <p:nvSpPr>
          <p:cNvPr id="175" name="Oval 174"/>
          <p:cNvSpPr>
            <a:spLocks noChangeAspect="1"/>
          </p:cNvSpPr>
          <p:nvPr/>
        </p:nvSpPr>
        <p:spPr>
          <a:xfrm>
            <a:off x="4609769" y="2445576"/>
            <a:ext cx="54864" cy="54864"/>
          </a:xfrm>
          <a:prstGeom prst="ellipse">
            <a:avLst/>
          </a:prstGeom>
          <a:solidFill>
            <a:srgbClr val="FF0000"/>
          </a:solidFill>
          <a:ln w="28575" cmpd="sng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7" name="Straight Connector 216"/>
          <p:cNvCxnSpPr/>
          <p:nvPr/>
        </p:nvCxnSpPr>
        <p:spPr>
          <a:xfrm rot="16200000" flipH="1">
            <a:off x="4208306" y="1978037"/>
            <a:ext cx="853729" cy="5482"/>
          </a:xfrm>
          <a:prstGeom prst="line">
            <a:avLst/>
          </a:prstGeom>
          <a:ln w="28575" cmpd="sng">
            <a:solidFill>
              <a:srgbClr val="000000"/>
            </a:solidFill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0" name="TextBox 269"/>
          <p:cNvSpPr txBox="1"/>
          <p:nvPr/>
        </p:nvSpPr>
        <p:spPr>
          <a:xfrm>
            <a:off x="858438" y="2473008"/>
            <a:ext cx="1948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Top View of Depth Map </a:t>
            </a:r>
          </a:p>
          <a:p>
            <a:pPr algn="ctr"/>
            <a:r>
              <a:rPr lang="en-US" sz="1000" dirty="0" smtClean="0"/>
              <a:t>(Sq. Array of object indices)</a:t>
            </a:r>
            <a:endParaRPr lang="en-US" sz="1000" dirty="0"/>
          </a:p>
        </p:txBody>
      </p:sp>
      <p:sp>
        <p:nvSpPr>
          <p:cNvPr id="279" name="Oval 278"/>
          <p:cNvSpPr/>
          <p:nvPr/>
        </p:nvSpPr>
        <p:spPr>
          <a:xfrm rot="5400000">
            <a:off x="7256058" y="1008912"/>
            <a:ext cx="64008" cy="64008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cxnSp>
        <p:nvCxnSpPr>
          <p:cNvPr id="281" name="Straight Connector 280"/>
          <p:cNvCxnSpPr/>
          <p:nvPr/>
        </p:nvCxnSpPr>
        <p:spPr>
          <a:xfrm>
            <a:off x="7296042" y="1040916"/>
            <a:ext cx="307025" cy="694006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 flipH="1">
            <a:off x="6997700" y="1032391"/>
            <a:ext cx="294660" cy="70253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Arrow Connector 289"/>
          <p:cNvCxnSpPr/>
          <p:nvPr/>
        </p:nvCxnSpPr>
        <p:spPr>
          <a:xfrm flipH="1">
            <a:off x="6866947" y="1037271"/>
            <a:ext cx="43009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2" name="Oval 291"/>
          <p:cNvSpPr>
            <a:spLocks noChangeAspect="1"/>
          </p:cNvSpPr>
          <p:nvPr/>
        </p:nvSpPr>
        <p:spPr>
          <a:xfrm>
            <a:off x="7217862" y="965360"/>
            <a:ext cx="151111" cy="151111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293"/>
          <p:cNvGrpSpPr/>
          <p:nvPr/>
        </p:nvGrpSpPr>
        <p:grpSpPr>
          <a:xfrm>
            <a:off x="6835197" y="965568"/>
            <a:ext cx="333819" cy="363538"/>
            <a:chOff x="1730374" y="3670845"/>
            <a:chExt cx="333819" cy="363538"/>
          </a:xfrm>
        </p:grpSpPr>
        <p:sp>
          <p:nvSpPr>
            <p:cNvPr id="298" name="TextBox 297"/>
            <p:cNvSpPr txBox="1"/>
            <p:nvPr/>
          </p:nvSpPr>
          <p:spPr>
            <a:xfrm>
              <a:off x="1730374" y="3726606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u</a:t>
              </a: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1733550" y="3670845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10" name="Group 294"/>
          <p:cNvGrpSpPr/>
          <p:nvPr/>
        </p:nvGrpSpPr>
        <p:grpSpPr>
          <a:xfrm>
            <a:off x="7315200" y="838200"/>
            <a:ext cx="331289" cy="350405"/>
            <a:chOff x="6552555" y="267704"/>
            <a:chExt cx="331289" cy="350405"/>
          </a:xfrm>
        </p:grpSpPr>
        <p:sp>
          <p:nvSpPr>
            <p:cNvPr id="296" name="TextBox 295"/>
            <p:cNvSpPr txBox="1"/>
            <p:nvPr/>
          </p:nvSpPr>
          <p:spPr>
            <a:xfrm>
              <a:off x="6553200" y="310332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w</a:t>
              </a:r>
              <a:endParaRPr lang="en-US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6552555" y="267704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14" name="Group 305"/>
          <p:cNvGrpSpPr/>
          <p:nvPr/>
        </p:nvGrpSpPr>
        <p:grpSpPr>
          <a:xfrm>
            <a:off x="6934200" y="331397"/>
            <a:ext cx="440087" cy="480212"/>
            <a:chOff x="1733550" y="3623220"/>
            <a:chExt cx="330643" cy="447756"/>
          </a:xfrm>
        </p:grpSpPr>
        <p:sp>
          <p:nvSpPr>
            <p:cNvPr id="307" name="TextBox 306"/>
            <p:cNvSpPr txBox="1"/>
            <p:nvPr/>
          </p:nvSpPr>
          <p:spPr>
            <a:xfrm>
              <a:off x="1733550" y="3726606"/>
              <a:ext cx="330643" cy="344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C3300"/>
                  </a:solidFill>
                  <a:latin typeface="Times New Roman"/>
                  <a:cs typeface="Times New Roman"/>
                </a:rPr>
                <a:t>L</a:t>
              </a:r>
              <a:endParaRPr lang="en-US" dirty="0">
                <a:solidFill>
                  <a:srgbClr val="CC33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1763107" y="3623220"/>
              <a:ext cx="248418" cy="344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C3300"/>
                  </a:solidFill>
                  <a:latin typeface="Times New Roman"/>
                  <a:cs typeface="Times New Roman"/>
                </a:rPr>
                <a:t>^</a:t>
              </a:r>
              <a:endParaRPr lang="en-US" b="1" dirty="0">
                <a:solidFill>
                  <a:srgbClr val="CC33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309" name="TextBox 308"/>
          <p:cNvSpPr txBox="1"/>
          <p:nvPr/>
        </p:nvSpPr>
        <p:spPr>
          <a:xfrm>
            <a:off x="7110024" y="1284409"/>
            <a:ext cx="39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</a:t>
            </a:r>
            <a:r>
              <a:rPr lang="en-US" sz="1200" dirty="0"/>
              <a:t>L</a:t>
            </a:r>
          </a:p>
        </p:txBody>
      </p:sp>
      <p:sp>
        <p:nvSpPr>
          <p:cNvPr id="310" name="Oval 309"/>
          <p:cNvSpPr>
            <a:spLocks noChangeAspect="1"/>
          </p:cNvSpPr>
          <p:nvPr/>
        </p:nvSpPr>
        <p:spPr>
          <a:xfrm>
            <a:off x="7269607" y="1013484"/>
            <a:ext cx="54864" cy="54864"/>
          </a:xfrm>
          <a:prstGeom prst="ellipse">
            <a:avLst/>
          </a:prstGeom>
          <a:solidFill>
            <a:schemeClr val="tx1"/>
          </a:solidFill>
          <a:ln w="19050" cmpd="sng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319"/>
          <p:cNvGrpSpPr/>
          <p:nvPr/>
        </p:nvGrpSpPr>
        <p:grpSpPr>
          <a:xfrm>
            <a:off x="7422800" y="601026"/>
            <a:ext cx="484831" cy="436245"/>
            <a:chOff x="1649584" y="3598138"/>
            <a:chExt cx="484831" cy="436245"/>
          </a:xfrm>
        </p:grpSpPr>
        <p:sp>
          <p:nvSpPr>
            <p:cNvPr id="321" name="TextBox 320"/>
            <p:cNvSpPr txBox="1"/>
            <p:nvPr/>
          </p:nvSpPr>
          <p:spPr>
            <a:xfrm>
              <a:off x="1649584" y="3726606"/>
              <a:ext cx="4848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UP</a:t>
              </a:r>
              <a:endParaRPr lang="en-US" sz="1400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1727237" y="3598138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grpSp>
        <p:nvGrpSpPr>
          <p:cNvPr id="48" name="Group 392"/>
          <p:cNvGrpSpPr/>
          <p:nvPr/>
        </p:nvGrpSpPr>
        <p:grpSpPr>
          <a:xfrm>
            <a:off x="6603557" y="594082"/>
            <a:ext cx="330643" cy="472718"/>
            <a:chOff x="1733550" y="3623220"/>
            <a:chExt cx="330643" cy="472718"/>
          </a:xfrm>
        </p:grpSpPr>
        <p:sp>
          <p:nvSpPr>
            <p:cNvPr id="394" name="TextBox 393"/>
            <p:cNvSpPr txBox="1"/>
            <p:nvPr/>
          </p:nvSpPr>
          <p:spPr>
            <a:xfrm>
              <a:off x="1733550" y="3726606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V</a:t>
              </a:r>
            </a:p>
          </p:txBody>
        </p:sp>
        <p:sp>
          <p:nvSpPr>
            <p:cNvPr id="395" name="TextBox 394"/>
            <p:cNvSpPr txBox="1"/>
            <p:nvPr/>
          </p:nvSpPr>
          <p:spPr>
            <a:xfrm>
              <a:off x="1733550" y="3623220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cxnSp>
        <p:nvCxnSpPr>
          <p:cNvPr id="399" name="Straight Arrow Connector 398"/>
          <p:cNvCxnSpPr/>
          <p:nvPr/>
        </p:nvCxnSpPr>
        <p:spPr>
          <a:xfrm>
            <a:off x="7297039" y="1046919"/>
            <a:ext cx="8200" cy="316325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" name="Arc 183"/>
          <p:cNvSpPr>
            <a:spLocks noChangeAspect="1"/>
          </p:cNvSpPr>
          <p:nvPr/>
        </p:nvSpPr>
        <p:spPr>
          <a:xfrm>
            <a:off x="4379252" y="1025256"/>
            <a:ext cx="457200" cy="363344"/>
          </a:xfrm>
          <a:prstGeom prst="arc">
            <a:avLst>
              <a:gd name="adj1" fmla="val 2161129"/>
              <a:gd name="adj2" fmla="val 877899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TextBox 184"/>
          <p:cNvSpPr txBox="1"/>
          <p:nvPr/>
        </p:nvSpPr>
        <p:spPr>
          <a:xfrm>
            <a:off x="4382695" y="1368623"/>
            <a:ext cx="189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latin typeface="Symbol" pitchFamily="18" charset="2"/>
                <a:sym typeface="Symbol"/>
              </a:rPr>
              <a:t></a:t>
            </a:r>
            <a:endParaRPr lang="en-US" sz="1400" b="1" i="1" dirty="0">
              <a:latin typeface="Symbol" pitchFamily="18" charset="2"/>
            </a:endParaRPr>
          </a:p>
        </p:txBody>
      </p:sp>
      <p:sp>
        <p:nvSpPr>
          <p:cNvPr id="186" name="Left Brace 185"/>
          <p:cNvSpPr/>
          <p:nvPr/>
        </p:nvSpPr>
        <p:spPr>
          <a:xfrm>
            <a:off x="3755559" y="933450"/>
            <a:ext cx="206841" cy="1463599"/>
          </a:xfrm>
          <a:prstGeom prst="leftBrace">
            <a:avLst>
              <a:gd name="adj1" fmla="val 37309"/>
              <a:gd name="adj2" fmla="val 496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/>
          <p:cNvSpPr txBox="1"/>
          <p:nvPr/>
        </p:nvSpPr>
        <p:spPr>
          <a:xfrm>
            <a:off x="3505200" y="1524000"/>
            <a:ext cx="2262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5</a:t>
            </a:r>
            <a:endParaRPr lang="en-US" sz="1000" dirty="0"/>
          </a:p>
        </p:txBody>
      </p:sp>
      <p:cxnSp>
        <p:nvCxnSpPr>
          <p:cNvPr id="191" name="Straight Connector 190"/>
          <p:cNvCxnSpPr/>
          <p:nvPr/>
        </p:nvCxnSpPr>
        <p:spPr>
          <a:xfrm rot="10800000">
            <a:off x="4011109" y="933450"/>
            <a:ext cx="494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Left Brace 193"/>
          <p:cNvSpPr/>
          <p:nvPr/>
        </p:nvSpPr>
        <p:spPr>
          <a:xfrm rot="16200000">
            <a:off x="4546369" y="2052581"/>
            <a:ext cx="206841" cy="1313218"/>
          </a:xfrm>
          <a:prstGeom prst="leftBrace">
            <a:avLst>
              <a:gd name="adj1" fmla="val 37309"/>
              <a:gd name="adj2" fmla="val 496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9" name="Object 198"/>
          <p:cNvGraphicFramePr>
            <a:graphicFrameLocks noChangeAspect="1"/>
          </p:cNvGraphicFramePr>
          <p:nvPr/>
        </p:nvGraphicFramePr>
        <p:xfrm>
          <a:off x="3854450" y="2768600"/>
          <a:ext cx="16700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4" imgW="1473120" imgH="431640" progId="Equation.3">
                  <p:embed/>
                </p:oleObj>
              </mc:Choice>
              <mc:Fallback>
                <p:oleObj name="Equation" r:id="rId4" imgW="147312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450" y="2768600"/>
                        <a:ext cx="16700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33800" y="3314700"/>
          <a:ext cx="1790700" cy="5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6" imgW="1790640" imgH="431640" progId="Equation.3">
                  <p:embed/>
                </p:oleObj>
              </mc:Choice>
              <mc:Fallback>
                <p:oleObj name="Equation" r:id="rId6" imgW="179064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14700"/>
                        <a:ext cx="1790700" cy="523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0" name="Left Brace 199"/>
          <p:cNvSpPr/>
          <p:nvPr/>
        </p:nvSpPr>
        <p:spPr>
          <a:xfrm rot="16200000">
            <a:off x="1725379" y="4316179"/>
            <a:ext cx="206841" cy="2438401"/>
          </a:xfrm>
          <a:prstGeom prst="leftBrace">
            <a:avLst>
              <a:gd name="adj1" fmla="val 37309"/>
              <a:gd name="adj2" fmla="val 49678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Left Brace 201"/>
          <p:cNvSpPr/>
          <p:nvPr/>
        </p:nvSpPr>
        <p:spPr>
          <a:xfrm>
            <a:off x="353779" y="2971799"/>
            <a:ext cx="206841" cy="2420852"/>
          </a:xfrm>
          <a:prstGeom prst="leftBrace">
            <a:avLst>
              <a:gd name="adj1" fmla="val 37309"/>
              <a:gd name="adj2" fmla="val 49678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TextBox 202"/>
          <p:cNvSpPr txBox="1"/>
          <p:nvPr/>
        </p:nvSpPr>
        <p:spPr>
          <a:xfrm>
            <a:off x="1623060" y="5646420"/>
            <a:ext cx="39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rx</a:t>
            </a:r>
            <a:endParaRPr lang="en-US" sz="1400" dirty="0"/>
          </a:p>
        </p:txBody>
      </p:sp>
      <p:sp>
        <p:nvSpPr>
          <p:cNvPr id="204" name="TextBox 203"/>
          <p:cNvSpPr txBox="1"/>
          <p:nvPr/>
        </p:nvSpPr>
        <p:spPr>
          <a:xfrm>
            <a:off x="43911" y="3992880"/>
            <a:ext cx="39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rx</a:t>
            </a:r>
            <a:endParaRPr lang="en-US" sz="1400" dirty="0"/>
          </a:p>
        </p:txBody>
      </p:sp>
      <p:graphicFrame>
        <p:nvGraphicFramePr>
          <p:cNvPr id="206" name="Object 205"/>
          <p:cNvGraphicFramePr>
            <a:graphicFrameLocks noChangeAspect="1"/>
          </p:cNvGraphicFramePr>
          <p:nvPr/>
        </p:nvGraphicFramePr>
        <p:xfrm>
          <a:off x="3962400" y="4154320"/>
          <a:ext cx="1828800" cy="493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8" imgW="1562040" imgH="393480" progId="Equation.3">
                  <p:embed/>
                </p:oleObj>
              </mc:Choice>
              <mc:Fallback>
                <p:oleObj name="Equation" r:id="rId8" imgW="156204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154320"/>
                        <a:ext cx="1828800" cy="4938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22100" y="5479692"/>
          <a:ext cx="387499" cy="23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0" imgW="342720" imgH="203040" progId="Equation.3">
                  <p:embed/>
                </p:oleObj>
              </mc:Choice>
              <mc:Fallback>
                <p:oleObj name="Equation" r:id="rId10" imgW="34272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100" y="5479692"/>
                        <a:ext cx="387499" cy="2353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Oval 96"/>
          <p:cNvSpPr>
            <a:spLocks noChangeAspect="1"/>
          </p:cNvSpPr>
          <p:nvPr/>
        </p:nvSpPr>
        <p:spPr>
          <a:xfrm>
            <a:off x="565001" y="5347597"/>
            <a:ext cx="89198" cy="89198"/>
          </a:xfrm>
          <a:prstGeom prst="ellipse">
            <a:avLst/>
          </a:prstGeom>
          <a:solidFill>
            <a:schemeClr val="tx1"/>
          </a:solidFill>
          <a:ln w="19050" cmpd="sng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>
            <a:off x="609602" y="2971800"/>
            <a:ext cx="24383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609600" y="31242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09600" y="32766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609600" y="34290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609600" y="35814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609600" y="37338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09600" y="38862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 flipH="1" flipV="1">
            <a:off x="-448766" y="4182565"/>
            <a:ext cx="2421534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16200000" flipV="1">
            <a:off x="-296359" y="4182566"/>
            <a:ext cx="2421527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 flipH="1" flipV="1">
            <a:off x="-143964" y="4182564"/>
            <a:ext cx="24215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5400000" flipH="1" flipV="1">
            <a:off x="8438" y="4182563"/>
            <a:ext cx="2421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5400000" flipH="1" flipV="1">
            <a:off x="160839" y="4182561"/>
            <a:ext cx="24215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 flipH="1" flipV="1">
            <a:off x="313240" y="4182561"/>
            <a:ext cx="24215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5400000" flipH="1" flipV="1">
            <a:off x="465638" y="4182559"/>
            <a:ext cx="242152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223" idx="2"/>
            <a:endCxn id="223" idx="0"/>
          </p:cNvCxnSpPr>
          <p:nvPr/>
        </p:nvCxnSpPr>
        <p:spPr>
          <a:xfrm rot="5400000" flipH="1">
            <a:off x="618372" y="4182225"/>
            <a:ext cx="24208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16200000" flipV="1">
            <a:off x="770443" y="4182561"/>
            <a:ext cx="2421515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6200000" flipV="1">
            <a:off x="922844" y="4182559"/>
            <a:ext cx="242151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16200000" flipV="1">
            <a:off x="1075242" y="4182560"/>
            <a:ext cx="2421517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V="1">
            <a:off x="1227643" y="4182560"/>
            <a:ext cx="242151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16200000" flipV="1">
            <a:off x="1380042" y="4182559"/>
            <a:ext cx="242151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 flipH="1" flipV="1">
            <a:off x="1532439" y="4182559"/>
            <a:ext cx="242152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16200000" flipV="1">
            <a:off x="1684833" y="4182549"/>
            <a:ext cx="2421519" cy="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609602" y="4038600"/>
            <a:ext cx="24383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609602" y="4191000"/>
            <a:ext cx="24383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609600" y="43434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609600" y="44958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609600" y="46482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609600" y="48006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609600" y="49530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09600" y="5105400"/>
            <a:ext cx="2438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09602" y="5257800"/>
            <a:ext cx="24383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096260" y="2605769"/>
          <a:ext cx="635204" cy="348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2" imgW="431640" imgH="203040" progId="Equation.3">
                  <p:embed/>
                </p:oleObj>
              </mc:Choice>
              <mc:Fallback>
                <p:oleObj name="Equation" r:id="rId12" imgW="43164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6260" y="2605769"/>
                        <a:ext cx="635204" cy="3482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7" name="Straight Arrow Connector 196"/>
          <p:cNvCxnSpPr>
            <a:endCxn id="231" idx="7"/>
          </p:cNvCxnSpPr>
          <p:nvPr/>
        </p:nvCxnSpPr>
        <p:spPr>
          <a:xfrm rot="10800000" flipV="1">
            <a:off x="2689238" y="2971803"/>
            <a:ext cx="587363" cy="352409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5" name="Group 204"/>
          <p:cNvGrpSpPr/>
          <p:nvPr/>
        </p:nvGrpSpPr>
        <p:grpSpPr>
          <a:xfrm>
            <a:off x="4658650" y="1867611"/>
            <a:ext cx="330643" cy="472718"/>
            <a:chOff x="1733550" y="3623220"/>
            <a:chExt cx="330643" cy="472718"/>
          </a:xfrm>
        </p:grpSpPr>
        <p:sp>
          <p:nvSpPr>
            <p:cNvPr id="207" name="TextBox 206"/>
            <p:cNvSpPr txBox="1"/>
            <p:nvPr/>
          </p:nvSpPr>
          <p:spPr>
            <a:xfrm>
              <a:off x="1733550" y="3726606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/>
                  <a:cs typeface="Times New Roman"/>
                </a:rPr>
                <a:t>L</a:t>
              </a:r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1733550" y="3623220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Times New Roman"/>
                  <a:cs typeface="Times New Roman"/>
                </a:rPr>
                <a:t>^</a:t>
              </a:r>
              <a:endParaRPr lang="en-US" b="1" dirty="0">
                <a:latin typeface="Times New Roman"/>
                <a:cs typeface="Times New Roman"/>
              </a:endParaRPr>
            </a:p>
          </p:txBody>
        </p:sp>
      </p:grp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273550" y="3886200"/>
          <a:ext cx="10033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4" imgW="1002960" imgH="241200" progId="Equation.3">
                  <p:embed/>
                </p:oleObj>
              </mc:Choice>
              <mc:Fallback>
                <p:oleObj name="Equation" r:id="rId14" imgW="100296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3550" y="3886200"/>
                        <a:ext cx="1003300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345130" y="4673600"/>
          <a:ext cx="3846378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6" imgW="3124080" imgH="203040" progId="Equation.3">
                  <p:embed/>
                </p:oleObj>
              </mc:Choice>
              <mc:Fallback>
                <p:oleObj name="Equation" r:id="rId16" imgW="312408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5130" y="4673600"/>
                        <a:ext cx="3846378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538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9" name="Straight Connector 198"/>
          <p:cNvCxnSpPr>
            <a:stCxn id="105" idx="6"/>
          </p:cNvCxnSpPr>
          <p:nvPr/>
        </p:nvCxnSpPr>
        <p:spPr>
          <a:xfrm rot="16200000" flipH="1">
            <a:off x="3292285" y="2294409"/>
            <a:ext cx="4421417" cy="1795613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48416" y="5397946"/>
            <a:ext cx="74728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48416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038301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329267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219892" y="540292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510858" y="540292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800743" y="540188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098085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387970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678936" y="5397946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968821" y="5401139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279676" y="540292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569561" y="540292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860527" y="540292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150412" y="540188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440297" y="5407900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730182" y="5407900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021148" y="5407900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6311033" y="5411093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621888" y="5412877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6911773" y="5412877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202739" y="5412877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7492624" y="5411837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7782509" y="5412877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05" idx="6"/>
          </p:cNvCxnSpPr>
          <p:nvPr/>
        </p:nvCxnSpPr>
        <p:spPr>
          <a:xfrm flipH="1">
            <a:off x="2908300" y="981508"/>
            <a:ext cx="1696887" cy="4416438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238942" y="347734"/>
            <a:ext cx="1738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Spotlight Source</a:t>
            </a:r>
          </a:p>
        </p:txBody>
      </p:sp>
      <p:cxnSp>
        <p:nvCxnSpPr>
          <p:cNvPr id="76" name="Curved Connector 75"/>
          <p:cNvCxnSpPr/>
          <p:nvPr/>
        </p:nvCxnSpPr>
        <p:spPr>
          <a:xfrm>
            <a:off x="3867153" y="571503"/>
            <a:ext cx="638806" cy="370472"/>
          </a:xfrm>
          <a:prstGeom prst="curvedConnector3">
            <a:avLst>
              <a:gd name="adj1" fmla="val 50000"/>
            </a:avLst>
          </a:prstGeom>
          <a:ln>
            <a:tailEnd type="triangle" w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05" idx="6"/>
          </p:cNvCxnSpPr>
          <p:nvPr/>
        </p:nvCxnSpPr>
        <p:spPr>
          <a:xfrm>
            <a:off x="4605187" y="981508"/>
            <a:ext cx="38669" cy="1606739"/>
          </a:xfrm>
          <a:prstGeom prst="line">
            <a:avLst/>
          </a:prstGeom>
          <a:ln w="19050" cmpd="sng"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153" idx="1"/>
          </p:cNvCxnSpPr>
          <p:nvPr/>
        </p:nvCxnSpPr>
        <p:spPr>
          <a:xfrm>
            <a:off x="2908300" y="4277403"/>
            <a:ext cx="1707587" cy="1101146"/>
          </a:xfrm>
          <a:prstGeom prst="line">
            <a:avLst/>
          </a:prstGeom>
          <a:ln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endCxn id="87" idx="1"/>
          </p:cNvCxnSpPr>
          <p:nvPr/>
        </p:nvCxnSpPr>
        <p:spPr>
          <a:xfrm flipH="1">
            <a:off x="3968821" y="933450"/>
            <a:ext cx="635184" cy="154324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4607687" y="941975"/>
            <a:ext cx="702394" cy="153103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53"/>
          <p:cNvGrpSpPr/>
          <p:nvPr/>
        </p:nvGrpSpPr>
        <p:grpSpPr>
          <a:xfrm>
            <a:off x="3457598" y="4681872"/>
            <a:ext cx="330643" cy="472718"/>
            <a:chOff x="1733550" y="3623220"/>
            <a:chExt cx="330643" cy="472718"/>
          </a:xfrm>
        </p:grpSpPr>
        <p:sp>
          <p:nvSpPr>
            <p:cNvPr id="117" name="TextBox 116"/>
            <p:cNvSpPr txBox="1"/>
            <p:nvPr/>
          </p:nvSpPr>
          <p:spPr>
            <a:xfrm>
              <a:off x="1733550" y="3726606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V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733550" y="3623220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5180950" y="3235168"/>
            <a:ext cx="770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OBJ-2</a:t>
            </a:r>
            <a:endParaRPr lang="en-US" sz="1000" dirty="0"/>
          </a:p>
        </p:txBody>
      </p:sp>
      <p:sp>
        <p:nvSpPr>
          <p:cNvPr id="133" name="Slide Number Placeholder 1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8D2F-A091-7543-9FD9-9ED1ECE0E8D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5" name="Footer Placeholder 134"/>
          <p:cNvSpPr>
            <a:spLocks noGrp="1"/>
          </p:cNvSpPr>
          <p:nvPr>
            <p:ph type="ftr" sz="quarter" idx="11"/>
          </p:nvPr>
        </p:nvSpPr>
        <p:spPr>
          <a:xfrm>
            <a:off x="3133098" y="6338057"/>
            <a:ext cx="2895600" cy="365125"/>
          </a:xfrm>
        </p:spPr>
        <p:txBody>
          <a:bodyPr/>
          <a:lstStyle/>
          <a:p>
            <a:r>
              <a:rPr lang="en-US" dirty="0" smtClean="0"/>
              <a:t>CSS552: Shadow Depth Map</a:t>
            </a:r>
            <a:endParaRPr lang="en-US" dirty="0"/>
          </a:p>
        </p:txBody>
      </p:sp>
      <p:sp>
        <p:nvSpPr>
          <p:cNvPr id="136" name="Date Placeholder 1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29D-0F40-FD48-9D2F-427BCBBB9ADF}" type="datetime1">
              <a:rPr lang="en-US" smtClean="0"/>
              <a:pPr/>
              <a:t>4/20/2013</a:t>
            </a:fld>
            <a:endParaRPr lang="en-US"/>
          </a:p>
        </p:txBody>
      </p:sp>
      <p:sp>
        <p:nvSpPr>
          <p:cNvPr id="150" name="TextBox 149"/>
          <p:cNvSpPr txBox="1"/>
          <p:nvPr/>
        </p:nvSpPr>
        <p:spPr>
          <a:xfrm>
            <a:off x="1482945" y="2903683"/>
            <a:ext cx="1156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Image Plane</a:t>
            </a:r>
            <a:endParaRPr lang="en-US" sz="1400" dirty="0"/>
          </a:p>
        </p:txBody>
      </p:sp>
      <p:cxnSp>
        <p:nvCxnSpPr>
          <p:cNvPr id="176" name="Straight Connector 175"/>
          <p:cNvCxnSpPr>
            <a:endCxn id="148" idx="0"/>
          </p:cNvCxnSpPr>
          <p:nvPr/>
        </p:nvCxnSpPr>
        <p:spPr>
          <a:xfrm flipH="1">
            <a:off x="870261" y="2082673"/>
            <a:ext cx="281593" cy="893067"/>
          </a:xfrm>
          <a:prstGeom prst="line">
            <a:avLst/>
          </a:prstGeom>
          <a:ln w="28575" cmpd="sng">
            <a:solidFill>
              <a:srgbClr val="0000FF"/>
            </a:solidFill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" name="Group 178"/>
          <p:cNvGrpSpPr/>
          <p:nvPr/>
        </p:nvGrpSpPr>
        <p:grpSpPr>
          <a:xfrm>
            <a:off x="982026" y="2215815"/>
            <a:ext cx="484831" cy="436245"/>
            <a:chOff x="1649584" y="3598138"/>
            <a:chExt cx="484831" cy="436245"/>
          </a:xfrm>
        </p:grpSpPr>
        <p:sp>
          <p:nvSpPr>
            <p:cNvPr id="180" name="TextBox 179"/>
            <p:cNvSpPr txBox="1"/>
            <p:nvPr/>
          </p:nvSpPr>
          <p:spPr>
            <a:xfrm>
              <a:off x="1649584" y="3726606"/>
              <a:ext cx="4848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UP</a:t>
              </a:r>
              <a:endParaRPr lang="en-US" sz="1400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1727237" y="3598138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cxnSp>
        <p:nvCxnSpPr>
          <p:cNvPr id="188" name="Straight Connector 187"/>
          <p:cNvCxnSpPr/>
          <p:nvPr/>
        </p:nvCxnSpPr>
        <p:spPr>
          <a:xfrm flipH="1">
            <a:off x="1634698" y="5410040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H="1">
            <a:off x="1916488" y="5409198"/>
            <a:ext cx="289885" cy="294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>
            <a:stCxn id="105" idx="6"/>
          </p:cNvCxnSpPr>
          <p:nvPr/>
        </p:nvCxnSpPr>
        <p:spPr>
          <a:xfrm flipH="1">
            <a:off x="3293549" y="981508"/>
            <a:ext cx="1311638" cy="4400141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stCxn id="105" idx="6"/>
          </p:cNvCxnSpPr>
          <p:nvPr/>
        </p:nvCxnSpPr>
        <p:spPr>
          <a:xfrm flipH="1">
            <a:off x="3687825" y="981508"/>
            <a:ext cx="917362" cy="4424515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>
            <a:stCxn id="105" idx="6"/>
          </p:cNvCxnSpPr>
          <p:nvPr/>
        </p:nvCxnSpPr>
        <p:spPr>
          <a:xfrm flipH="1">
            <a:off x="4321571" y="981508"/>
            <a:ext cx="283616" cy="2338867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6938330" y="5189825"/>
            <a:ext cx="770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OBJ-1</a:t>
            </a:r>
            <a:endParaRPr lang="en-US" sz="1000" dirty="0"/>
          </a:p>
        </p:txBody>
      </p:sp>
      <p:sp>
        <p:nvSpPr>
          <p:cNvPr id="105" name="Oval 104"/>
          <p:cNvSpPr/>
          <p:nvPr/>
        </p:nvSpPr>
        <p:spPr>
          <a:xfrm rot="5400000">
            <a:off x="4573183" y="917500"/>
            <a:ext cx="64008" cy="64008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cxnSp>
        <p:nvCxnSpPr>
          <p:cNvPr id="256" name="Straight Connector 255"/>
          <p:cNvCxnSpPr>
            <a:stCxn id="105" idx="6"/>
            <a:endCxn id="37" idx="3"/>
          </p:cNvCxnSpPr>
          <p:nvPr/>
        </p:nvCxnSpPr>
        <p:spPr>
          <a:xfrm rot="16200000" flipH="1">
            <a:off x="3795478" y="1791216"/>
            <a:ext cx="2386475" cy="767057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71"/>
          <p:cNvGrpSpPr/>
          <p:nvPr/>
        </p:nvGrpSpPr>
        <p:grpSpPr>
          <a:xfrm>
            <a:off x="3968821" y="2412999"/>
            <a:ext cx="1337577" cy="127385"/>
            <a:chOff x="4119668" y="2399241"/>
            <a:chExt cx="465952" cy="46567"/>
          </a:xfrm>
        </p:grpSpPr>
        <p:sp>
          <p:nvSpPr>
            <p:cNvPr id="87" name="Rectangle 86"/>
            <p:cNvSpPr/>
            <p:nvPr/>
          </p:nvSpPr>
          <p:spPr>
            <a:xfrm>
              <a:off x="4119668" y="2399241"/>
              <a:ext cx="45719" cy="465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167293" y="2399241"/>
              <a:ext cx="45719" cy="465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211081" y="2399241"/>
              <a:ext cx="45719" cy="465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258706" y="2399241"/>
              <a:ext cx="45719" cy="465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306783" y="2399241"/>
              <a:ext cx="45719" cy="465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354408" y="2399241"/>
              <a:ext cx="45719" cy="465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4398196" y="2399241"/>
              <a:ext cx="45719" cy="465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45821" y="2399241"/>
              <a:ext cx="45719" cy="465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492276" y="2399241"/>
              <a:ext cx="45719" cy="465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539901" y="2399241"/>
              <a:ext cx="45719" cy="465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</p:grpSp>
      <p:cxnSp>
        <p:nvCxnSpPr>
          <p:cNvPr id="217" name="Straight Connector 216"/>
          <p:cNvCxnSpPr/>
          <p:nvPr/>
        </p:nvCxnSpPr>
        <p:spPr>
          <a:xfrm flipH="1">
            <a:off x="4635284" y="2563575"/>
            <a:ext cx="7390" cy="2784714"/>
          </a:xfrm>
          <a:prstGeom prst="line">
            <a:avLst/>
          </a:prstGeom>
          <a:ln w="28575" cmpd="sng">
            <a:solidFill>
              <a:srgbClr val="000000"/>
            </a:solidFill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266166" y="3336305"/>
            <a:ext cx="1106078" cy="63355"/>
          </a:xfrm>
          <a:prstGeom prst="rect">
            <a:avLst/>
          </a:prstGeom>
          <a:pattFill prst="wdDnDiag">
            <a:fgClr>
              <a:schemeClr val="accent4">
                <a:lumMod val="75000"/>
              </a:schemeClr>
            </a:fgClr>
            <a:bgClr>
              <a:prstClr val="white"/>
            </a:bgClr>
          </a:patt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118"/>
          <p:cNvGrpSpPr/>
          <p:nvPr/>
        </p:nvGrpSpPr>
        <p:grpSpPr>
          <a:xfrm>
            <a:off x="4596263" y="4103104"/>
            <a:ext cx="330643" cy="472718"/>
            <a:chOff x="1733550" y="3623220"/>
            <a:chExt cx="330643" cy="472718"/>
          </a:xfrm>
        </p:grpSpPr>
        <p:sp>
          <p:nvSpPr>
            <p:cNvPr id="120" name="TextBox 119"/>
            <p:cNvSpPr txBox="1"/>
            <p:nvPr/>
          </p:nvSpPr>
          <p:spPr>
            <a:xfrm>
              <a:off x="1733550" y="3726606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  <a:latin typeface="Times New Roman"/>
                  <a:cs typeface="Times New Roman"/>
                </a:rPr>
                <a:t>L</a:t>
              </a:r>
              <a:endParaRPr lang="en-US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733550" y="3623220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2">
                      <a:lumMod val="75000"/>
                    </a:schemeClr>
                  </a:solidFill>
                  <a:latin typeface="Times New Roman"/>
                  <a:cs typeface="Times New Roman"/>
                </a:rPr>
                <a:t>^</a:t>
              </a:r>
              <a:endParaRPr lang="en-US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53" name="Oval 152"/>
          <p:cNvSpPr>
            <a:spLocks noChangeAspect="1"/>
          </p:cNvSpPr>
          <p:nvPr/>
        </p:nvSpPr>
        <p:spPr>
          <a:xfrm>
            <a:off x="4607852" y="5370514"/>
            <a:ext cx="54864" cy="5486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Connector 173"/>
          <p:cNvCxnSpPr>
            <a:endCxn id="153" idx="0"/>
          </p:cNvCxnSpPr>
          <p:nvPr/>
        </p:nvCxnSpPr>
        <p:spPr>
          <a:xfrm>
            <a:off x="4635284" y="3867596"/>
            <a:ext cx="0" cy="1502918"/>
          </a:xfrm>
          <a:prstGeom prst="line">
            <a:avLst/>
          </a:prstGeom>
          <a:ln>
            <a:head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42" name="Group 378"/>
          <p:cNvGrpSpPr/>
          <p:nvPr/>
        </p:nvGrpSpPr>
        <p:grpSpPr>
          <a:xfrm>
            <a:off x="643542" y="2641209"/>
            <a:ext cx="3972345" cy="2737340"/>
            <a:chOff x="643542" y="2641209"/>
            <a:chExt cx="3972345" cy="2737340"/>
          </a:xfrm>
        </p:grpSpPr>
        <p:cxnSp>
          <p:nvCxnSpPr>
            <p:cNvPr id="149" name="Straight Connector 148"/>
            <p:cNvCxnSpPr>
              <a:stCxn id="146" idx="6"/>
              <a:endCxn id="153" idx="1"/>
            </p:cNvCxnSpPr>
            <p:nvPr/>
          </p:nvCxnSpPr>
          <p:spPr>
            <a:xfrm>
              <a:off x="1114693" y="3116628"/>
              <a:ext cx="3501194" cy="2261921"/>
            </a:xfrm>
            <a:prstGeom prst="line">
              <a:avLst/>
            </a:prstGeom>
            <a:ln w="19050" cmpd="sng">
              <a:prstDash val="sysDash"/>
              <a:headEnd type="none" w="lg" len="lg"/>
              <a:tailEnd type="non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48" idx="0"/>
            </p:cNvCxnSpPr>
            <p:nvPr/>
          </p:nvCxnSpPr>
          <p:spPr>
            <a:xfrm rot="19714220">
              <a:off x="1168415" y="2863696"/>
              <a:ext cx="122629" cy="116535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47" idx="0"/>
            </p:cNvCxnSpPr>
            <p:nvPr/>
          </p:nvCxnSpPr>
          <p:spPr>
            <a:xfrm rot="19714220">
              <a:off x="1031556" y="2691323"/>
              <a:ext cx="856147" cy="834376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oup 141"/>
            <p:cNvGrpSpPr/>
            <p:nvPr/>
          </p:nvGrpSpPr>
          <p:grpSpPr>
            <a:xfrm rot="1858492">
              <a:off x="643542" y="2641209"/>
              <a:ext cx="510049" cy="679907"/>
              <a:chOff x="1962150" y="1211381"/>
              <a:chExt cx="510049" cy="679907"/>
            </a:xfrm>
          </p:grpSpPr>
          <p:sp>
            <p:nvSpPr>
              <p:cNvPr id="146" name="Oval 145"/>
              <p:cNvSpPr/>
              <p:nvPr/>
            </p:nvSpPr>
            <p:spPr>
              <a:xfrm>
                <a:off x="2354020" y="1496938"/>
                <a:ext cx="118179" cy="118624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Arc 146"/>
              <p:cNvSpPr/>
              <p:nvPr/>
            </p:nvSpPr>
            <p:spPr>
              <a:xfrm flipV="1">
                <a:off x="1962150" y="1211381"/>
                <a:ext cx="455930" cy="343567"/>
              </a:xfrm>
              <a:prstGeom prst="arc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Arc 147"/>
              <p:cNvSpPr/>
              <p:nvPr/>
            </p:nvSpPr>
            <p:spPr>
              <a:xfrm>
                <a:off x="1962150" y="1561253"/>
                <a:ext cx="455930" cy="330035"/>
              </a:xfrm>
              <a:prstGeom prst="arc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" name="Group 377"/>
            <p:cNvGrpSpPr/>
            <p:nvPr/>
          </p:nvGrpSpPr>
          <p:grpSpPr>
            <a:xfrm rot="18340776">
              <a:off x="1398328" y="3555308"/>
              <a:ext cx="845169" cy="45719"/>
              <a:chOff x="7856744" y="4785258"/>
              <a:chExt cx="845169" cy="45719"/>
            </a:xfrm>
          </p:grpSpPr>
          <p:sp>
            <p:nvSpPr>
              <p:cNvPr id="356" name="Rectangle 355"/>
              <p:cNvSpPr/>
              <p:nvPr/>
            </p:nvSpPr>
            <p:spPr>
              <a:xfrm>
                <a:off x="7875772" y="4785258"/>
                <a:ext cx="811028" cy="4571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" name="Group 376"/>
              <p:cNvGrpSpPr/>
              <p:nvPr/>
            </p:nvGrpSpPr>
            <p:grpSpPr>
              <a:xfrm>
                <a:off x="7856744" y="4787409"/>
                <a:ext cx="845169" cy="38998"/>
                <a:chOff x="7856744" y="4695334"/>
                <a:chExt cx="845169" cy="38998"/>
              </a:xfrm>
            </p:grpSpPr>
            <p:cxnSp>
              <p:nvCxnSpPr>
                <p:cNvPr id="271" name="Straight Arrow Connector 270"/>
                <p:cNvCxnSpPr/>
                <p:nvPr/>
              </p:nvCxnSpPr>
              <p:spPr>
                <a:xfrm>
                  <a:off x="7875772" y="4716043"/>
                  <a:ext cx="811028" cy="0"/>
                </a:xfrm>
                <a:prstGeom prst="straightConnector1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  <a:headEnd type="none"/>
                  <a:tailEnd type="non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4" name="Oval 153"/>
                <p:cNvSpPr>
                  <a:spLocks noChangeAspect="1"/>
                </p:cNvSpPr>
                <p:nvPr/>
              </p:nvSpPr>
              <p:spPr>
                <a:xfrm rot="2581146">
                  <a:off x="8434309" y="4697756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Oval 154"/>
                <p:cNvSpPr>
                  <a:spLocks noChangeAspect="1"/>
                </p:cNvSpPr>
                <p:nvPr/>
              </p:nvSpPr>
              <p:spPr>
                <a:xfrm rot="2581146">
                  <a:off x="8318796" y="4697754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/>
                <p:cNvSpPr>
                  <a:spLocks noChangeAspect="1"/>
                </p:cNvSpPr>
                <p:nvPr/>
              </p:nvSpPr>
              <p:spPr>
                <a:xfrm rot="2581146">
                  <a:off x="8203283" y="4696117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>
                  <a:spLocks noChangeAspect="1"/>
                </p:cNvSpPr>
                <p:nvPr/>
              </p:nvSpPr>
              <p:spPr>
                <a:xfrm rot="2581146">
                  <a:off x="8087770" y="4696118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Oval 157"/>
                <p:cNvSpPr>
                  <a:spLocks noChangeAspect="1"/>
                </p:cNvSpPr>
                <p:nvPr/>
              </p:nvSpPr>
              <p:spPr>
                <a:xfrm rot="2581146">
                  <a:off x="7972257" y="4696116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Oval 158"/>
                <p:cNvSpPr>
                  <a:spLocks noChangeAspect="1"/>
                </p:cNvSpPr>
                <p:nvPr/>
              </p:nvSpPr>
              <p:spPr>
                <a:xfrm rot="2581146">
                  <a:off x="8549822" y="4697754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" name="Oval 340"/>
                <p:cNvSpPr>
                  <a:spLocks noChangeAspect="1"/>
                </p:cNvSpPr>
                <p:nvPr/>
              </p:nvSpPr>
              <p:spPr>
                <a:xfrm rot="2581146">
                  <a:off x="7856744" y="4696117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" name="Oval 341"/>
                <p:cNvSpPr>
                  <a:spLocks noChangeAspect="1"/>
                </p:cNvSpPr>
                <p:nvPr/>
              </p:nvSpPr>
              <p:spPr>
                <a:xfrm rot="2581146">
                  <a:off x="8665337" y="4695334"/>
                  <a:ext cx="36576" cy="36576"/>
                </a:xfrm>
                <a:prstGeom prst="ellipse">
                  <a:avLst/>
                </a:prstGeom>
                <a:ln w="12700" cmpd="sng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84" name="TextBox 183"/>
          <p:cNvSpPr txBox="1"/>
          <p:nvPr/>
        </p:nvSpPr>
        <p:spPr>
          <a:xfrm>
            <a:off x="4976815" y="2352674"/>
            <a:ext cx="2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185" name="TextBox 184"/>
          <p:cNvSpPr txBox="1"/>
          <p:nvPr/>
        </p:nvSpPr>
        <p:spPr>
          <a:xfrm>
            <a:off x="4846053" y="2354105"/>
            <a:ext cx="2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186" name="TextBox 185"/>
          <p:cNvSpPr txBox="1"/>
          <p:nvPr/>
        </p:nvSpPr>
        <p:spPr>
          <a:xfrm>
            <a:off x="4714874" y="2352674"/>
            <a:ext cx="2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187" name="TextBox 186"/>
          <p:cNvSpPr txBox="1"/>
          <p:nvPr/>
        </p:nvSpPr>
        <p:spPr>
          <a:xfrm>
            <a:off x="4581526" y="2352674"/>
            <a:ext cx="2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190" name="TextBox 189"/>
          <p:cNvSpPr txBox="1"/>
          <p:nvPr/>
        </p:nvSpPr>
        <p:spPr>
          <a:xfrm>
            <a:off x="4448178" y="2354105"/>
            <a:ext cx="2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191" name="TextBox 190"/>
          <p:cNvSpPr txBox="1"/>
          <p:nvPr/>
        </p:nvSpPr>
        <p:spPr>
          <a:xfrm>
            <a:off x="4312653" y="2354105"/>
            <a:ext cx="2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193" name="TextBox 192"/>
          <p:cNvSpPr txBox="1"/>
          <p:nvPr/>
        </p:nvSpPr>
        <p:spPr>
          <a:xfrm>
            <a:off x="4176711" y="2352674"/>
            <a:ext cx="2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194" name="TextBox 193"/>
          <p:cNvSpPr txBox="1"/>
          <p:nvPr/>
        </p:nvSpPr>
        <p:spPr>
          <a:xfrm>
            <a:off x="4048126" y="2352674"/>
            <a:ext cx="2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196" name="TextBox 195"/>
          <p:cNvSpPr txBox="1"/>
          <p:nvPr/>
        </p:nvSpPr>
        <p:spPr>
          <a:xfrm>
            <a:off x="3910015" y="2354105"/>
            <a:ext cx="2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197" name="TextBox 196"/>
          <p:cNvSpPr txBox="1"/>
          <p:nvPr/>
        </p:nvSpPr>
        <p:spPr>
          <a:xfrm>
            <a:off x="5112725" y="2352674"/>
            <a:ext cx="2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7538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200</Words>
  <Application>Microsoft Office PowerPoint</Application>
  <PresentationFormat>On-screen Show (4:3)</PresentationFormat>
  <Paragraphs>150</Paragraphs>
  <Slides>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Shadow Depth Map  Illumination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Shadow Ray</dc:title>
  <dc:creator>Stephen Dame</dc:creator>
  <cp:lastModifiedBy>Kelvin Sung</cp:lastModifiedBy>
  <cp:revision>53</cp:revision>
  <dcterms:created xsi:type="dcterms:W3CDTF">2011-02-06T17:55:07Z</dcterms:created>
  <dcterms:modified xsi:type="dcterms:W3CDTF">2013-04-20T17:57:24Z</dcterms:modified>
</cp:coreProperties>
</file>