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5" r:id="rId2"/>
    <p:sldId id="299" r:id="rId3"/>
    <p:sldId id="302" r:id="rId4"/>
    <p:sldId id="300" r:id="rId5"/>
    <p:sldId id="301" r:id="rId6"/>
    <p:sldId id="303" r:id="rId7"/>
    <p:sldId id="298" r:id="rId8"/>
    <p:sldId id="307" r:id="rId9"/>
    <p:sldId id="308" r:id="rId10"/>
    <p:sldId id="309" r:id="rId11"/>
    <p:sldId id="310" r:id="rId12"/>
    <p:sldId id="311" r:id="rId13"/>
    <p:sldId id="314" r:id="rId14"/>
    <p:sldId id="315" r:id="rId15"/>
    <p:sldId id="316" r:id="rId16"/>
    <p:sldId id="317" r:id="rId17"/>
    <p:sldId id="312" r:id="rId18"/>
    <p:sldId id="313" r:id="rId19"/>
    <p:sldId id="319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02" autoAdjust="0"/>
  </p:normalViewPr>
  <p:slideViewPr>
    <p:cSldViewPr snapToGrid="0">
      <p:cViewPr varScale="1">
        <p:scale>
          <a:sx n="172" d="100"/>
          <a:sy n="172" d="100"/>
        </p:scale>
        <p:origin x="1386" y="15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74505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76137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18103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63983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52340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36132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1/27/2016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16613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70770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1/27/2016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81420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66722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67008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79925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7" Type="http://schemas.openxmlformats.org/officeDocument/2006/relationships/image" Target="../media/image17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jpeg"/><Relationship Id="rId5" Type="http://schemas.openxmlformats.org/officeDocument/2006/relationships/image" Target="../media/image13.jpeg"/><Relationship Id="rId4" Type="http://schemas.openxmlformats.org/officeDocument/2006/relationships/image" Target="../media/image12.jpe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jpeg"/><Relationship Id="rId3" Type="http://schemas.openxmlformats.org/officeDocument/2006/relationships/image" Target="../media/image12.jpeg"/><Relationship Id="rId7" Type="http://schemas.openxmlformats.org/officeDocument/2006/relationships/image" Target="../media/image17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jpeg"/><Relationship Id="rId5" Type="http://schemas.openxmlformats.org/officeDocument/2006/relationships/image" Target="../media/image14.jpeg"/><Relationship Id="rId10" Type="http://schemas.openxmlformats.org/officeDocument/2006/relationships/image" Target="../media/image11.jpeg"/><Relationship Id="rId4" Type="http://schemas.openxmlformats.org/officeDocument/2006/relationships/image" Target="../media/image16.jpeg"/><Relationship Id="rId9" Type="http://schemas.openxmlformats.org/officeDocument/2006/relationships/hyperlink" Target="MayaScenes/InfiniteChecker.ma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jpeg"/><Relationship Id="rId5" Type="http://schemas.openxmlformats.org/officeDocument/2006/relationships/image" Target="../media/image14.jpeg"/><Relationship Id="rId4" Type="http://schemas.openxmlformats.org/officeDocument/2006/relationships/image" Target="../media/image20.jpe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2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eg"/><Relationship Id="rId7" Type="http://schemas.openxmlformats.org/officeDocument/2006/relationships/hyperlink" Target="MayaScenes/SimpleSine.mb" TargetMode="External"/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2.xml"/><Relationship Id="rId6" Type="http://schemas.openxmlformats.org/officeDocument/2006/relationships/hyperlink" Target="MayaScenes/InfiniteChecker.ma" TargetMode="External"/><Relationship Id="rId5" Type="http://schemas.openxmlformats.org/officeDocument/2006/relationships/hyperlink" Target="FFTDemo/WinWULFF" TargetMode="External"/><Relationship Id="rId4" Type="http://schemas.openxmlformats.org/officeDocument/2006/relationships/image" Target="../media/image25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MayaScenes/InfiniteChecker.ma" TargetMode="Externa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smDpCsVVgPA" TargetMode="External"/><Relationship Id="rId2" Type="http://schemas.openxmlformats.org/officeDocument/2006/relationships/hyperlink" Target="https://www.youtube.com/watch?v=CaiIZI1oe40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9474" name="Rectangle 2"/>
          <p:cNvSpPr>
            <a:spLocks noGrp="1" noChangeArrowheads="1"/>
          </p:cNvSpPr>
          <p:nvPr>
            <p:ph type="title"/>
          </p:nvPr>
        </p:nvSpPr>
        <p:spPr>
          <a:xfrm>
            <a:off x="572827" y="1138397"/>
            <a:ext cx="2960083" cy="915163"/>
          </a:xfrm>
        </p:spPr>
        <p:txBody>
          <a:bodyPr/>
          <a:lstStyle/>
          <a:p>
            <a:r>
              <a:rPr lang="en-US" dirty="0" smtClean="0"/>
              <a:t>Sampling</a:t>
            </a:r>
            <a:endParaRPr lang="en-US" dirty="0"/>
          </a:p>
        </p:txBody>
      </p:sp>
      <p:sp>
        <p:nvSpPr>
          <p:cNvPr id="489475" name="Rectangle 3"/>
          <p:cNvSpPr>
            <a:spLocks noGrp="1" noChangeArrowheads="1"/>
          </p:cNvSpPr>
          <p:nvPr>
            <p:ph idx="1"/>
          </p:nvPr>
        </p:nvSpPr>
        <p:spPr>
          <a:xfrm>
            <a:off x="139095" y="3439937"/>
            <a:ext cx="6840501" cy="2703615"/>
          </a:xfrm>
        </p:spPr>
        <p:txBody>
          <a:bodyPr>
            <a:normAutofit/>
          </a:bodyPr>
          <a:lstStyle/>
          <a:p>
            <a:r>
              <a:rPr lang="en-US" dirty="0" smtClean="0"/>
              <a:t>Pixel is an area!!</a:t>
            </a:r>
          </a:p>
          <a:p>
            <a:pPr lvl="1"/>
            <a:r>
              <a:rPr lang="en-US" dirty="0" smtClean="0"/>
              <a:t>Square, Rectangular, or Circular?</a:t>
            </a:r>
          </a:p>
          <a:p>
            <a:r>
              <a:rPr lang="en-US" dirty="0" smtClean="0"/>
              <a:t>How do we approximate the area?</a:t>
            </a:r>
          </a:p>
          <a:p>
            <a:pPr lvl="1"/>
            <a:r>
              <a:rPr lang="en-US" dirty="0" smtClean="0"/>
              <a:t>Why bother?</a:t>
            </a:r>
          </a:p>
        </p:txBody>
      </p:sp>
      <p:pic>
        <p:nvPicPr>
          <p:cNvPr id="5" name="Picture 2" descr="C:\Users\ksung\Desktop\ScreenHunter_36 Aug. 25 02.30.jpg"/>
          <p:cNvPicPr>
            <a:picLocks noChangeAspect="1" noChangeArrowheads="1"/>
          </p:cNvPicPr>
          <p:nvPr/>
        </p:nvPicPr>
        <p:blipFill>
          <a:blip r:embed="rId2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74124" y="365181"/>
            <a:ext cx="4886325" cy="3390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Oval 6"/>
          <p:cNvSpPr/>
          <p:nvPr/>
        </p:nvSpPr>
        <p:spPr>
          <a:xfrm>
            <a:off x="4074124" y="3004457"/>
            <a:ext cx="1525091" cy="695405"/>
          </a:xfrm>
          <a:prstGeom prst="ellipse">
            <a:avLst/>
          </a:prstGeom>
          <a:solidFill>
            <a:schemeClr val="accent1">
              <a:alpha val="6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Color of one pixel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3765745" y="505162"/>
            <a:ext cx="1276331" cy="507967"/>
          </a:xfrm>
          <a:prstGeom prst="ellipse">
            <a:avLst/>
          </a:prstGeom>
          <a:solidFill>
            <a:schemeClr val="accent1">
              <a:alpha val="6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Image Plane</a:t>
            </a:r>
            <a:endParaRPr lang="en-US" b="1" dirty="0">
              <a:solidFill>
                <a:schemeClr val="tx1"/>
              </a:solidFill>
            </a:endParaRPr>
          </a:p>
        </p:txBody>
      </p:sp>
      <p:cxnSp>
        <p:nvCxnSpPr>
          <p:cNvPr id="9" name="Straight Arrow Connector 8"/>
          <p:cNvCxnSpPr>
            <a:stCxn id="8" idx="4"/>
          </p:cNvCxnSpPr>
          <p:nvPr/>
        </p:nvCxnSpPr>
        <p:spPr>
          <a:xfrm>
            <a:off x="4403911" y="1013129"/>
            <a:ext cx="861282" cy="306660"/>
          </a:xfrm>
          <a:prstGeom prst="straightConnector1">
            <a:avLst/>
          </a:prstGeom>
          <a:ln w="12700">
            <a:solidFill>
              <a:srgbClr val="FFFF00"/>
            </a:solidFill>
            <a:headEnd w="sm" len="sm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>
            <a:stCxn id="7" idx="6"/>
          </p:cNvCxnSpPr>
          <p:nvPr/>
        </p:nvCxnSpPr>
        <p:spPr>
          <a:xfrm flipV="1">
            <a:off x="5599215" y="3046021"/>
            <a:ext cx="385949" cy="306139"/>
          </a:xfrm>
          <a:prstGeom prst="straightConnector1">
            <a:avLst/>
          </a:prstGeom>
          <a:ln w="12700">
            <a:solidFill>
              <a:srgbClr val="FFFF00"/>
            </a:solidFill>
            <a:headEnd w="sm" len="sm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Oval 28"/>
          <p:cNvSpPr/>
          <p:nvPr/>
        </p:nvSpPr>
        <p:spPr>
          <a:xfrm>
            <a:off x="6782515" y="3199091"/>
            <a:ext cx="2177934" cy="848476"/>
          </a:xfrm>
          <a:prstGeom prst="ellipse">
            <a:avLst/>
          </a:prstGeom>
          <a:solidFill>
            <a:schemeClr val="accent1">
              <a:alpha val="6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Areas represented </a:t>
            </a:r>
          </a:p>
          <a:p>
            <a:pPr algn="ctr"/>
            <a:r>
              <a:rPr lang="en-US" b="1" dirty="0" smtClean="0">
                <a:solidFill>
                  <a:schemeClr val="tx1"/>
                </a:solidFill>
              </a:rPr>
              <a:t>by the pixel</a:t>
            </a:r>
            <a:endParaRPr lang="en-US" b="1" dirty="0">
              <a:solidFill>
                <a:schemeClr val="tx1"/>
              </a:solidFill>
            </a:endParaRPr>
          </a:p>
        </p:txBody>
      </p:sp>
      <p:cxnSp>
        <p:nvCxnSpPr>
          <p:cNvPr id="30" name="Straight Arrow Connector 29"/>
          <p:cNvCxnSpPr>
            <a:stCxn id="29" idx="0"/>
            <a:endCxn id="27" idx="2"/>
          </p:cNvCxnSpPr>
          <p:nvPr/>
        </p:nvCxnSpPr>
        <p:spPr>
          <a:xfrm flipH="1" flipV="1">
            <a:off x="7840729" y="2782558"/>
            <a:ext cx="30753" cy="416533"/>
          </a:xfrm>
          <a:prstGeom prst="straightConnector1">
            <a:avLst/>
          </a:prstGeom>
          <a:ln w="12700">
            <a:solidFill>
              <a:srgbClr val="FFFF00"/>
            </a:solidFill>
            <a:headEnd w="sm" len="sm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Oval 30"/>
          <p:cNvSpPr/>
          <p:nvPr/>
        </p:nvSpPr>
        <p:spPr>
          <a:xfrm rot="20029139">
            <a:off x="7441763" y="2832553"/>
            <a:ext cx="71899" cy="74550"/>
          </a:xfrm>
          <a:prstGeom prst="ellipse">
            <a:avLst/>
          </a:prstGeom>
          <a:solidFill>
            <a:srgbClr val="FF0000">
              <a:alpha val="6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 smtClean="0">
              <a:solidFill>
                <a:schemeClr val="tx1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 rot="20640182" flipH="1">
            <a:off x="7800960" y="2716475"/>
            <a:ext cx="60966" cy="67388"/>
          </a:xfrm>
          <a:prstGeom prst="rect">
            <a:avLst/>
          </a:prstGeom>
          <a:solidFill>
            <a:srgbClr val="FF0000">
              <a:alpha val="6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cxnSp>
        <p:nvCxnSpPr>
          <p:cNvPr id="37" name="Straight Arrow Connector 36"/>
          <p:cNvCxnSpPr>
            <a:stCxn id="29" idx="0"/>
            <a:endCxn id="31" idx="5"/>
          </p:cNvCxnSpPr>
          <p:nvPr/>
        </p:nvCxnSpPr>
        <p:spPr>
          <a:xfrm flipH="1" flipV="1">
            <a:off x="7512154" y="2882265"/>
            <a:ext cx="359328" cy="316826"/>
          </a:xfrm>
          <a:prstGeom prst="straightConnector1">
            <a:avLst/>
          </a:prstGeom>
          <a:ln w="12700">
            <a:solidFill>
              <a:srgbClr val="FFFF00"/>
            </a:solidFill>
            <a:headEnd w="sm" len="sm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Oval 39"/>
          <p:cNvSpPr/>
          <p:nvPr/>
        </p:nvSpPr>
        <p:spPr>
          <a:xfrm rot="20029139">
            <a:off x="7320318" y="2874450"/>
            <a:ext cx="71899" cy="74550"/>
          </a:xfrm>
          <a:prstGeom prst="ellipse">
            <a:avLst/>
          </a:prstGeom>
          <a:solidFill>
            <a:srgbClr val="FF0000">
              <a:alpha val="6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 smtClean="0">
              <a:solidFill>
                <a:schemeClr val="tx1"/>
              </a:solidFill>
            </a:endParaRPr>
          </a:p>
        </p:txBody>
      </p:sp>
      <p:sp>
        <p:nvSpPr>
          <p:cNvPr id="41" name="Oval 40"/>
          <p:cNvSpPr/>
          <p:nvPr/>
        </p:nvSpPr>
        <p:spPr>
          <a:xfrm rot="20029139">
            <a:off x="7223770" y="2721416"/>
            <a:ext cx="71899" cy="74550"/>
          </a:xfrm>
          <a:prstGeom prst="ellipse">
            <a:avLst/>
          </a:prstGeom>
          <a:solidFill>
            <a:srgbClr val="FF0000">
              <a:alpha val="6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 smtClean="0">
              <a:solidFill>
                <a:schemeClr val="tx1"/>
              </a:solidFill>
            </a:endParaRPr>
          </a:p>
        </p:txBody>
      </p:sp>
      <p:sp>
        <p:nvSpPr>
          <p:cNvPr id="42" name="Rectangle 41"/>
          <p:cNvSpPr/>
          <p:nvPr/>
        </p:nvSpPr>
        <p:spPr>
          <a:xfrm rot="20640182" flipH="1">
            <a:off x="7914770" y="2675686"/>
            <a:ext cx="60966" cy="67388"/>
          </a:xfrm>
          <a:prstGeom prst="rect">
            <a:avLst/>
          </a:prstGeom>
          <a:solidFill>
            <a:srgbClr val="FF0000">
              <a:alpha val="6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43" name="Rectangle 42"/>
          <p:cNvSpPr/>
          <p:nvPr/>
        </p:nvSpPr>
        <p:spPr>
          <a:xfrm rot="20640182" flipH="1">
            <a:off x="7725675" y="2575980"/>
            <a:ext cx="60966" cy="67388"/>
          </a:xfrm>
          <a:prstGeom prst="rect">
            <a:avLst/>
          </a:prstGeom>
          <a:solidFill>
            <a:srgbClr val="FF0000">
              <a:alpha val="6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44" name="Rectangle 43"/>
          <p:cNvSpPr/>
          <p:nvPr/>
        </p:nvSpPr>
        <p:spPr>
          <a:xfrm rot="20640182" flipH="1">
            <a:off x="7840999" y="2535190"/>
            <a:ext cx="60966" cy="67388"/>
          </a:xfrm>
          <a:prstGeom prst="rect">
            <a:avLst/>
          </a:prstGeom>
          <a:solidFill>
            <a:srgbClr val="FF0000">
              <a:alpha val="6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45" name="Oval 44"/>
          <p:cNvSpPr/>
          <p:nvPr/>
        </p:nvSpPr>
        <p:spPr>
          <a:xfrm rot="20029139">
            <a:off x="7364851" y="2680627"/>
            <a:ext cx="71899" cy="74550"/>
          </a:xfrm>
          <a:prstGeom prst="ellipse">
            <a:avLst/>
          </a:prstGeom>
          <a:solidFill>
            <a:srgbClr val="FF0000">
              <a:alpha val="6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1776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3480179" cy="1143000"/>
          </a:xfrm>
        </p:spPr>
        <p:txBody>
          <a:bodyPr/>
          <a:lstStyle/>
          <a:p>
            <a:r>
              <a:rPr lang="en-US" dirty="0" smtClean="0"/>
              <a:t>Plotting …</a:t>
            </a:r>
            <a:endParaRPr lang="en-US" dirty="0"/>
          </a:p>
        </p:txBody>
      </p:sp>
      <p:pic>
        <p:nvPicPr>
          <p:cNvPr id="4" name="Picture 2" descr="C:\Users\ksung\Desktop\ScreenHunter_06 Aug. 26 18.3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78070" y="461494"/>
            <a:ext cx="3591025" cy="10910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3" name="Group 2"/>
          <p:cNvGrpSpPr/>
          <p:nvPr/>
        </p:nvGrpSpPr>
        <p:grpSpPr>
          <a:xfrm>
            <a:off x="390581" y="1239838"/>
            <a:ext cx="2732482" cy="1749024"/>
            <a:chOff x="390581" y="1239838"/>
            <a:chExt cx="2732482" cy="1749024"/>
          </a:xfrm>
        </p:grpSpPr>
        <p:pic>
          <p:nvPicPr>
            <p:cNvPr id="6146" name="Picture 2" descr="C:\Users\ksung\Desktop\ScreenHunter_09 Aug. 26 19.11.jp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0581" y="1239838"/>
              <a:ext cx="2732482" cy="174902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2" name="Content Placeholder 2"/>
            <p:cNvSpPr txBox="1">
              <a:spLocks/>
            </p:cNvSpPr>
            <p:nvPr/>
          </p:nvSpPr>
          <p:spPr>
            <a:xfrm>
              <a:off x="1458126" y="1606583"/>
              <a:ext cx="804540" cy="365077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txBody>
            <a:bodyPr vert="horz" lIns="91440" tIns="45720" rIns="91440" bIns="45720" rtlCol="0">
              <a:normAutofit lnSpcReduction="10000"/>
            </a:bodyPr>
            <a:lstStyle>
              <a:lvl1pPr marL="342900" indent="-3429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en-US" sz="1800" dirty="0" smtClean="0"/>
                <a:t>N = 1</a:t>
              </a:r>
            </a:p>
            <a:p>
              <a:endParaRPr lang="en-US" dirty="0" smtClean="0"/>
            </a:p>
            <a:p>
              <a:pPr lvl="1"/>
              <a:endParaRPr lang="en-US" dirty="0" smtClean="0"/>
            </a:p>
          </p:txBody>
        </p:sp>
      </p:grpSp>
      <p:grpSp>
        <p:nvGrpSpPr>
          <p:cNvPr id="5" name="Group 4"/>
          <p:cNvGrpSpPr/>
          <p:nvPr/>
        </p:nvGrpSpPr>
        <p:grpSpPr>
          <a:xfrm>
            <a:off x="390581" y="3110121"/>
            <a:ext cx="2939631" cy="1741777"/>
            <a:chOff x="390581" y="3110121"/>
            <a:chExt cx="2939631" cy="1741777"/>
          </a:xfrm>
        </p:grpSpPr>
        <p:pic>
          <p:nvPicPr>
            <p:cNvPr id="6150" name="Picture 6" descr="C:\Users\ksung\Desktop\ScreenHunter_10 Aug. 26 19.12.jpg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0581" y="3110121"/>
              <a:ext cx="2939631" cy="174177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3" name="Content Placeholder 2"/>
            <p:cNvSpPr txBox="1">
              <a:spLocks/>
            </p:cNvSpPr>
            <p:nvPr/>
          </p:nvSpPr>
          <p:spPr>
            <a:xfrm>
              <a:off x="1470368" y="3524938"/>
              <a:ext cx="804540" cy="365077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txBody>
            <a:bodyPr vert="horz" lIns="91440" tIns="45720" rIns="91440" bIns="45720" rtlCol="0">
              <a:normAutofit lnSpcReduction="10000"/>
            </a:bodyPr>
            <a:lstStyle>
              <a:lvl1pPr marL="342900" indent="-3429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en-US" sz="1800" dirty="0" smtClean="0"/>
                <a:t>N = 10</a:t>
              </a:r>
            </a:p>
            <a:p>
              <a:endParaRPr lang="en-US" dirty="0" smtClean="0"/>
            </a:p>
            <a:p>
              <a:pPr lvl="1"/>
              <a:endParaRPr lang="en-US" dirty="0" smtClean="0"/>
            </a:p>
          </p:txBody>
        </p:sp>
      </p:grpSp>
      <p:grpSp>
        <p:nvGrpSpPr>
          <p:cNvPr id="6" name="Group 5"/>
          <p:cNvGrpSpPr/>
          <p:nvPr/>
        </p:nvGrpSpPr>
        <p:grpSpPr>
          <a:xfrm>
            <a:off x="390582" y="4851897"/>
            <a:ext cx="2964112" cy="1733148"/>
            <a:chOff x="390582" y="4851897"/>
            <a:chExt cx="2964112" cy="1733148"/>
          </a:xfrm>
        </p:grpSpPr>
        <p:pic>
          <p:nvPicPr>
            <p:cNvPr id="6151" name="Picture 7" descr="C:\Users\ksung\Desktop\ScreenHunter_11 Aug. 26 19.12.jpg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0582" y="4851897"/>
              <a:ext cx="2964112" cy="173314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4" name="Content Placeholder 2"/>
            <p:cNvSpPr txBox="1">
              <a:spLocks/>
            </p:cNvSpPr>
            <p:nvPr/>
          </p:nvSpPr>
          <p:spPr>
            <a:xfrm>
              <a:off x="1470368" y="5353394"/>
              <a:ext cx="804540" cy="365077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txBody>
            <a:bodyPr vert="horz" lIns="91440" tIns="45720" rIns="91440" bIns="45720" rtlCol="0">
              <a:normAutofit lnSpcReduction="10000"/>
            </a:bodyPr>
            <a:lstStyle>
              <a:lvl1pPr marL="342900" indent="-3429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en-US" sz="1800" dirty="0" smtClean="0"/>
                <a:t>N = 20</a:t>
              </a:r>
            </a:p>
            <a:p>
              <a:endParaRPr lang="en-US" dirty="0" smtClean="0"/>
            </a:p>
            <a:p>
              <a:pPr lvl="1"/>
              <a:endParaRPr lang="en-US" dirty="0" smtClean="0"/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3600867" y="3703339"/>
            <a:ext cx="4648200" cy="2724150"/>
            <a:chOff x="3600867" y="3703339"/>
            <a:chExt cx="4648200" cy="2724150"/>
          </a:xfrm>
        </p:grpSpPr>
        <p:pic>
          <p:nvPicPr>
            <p:cNvPr id="6149" name="Picture 5" descr="C:\Users\ksung\Desktop\ScreenHunter_12 Aug. 26 19.13.jpg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600867" y="3703339"/>
              <a:ext cx="4648200" cy="272415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5" name="Content Placeholder 2"/>
            <p:cNvSpPr txBox="1">
              <a:spLocks/>
            </p:cNvSpPr>
            <p:nvPr/>
          </p:nvSpPr>
          <p:spPr>
            <a:xfrm>
              <a:off x="5684971" y="4857893"/>
              <a:ext cx="804540" cy="365077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txBody>
            <a:bodyPr vert="horz" lIns="91440" tIns="45720" rIns="91440" bIns="45720" rtlCol="0">
              <a:normAutofit lnSpcReduction="10000"/>
            </a:bodyPr>
            <a:lstStyle>
              <a:lvl1pPr marL="342900" indent="-3429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en-US" sz="1800" dirty="0" smtClean="0"/>
                <a:t>N = 80</a:t>
              </a:r>
            </a:p>
            <a:p>
              <a:endParaRPr lang="en-US" dirty="0" smtClean="0"/>
            </a:p>
            <a:p>
              <a:pPr lvl="1"/>
              <a:endParaRPr lang="en-US" dirty="0" smtClean="0"/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4356394" y="1718977"/>
            <a:ext cx="3898136" cy="1789929"/>
            <a:chOff x="2704329" y="4216319"/>
            <a:chExt cx="3898136" cy="1789929"/>
          </a:xfrm>
        </p:grpSpPr>
        <p:sp>
          <p:nvSpPr>
            <p:cNvPr id="19" name="Content Placeholder 2"/>
            <p:cNvSpPr txBox="1">
              <a:spLocks/>
            </p:cNvSpPr>
            <p:nvPr/>
          </p:nvSpPr>
          <p:spPr>
            <a:xfrm>
              <a:off x="4006399" y="4216319"/>
              <a:ext cx="533007" cy="365077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txBody>
            <a:bodyPr vert="horz" lIns="91440" tIns="45720" rIns="91440" bIns="45720" rtlCol="0">
              <a:normAutofit lnSpcReduction="10000"/>
            </a:bodyPr>
            <a:lstStyle>
              <a:lvl1pPr marL="342900" indent="-3429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en-US" sz="1800" dirty="0" smtClean="0"/>
                <a:t>T=4</a:t>
              </a:r>
            </a:p>
            <a:p>
              <a:endParaRPr lang="en-US" dirty="0" smtClean="0"/>
            </a:p>
            <a:p>
              <a:pPr lvl="1"/>
              <a:endParaRPr lang="en-US" dirty="0" smtClean="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0" name="Content Placeholder 2"/>
                <p:cNvSpPr txBox="1">
                  <a:spLocks/>
                </p:cNvSpPr>
                <p:nvPr/>
              </p:nvSpPr>
              <p:spPr>
                <a:xfrm>
                  <a:off x="4929892" y="4426632"/>
                  <a:ext cx="1672573" cy="352568"/>
                </a:xfrm>
                <a:prstGeom prst="rect">
                  <a:avLst/>
                </a:prstGeom>
                <a:solidFill>
                  <a:schemeClr val="accent1">
                    <a:lumMod val="60000"/>
                    <a:lumOff val="40000"/>
                  </a:schemeClr>
                </a:solidFill>
              </p:spPr>
              <p:txBody>
                <a:bodyPr vert="horz" lIns="91440" tIns="45720" rIns="91440" bIns="45720" rtlCol="0">
                  <a:normAutofit fontScale="92500"/>
                </a:bodyPr>
                <a:lstStyle>
                  <a:lvl1pPr marL="342900" indent="-342900" algn="l" defTabSz="914400" rtl="0" eaLnBrk="1" latinLnBrk="0" hangingPunct="1">
                    <a:spcBef>
                      <a:spcPct val="20000"/>
                    </a:spcBef>
                    <a:buFont typeface="Arial" pitchFamily="34" charset="0"/>
                    <a:buChar char="•"/>
                    <a:defRPr sz="32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742950" indent="-285750" algn="l" defTabSz="914400" rtl="0" eaLnBrk="1" latinLnBrk="0" hangingPunct="1">
                    <a:spcBef>
                      <a:spcPct val="20000"/>
                    </a:spcBef>
                    <a:buFont typeface="Arial" pitchFamily="34" charset="0"/>
                    <a:buChar char="–"/>
                    <a:defRPr sz="2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1143000" indent="-228600" algn="l" defTabSz="914400" rtl="0" eaLnBrk="1" latinLnBrk="0" hangingPunct="1">
                    <a:spcBef>
                      <a:spcPct val="20000"/>
                    </a:spcBef>
                    <a:buFont typeface="Arial" pitchFamily="34" charset="0"/>
                    <a:buChar char="•"/>
                    <a:defRPr sz="24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600200" indent="-228600" algn="l" defTabSz="914400" rtl="0" eaLnBrk="1" latinLnBrk="0" hangingPunct="1">
                    <a:spcBef>
                      <a:spcPct val="20000"/>
                    </a:spcBef>
                    <a:buFont typeface="Arial" pitchFamily="34" charset="0"/>
                    <a:buChar char="–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2057400" indent="-228600" algn="l" defTabSz="914400" rtl="0" eaLnBrk="1" latinLnBrk="0" hangingPunct="1">
                    <a:spcBef>
                      <a:spcPct val="20000"/>
                    </a:spcBef>
                    <a:buFont typeface="Arial" pitchFamily="34" charset="0"/>
                    <a:buChar char="»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514600" indent="-228600" algn="l" defTabSz="914400" rtl="0" eaLnBrk="1" latinLnBrk="0" hangingPunct="1">
                    <a:spcBef>
                      <a:spcPct val="20000"/>
                    </a:spcBef>
                    <a:buFont typeface="Arial" pitchFamily="34" charset="0"/>
                    <a:buChar char="•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971800" indent="-228600" algn="l" defTabSz="914400" rtl="0" eaLnBrk="1" latinLnBrk="0" hangingPunct="1">
                    <a:spcBef>
                      <a:spcPct val="20000"/>
                    </a:spcBef>
                    <a:buFont typeface="Arial" pitchFamily="34" charset="0"/>
                    <a:buChar char="•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429000" indent="-228600" algn="l" defTabSz="914400" rtl="0" eaLnBrk="1" latinLnBrk="0" hangingPunct="1">
                    <a:spcBef>
                      <a:spcPct val="20000"/>
                    </a:spcBef>
                    <a:buFont typeface="Arial" pitchFamily="34" charset="0"/>
                    <a:buChar char="•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886200" indent="-228600" algn="l" defTabSz="914400" rtl="0" eaLnBrk="1" latinLnBrk="0" hangingPunct="1">
                    <a:spcBef>
                      <a:spcPct val="20000"/>
                    </a:spcBef>
                    <a:buFont typeface="Arial" pitchFamily="34" charset="0"/>
                    <a:buChar char="•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marL="0" indent="0">
                    <a:buNone/>
                  </a:pPr>
                  <a:r>
                    <a:rPr lang="en-US" sz="1800" dirty="0"/>
                    <a:t>2</a:t>
                  </a:r>
                  <a:r>
                    <a:rPr lang="en-US" sz="1800" dirty="0" smtClean="0"/>
                    <a:t>0 (W = 2*</a:t>
                  </a:r>
                  <a14:m>
                    <m:oMath xmlns:m="http://schemas.openxmlformats.org/officeDocument/2006/math">
                      <m:r>
                        <a:rPr lang="en-US" sz="1800" i="1">
                          <a:latin typeface="Cambria Math"/>
                        </a:rPr>
                        <m:t>𝜋</m:t>
                      </m:r>
                    </m:oMath>
                  </a14:m>
                  <a:r>
                    <a:rPr lang="en-US" sz="1800" dirty="0" smtClean="0"/>
                    <a:t>/20)</a:t>
                  </a:r>
                  <a:endParaRPr lang="en-US" sz="1800" dirty="0"/>
                </a:p>
                <a:p>
                  <a:pPr marL="0" indent="0">
                    <a:buNone/>
                  </a:pPr>
                  <a:endParaRPr lang="en-US" sz="1800" dirty="0" smtClean="0"/>
                </a:p>
                <a:p>
                  <a:endParaRPr lang="en-US" dirty="0" smtClean="0"/>
                </a:p>
                <a:p>
                  <a:pPr lvl="1"/>
                  <a:endParaRPr lang="en-US" dirty="0" smtClean="0"/>
                </a:p>
              </p:txBody>
            </p:sp>
          </mc:Choice>
          <mc:Fallback xmlns="">
            <p:sp>
              <p:nvSpPr>
                <p:cNvPr id="20" name="Content Placeholder 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929892" y="4426632"/>
                  <a:ext cx="1672573" cy="352568"/>
                </a:xfrm>
                <a:prstGeom prst="rect">
                  <a:avLst/>
                </a:prstGeom>
                <a:blipFill rotWithShape="1">
                  <a:blip r:embed="rId7"/>
                  <a:stretch>
                    <a:fillRect l="-2555" t="-5172" b="-22414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21" name="Straight Arrow Connector 20"/>
            <p:cNvCxnSpPr/>
            <p:nvPr/>
          </p:nvCxnSpPr>
          <p:spPr>
            <a:xfrm flipH="1">
              <a:off x="2879474" y="5168230"/>
              <a:ext cx="742871" cy="0"/>
            </a:xfrm>
            <a:prstGeom prst="straightConnector1">
              <a:avLst/>
            </a:prstGeom>
            <a:ln w="12700">
              <a:solidFill>
                <a:srgbClr val="FF0000"/>
              </a:solidFill>
              <a:prstDash val="dashDot"/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Arrow Connector 21"/>
            <p:cNvCxnSpPr/>
            <p:nvPr/>
          </p:nvCxnSpPr>
          <p:spPr>
            <a:xfrm flipH="1">
              <a:off x="2905213" y="5462276"/>
              <a:ext cx="2860966" cy="0"/>
            </a:xfrm>
            <a:prstGeom prst="straightConnector1">
              <a:avLst/>
            </a:prstGeom>
            <a:ln w="12700">
              <a:solidFill>
                <a:srgbClr val="FF0000"/>
              </a:solidFill>
              <a:prstDash val="dashDot"/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Arrow Connector 22"/>
            <p:cNvCxnSpPr>
              <a:stCxn id="20" idx="1"/>
            </p:cNvCxnSpPr>
            <p:nvPr/>
          </p:nvCxnSpPr>
          <p:spPr>
            <a:xfrm flipH="1">
              <a:off x="4148920" y="4602916"/>
              <a:ext cx="780972" cy="808421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triangl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4" name="Group 23"/>
            <p:cNvGrpSpPr/>
            <p:nvPr/>
          </p:nvGrpSpPr>
          <p:grpSpPr>
            <a:xfrm>
              <a:off x="2704329" y="4556883"/>
              <a:ext cx="3610726" cy="1449365"/>
              <a:chOff x="5968223" y="3248167"/>
              <a:chExt cx="3610726" cy="2143577"/>
            </a:xfrm>
          </p:grpSpPr>
          <p:cxnSp>
            <p:nvCxnSpPr>
              <p:cNvPr id="32" name="Straight Arrow Connector 31"/>
              <p:cNvCxnSpPr/>
              <p:nvPr/>
            </p:nvCxnSpPr>
            <p:spPr>
              <a:xfrm flipV="1">
                <a:off x="6143369" y="3248167"/>
                <a:ext cx="0" cy="2143577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triangle" w="med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Arrow Connector 32"/>
              <p:cNvCxnSpPr/>
              <p:nvPr/>
            </p:nvCxnSpPr>
            <p:spPr>
              <a:xfrm>
                <a:off x="5968223" y="5264370"/>
                <a:ext cx="3610726" cy="914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triangle" w="med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5" name="Group 24"/>
            <p:cNvGrpSpPr/>
            <p:nvPr/>
          </p:nvGrpSpPr>
          <p:grpSpPr>
            <a:xfrm>
              <a:off x="2879474" y="5003190"/>
              <a:ext cx="742871" cy="917553"/>
              <a:chOff x="6143369" y="3956454"/>
              <a:chExt cx="1158183" cy="1307911"/>
            </a:xfrm>
          </p:grpSpPr>
          <p:cxnSp>
            <p:nvCxnSpPr>
              <p:cNvPr id="30" name="Straight Arrow Connector 29"/>
              <p:cNvCxnSpPr/>
              <p:nvPr/>
            </p:nvCxnSpPr>
            <p:spPr>
              <a:xfrm flipV="1">
                <a:off x="6143369" y="3956454"/>
                <a:ext cx="1158183" cy="2"/>
              </a:xfrm>
              <a:prstGeom prst="straightConnector1">
                <a:avLst/>
              </a:prstGeom>
              <a:ln w="25400">
                <a:solidFill>
                  <a:schemeClr val="bg1">
                    <a:lumMod val="65000"/>
                  </a:schemeClr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Arrow Connector 30"/>
              <p:cNvCxnSpPr/>
              <p:nvPr/>
            </p:nvCxnSpPr>
            <p:spPr>
              <a:xfrm>
                <a:off x="7301552" y="3957336"/>
                <a:ext cx="0" cy="1307029"/>
              </a:xfrm>
              <a:prstGeom prst="straightConnector1">
                <a:avLst/>
              </a:prstGeom>
              <a:ln w="25400">
                <a:solidFill>
                  <a:schemeClr val="bg1">
                    <a:lumMod val="65000"/>
                  </a:schemeClr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6" name="Group 25"/>
            <p:cNvGrpSpPr/>
            <p:nvPr/>
          </p:nvGrpSpPr>
          <p:grpSpPr>
            <a:xfrm flipH="1">
              <a:off x="4913146" y="5002571"/>
              <a:ext cx="1006122" cy="917553"/>
              <a:chOff x="6143369" y="3956454"/>
              <a:chExt cx="1158183" cy="1307911"/>
            </a:xfrm>
          </p:grpSpPr>
          <p:cxnSp>
            <p:nvCxnSpPr>
              <p:cNvPr id="28" name="Straight Arrow Connector 27"/>
              <p:cNvCxnSpPr/>
              <p:nvPr/>
            </p:nvCxnSpPr>
            <p:spPr>
              <a:xfrm flipV="1">
                <a:off x="6143369" y="3956454"/>
                <a:ext cx="1158183" cy="2"/>
              </a:xfrm>
              <a:prstGeom prst="straightConnector1">
                <a:avLst/>
              </a:prstGeom>
              <a:ln w="25400">
                <a:solidFill>
                  <a:schemeClr val="bg1">
                    <a:lumMod val="65000"/>
                  </a:schemeClr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Arrow Connector 28"/>
              <p:cNvCxnSpPr/>
              <p:nvPr/>
            </p:nvCxnSpPr>
            <p:spPr>
              <a:xfrm>
                <a:off x="7301552" y="3957336"/>
                <a:ext cx="0" cy="1307029"/>
              </a:xfrm>
              <a:prstGeom prst="straightConnector1">
                <a:avLst/>
              </a:prstGeom>
              <a:ln w="25400">
                <a:solidFill>
                  <a:schemeClr val="bg1">
                    <a:lumMod val="65000"/>
                  </a:schemeClr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27" name="Straight Arrow Connector 26"/>
            <p:cNvCxnSpPr>
              <a:stCxn id="19" idx="1"/>
            </p:cNvCxnSpPr>
            <p:nvPr/>
          </p:nvCxnSpPr>
          <p:spPr>
            <a:xfrm flipH="1">
              <a:off x="3250909" y="4398858"/>
              <a:ext cx="755490" cy="712229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triangl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5904520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C:\Users\ksung\Desktop\ScreenHunter_29 Sep. 01 21.1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1" y="3654095"/>
            <a:ext cx="3047999" cy="22693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20" name="Group 19"/>
          <p:cNvGrpSpPr/>
          <p:nvPr/>
        </p:nvGrpSpPr>
        <p:grpSpPr>
          <a:xfrm>
            <a:off x="2766478" y="3675883"/>
            <a:ext cx="1885023" cy="1404839"/>
            <a:chOff x="390581" y="3110121"/>
            <a:chExt cx="2939631" cy="1741777"/>
          </a:xfrm>
        </p:grpSpPr>
        <p:pic>
          <p:nvPicPr>
            <p:cNvPr id="21" name="Picture 6" descr="C:\Users\ksung\Desktop\ScreenHunter_10 Aug. 26 19.12.jp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0581" y="3110121"/>
              <a:ext cx="2939631" cy="174177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2" name="Content Placeholder 2"/>
            <p:cNvSpPr txBox="1">
              <a:spLocks/>
            </p:cNvSpPr>
            <p:nvPr/>
          </p:nvSpPr>
          <p:spPr>
            <a:xfrm>
              <a:off x="1470368" y="3524938"/>
              <a:ext cx="804540" cy="365077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txBody>
            <a:bodyPr vert="horz" lIns="91440" tIns="45720" rIns="91440" bIns="45720" rtlCol="0">
              <a:normAutofit fontScale="47500" lnSpcReduction="20000"/>
            </a:bodyPr>
            <a:lstStyle>
              <a:lvl1pPr marL="342900" indent="-3429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en-US" sz="1800" dirty="0" smtClean="0"/>
                <a:t>N = 10</a:t>
              </a:r>
            </a:p>
            <a:p>
              <a:endParaRPr lang="en-US" dirty="0" smtClean="0"/>
            </a:p>
            <a:p>
              <a:pPr lvl="1"/>
              <a:endParaRPr lang="en-US" dirty="0" smtClean="0"/>
            </a:p>
          </p:txBody>
        </p:sp>
      </p:grpSp>
      <p:pic>
        <p:nvPicPr>
          <p:cNvPr id="1028" name="Picture 4" descr="C:\Users\ksung\Desktop\ScreenHunter_27 Sep. 01 21.17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164" y="3626017"/>
            <a:ext cx="3061687" cy="22974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26" name="Group 25"/>
          <p:cNvGrpSpPr/>
          <p:nvPr/>
        </p:nvGrpSpPr>
        <p:grpSpPr>
          <a:xfrm>
            <a:off x="1871684" y="859918"/>
            <a:ext cx="2816841" cy="1826377"/>
            <a:chOff x="4658785" y="3663741"/>
            <a:chExt cx="4648200" cy="2724150"/>
          </a:xfrm>
        </p:grpSpPr>
        <p:pic>
          <p:nvPicPr>
            <p:cNvPr id="27" name="Picture 5" descr="C:\Users\ksung\Desktop\ScreenHunter_12 Aug. 26 19.13.jpg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58785" y="3663741"/>
              <a:ext cx="4648200" cy="272415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8" name="Content Placeholder 2"/>
            <p:cNvSpPr txBox="1">
              <a:spLocks/>
            </p:cNvSpPr>
            <p:nvPr/>
          </p:nvSpPr>
          <p:spPr>
            <a:xfrm>
              <a:off x="7055082" y="4843278"/>
              <a:ext cx="804540" cy="365077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txBody>
            <a:bodyPr vert="horz" lIns="91440" tIns="45720" rIns="91440" bIns="45720" rtlCol="0">
              <a:normAutofit fontScale="47500" lnSpcReduction="20000"/>
            </a:bodyPr>
            <a:lstStyle>
              <a:lvl1pPr marL="342900" indent="-3429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en-US" sz="1800" dirty="0" smtClean="0"/>
                <a:t>N = 80</a:t>
              </a:r>
            </a:p>
            <a:p>
              <a:endParaRPr lang="en-US" dirty="0" smtClean="0"/>
            </a:p>
            <a:p>
              <a:pPr lvl="1"/>
              <a:endParaRPr lang="en-US" dirty="0" smtClean="0"/>
            </a:p>
          </p:txBody>
        </p:sp>
      </p:grpSp>
      <p:grpSp>
        <p:nvGrpSpPr>
          <p:cNvPr id="23" name="Group 22"/>
          <p:cNvGrpSpPr/>
          <p:nvPr/>
        </p:nvGrpSpPr>
        <p:grpSpPr>
          <a:xfrm>
            <a:off x="4378522" y="2243923"/>
            <a:ext cx="2275448" cy="1297070"/>
            <a:chOff x="588035" y="4851897"/>
            <a:chExt cx="2964112" cy="1733148"/>
          </a:xfrm>
        </p:grpSpPr>
        <p:pic>
          <p:nvPicPr>
            <p:cNvPr id="24" name="Picture 7" descr="C:\Users\ksung\Desktop\ScreenHunter_11 Aug. 26 19.12.jpg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88035" y="4851897"/>
              <a:ext cx="2964112" cy="173314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5" name="Content Placeholder 2"/>
            <p:cNvSpPr txBox="1">
              <a:spLocks/>
            </p:cNvSpPr>
            <p:nvPr/>
          </p:nvSpPr>
          <p:spPr>
            <a:xfrm>
              <a:off x="1470368" y="5353394"/>
              <a:ext cx="804540" cy="365077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txBody>
            <a:bodyPr vert="horz" lIns="91440" tIns="45720" rIns="91440" bIns="45720" rtlCol="0">
              <a:normAutofit fontScale="70000" lnSpcReduction="20000"/>
            </a:bodyPr>
            <a:lstStyle>
              <a:lvl1pPr marL="342900" indent="-3429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en-US" sz="1800" dirty="0" smtClean="0"/>
                <a:t>N = 20</a:t>
              </a:r>
            </a:p>
            <a:p>
              <a:endParaRPr lang="en-US" dirty="0" smtClean="0"/>
            </a:p>
            <a:p>
              <a:endParaRPr lang="en-US" dirty="0" smtClean="0"/>
            </a:p>
          </p:txBody>
        </p:sp>
      </p:grpSp>
      <p:pic>
        <p:nvPicPr>
          <p:cNvPr id="1027" name="Picture 3" descr="C:\Users\ksung\Desktop\ScreenHunter_26 Sep. 01 21.15.jp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1" y="940251"/>
            <a:ext cx="3038474" cy="22836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C:\Users\ksung\Desktop\ScreenHunter_25 Sep. 01 21.13.jp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25" y="921201"/>
            <a:ext cx="3048000" cy="23098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36780"/>
          </a:xfrm>
        </p:spPr>
        <p:txBody>
          <a:bodyPr/>
          <a:lstStyle/>
          <a:p>
            <a:r>
              <a:rPr lang="en-US" dirty="0" smtClean="0"/>
              <a:t>USE </a:t>
            </a:r>
            <a:r>
              <a:rPr lang="en-US" dirty="0" smtClean="0">
                <a:hlinkClick r:id="rId9" action="ppaction://hlinkfile"/>
              </a:rPr>
              <a:t>MAYA </a:t>
            </a:r>
            <a:r>
              <a:rPr lang="en-US" dirty="0" smtClean="0"/>
              <a:t>Renderer</a:t>
            </a:r>
            <a:endParaRPr lang="en-US" dirty="0"/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609600" y="1203279"/>
            <a:ext cx="5909481" cy="240200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8694" y="2076107"/>
            <a:ext cx="927258" cy="518239"/>
          </a:xfrm>
        </p:spPr>
        <p:txBody>
          <a:bodyPr>
            <a:normAutofit fontScale="32500" lnSpcReduction="20000"/>
          </a:bodyPr>
          <a:lstStyle/>
          <a:p>
            <a:pPr marL="0" indent="0">
              <a:buNone/>
            </a:pPr>
            <a:r>
              <a:rPr lang="en-US" dirty="0" smtClean="0"/>
              <a:t>Checker: </a:t>
            </a:r>
            <a:br>
              <a:rPr lang="en-US" dirty="0" smtClean="0"/>
            </a:br>
            <a:r>
              <a:rPr lang="en-US" dirty="0" smtClean="0"/>
              <a:t>filter=0</a:t>
            </a:r>
            <a:br>
              <a:rPr lang="en-US" dirty="0" smtClean="0"/>
            </a:br>
            <a:r>
              <a:rPr lang="en-US" dirty="0" smtClean="0"/>
              <a:t>Offset=0</a:t>
            </a:r>
          </a:p>
        </p:txBody>
      </p:sp>
      <p:sp>
        <p:nvSpPr>
          <p:cNvPr id="29" name="Content Placeholder 2"/>
          <p:cNvSpPr txBox="1">
            <a:spLocks/>
          </p:cNvSpPr>
          <p:nvPr/>
        </p:nvSpPr>
        <p:spPr>
          <a:xfrm>
            <a:off x="6983370" y="1984803"/>
            <a:ext cx="927258" cy="518239"/>
          </a:xfrm>
          <a:prstGeom prst="rect">
            <a:avLst/>
          </a:prstGeom>
        </p:spPr>
        <p:txBody>
          <a:bodyPr vert="horz" lIns="91440" tIns="45720" rIns="91440" bIns="45720" rtlCol="0">
            <a:normAutofit fontScale="32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dirty="0" smtClean="0"/>
              <a:t>Checker: </a:t>
            </a:r>
            <a:br>
              <a:rPr lang="en-US" dirty="0" smtClean="0"/>
            </a:br>
            <a:r>
              <a:rPr lang="en-US" dirty="0" smtClean="0"/>
              <a:t>filter=0</a:t>
            </a:r>
            <a:br>
              <a:rPr lang="en-US" dirty="0" smtClean="0"/>
            </a:br>
            <a:r>
              <a:rPr lang="en-US" dirty="0" smtClean="0"/>
              <a:t>Offset=0.073</a:t>
            </a:r>
          </a:p>
        </p:txBody>
      </p:sp>
      <p:sp>
        <p:nvSpPr>
          <p:cNvPr id="31" name="Content Placeholder 2"/>
          <p:cNvSpPr txBox="1">
            <a:spLocks/>
          </p:cNvSpPr>
          <p:nvPr/>
        </p:nvSpPr>
        <p:spPr>
          <a:xfrm>
            <a:off x="944426" y="4572881"/>
            <a:ext cx="927258" cy="518239"/>
          </a:xfrm>
          <a:prstGeom prst="rect">
            <a:avLst/>
          </a:prstGeom>
        </p:spPr>
        <p:txBody>
          <a:bodyPr vert="horz" lIns="91440" tIns="45720" rIns="91440" bIns="45720" rtlCol="0">
            <a:normAutofit fontScale="32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dirty="0" smtClean="0"/>
              <a:t>Checker: </a:t>
            </a:r>
            <a:br>
              <a:rPr lang="en-US" dirty="0" smtClean="0"/>
            </a:br>
            <a:r>
              <a:rPr lang="en-US" dirty="0" smtClean="0"/>
              <a:t>filter=0</a:t>
            </a:r>
            <a:br>
              <a:rPr lang="en-US" dirty="0" smtClean="0"/>
            </a:br>
            <a:r>
              <a:rPr lang="en-US" dirty="0" smtClean="0"/>
              <a:t>Offset=0.154</a:t>
            </a:r>
          </a:p>
        </p:txBody>
      </p:sp>
      <p:sp>
        <p:nvSpPr>
          <p:cNvPr id="32" name="Content Placeholder 2"/>
          <p:cNvSpPr txBox="1">
            <a:spLocks/>
          </p:cNvSpPr>
          <p:nvPr/>
        </p:nvSpPr>
        <p:spPr>
          <a:xfrm>
            <a:off x="6983370" y="4613880"/>
            <a:ext cx="927258" cy="518239"/>
          </a:xfrm>
          <a:prstGeom prst="rect">
            <a:avLst/>
          </a:prstGeom>
        </p:spPr>
        <p:txBody>
          <a:bodyPr vert="horz" lIns="91440" tIns="45720" rIns="91440" bIns="45720" rtlCol="0">
            <a:normAutofit fontScale="32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dirty="0" smtClean="0"/>
              <a:t>Checker: </a:t>
            </a:r>
            <a:br>
              <a:rPr lang="en-US" dirty="0" smtClean="0"/>
            </a:br>
            <a:r>
              <a:rPr lang="en-US" dirty="0" smtClean="0"/>
              <a:t>filter=0</a:t>
            </a:r>
            <a:br>
              <a:rPr lang="en-US" dirty="0" smtClean="0"/>
            </a:br>
            <a:r>
              <a:rPr lang="en-US" dirty="0" smtClean="0"/>
              <a:t>Offset=0.5</a:t>
            </a:r>
          </a:p>
        </p:txBody>
      </p:sp>
      <p:sp>
        <p:nvSpPr>
          <p:cNvPr id="33" name="Rectangle 32"/>
          <p:cNvSpPr/>
          <p:nvPr/>
        </p:nvSpPr>
        <p:spPr>
          <a:xfrm>
            <a:off x="1096887" y="1746899"/>
            <a:ext cx="1320947" cy="45719"/>
          </a:xfrm>
          <a:prstGeom prst="rect">
            <a:avLst/>
          </a:prstGeom>
          <a:noFill/>
          <a:ln>
            <a:solidFill>
              <a:srgbClr val="FF0000">
                <a:alpha val="71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/>
          <p:cNvSpPr/>
          <p:nvPr/>
        </p:nvSpPr>
        <p:spPr>
          <a:xfrm>
            <a:off x="536258" y="4378302"/>
            <a:ext cx="1499380" cy="73614"/>
          </a:xfrm>
          <a:prstGeom prst="rect">
            <a:avLst/>
          </a:prstGeom>
          <a:noFill/>
          <a:ln>
            <a:solidFill>
              <a:srgbClr val="FF0000">
                <a:alpha val="71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/>
          <p:cNvSpPr/>
          <p:nvPr/>
        </p:nvSpPr>
        <p:spPr>
          <a:xfrm>
            <a:off x="6294291" y="1698826"/>
            <a:ext cx="1320947" cy="45719"/>
          </a:xfrm>
          <a:prstGeom prst="rect">
            <a:avLst/>
          </a:prstGeom>
          <a:noFill/>
          <a:ln>
            <a:solidFill>
              <a:srgbClr val="FF0000">
                <a:alpha val="71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/>
          <p:cNvSpPr/>
          <p:nvPr/>
        </p:nvSpPr>
        <p:spPr>
          <a:xfrm>
            <a:off x="6786525" y="4401486"/>
            <a:ext cx="1528800" cy="45719"/>
          </a:xfrm>
          <a:prstGeom prst="rect">
            <a:avLst/>
          </a:prstGeom>
          <a:noFill/>
          <a:ln>
            <a:solidFill>
              <a:srgbClr val="FF0000">
                <a:alpha val="71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7" name="Group 16"/>
          <p:cNvGrpSpPr/>
          <p:nvPr/>
        </p:nvGrpSpPr>
        <p:grpSpPr>
          <a:xfrm>
            <a:off x="4740131" y="5132119"/>
            <a:ext cx="2170189" cy="1405159"/>
            <a:chOff x="390581" y="1239838"/>
            <a:chExt cx="2732482" cy="1749024"/>
          </a:xfrm>
        </p:grpSpPr>
        <p:pic>
          <p:nvPicPr>
            <p:cNvPr id="18" name="Picture 2" descr="C:\Users\ksung\Desktop\ScreenHunter_09 Aug. 26 19.11.jpg"/>
            <p:cNvPicPr>
              <a:picLocks noChangeAspect="1" noChangeArrowheads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0581" y="1239838"/>
              <a:ext cx="2732482" cy="174902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9" name="Content Placeholder 2"/>
            <p:cNvSpPr txBox="1">
              <a:spLocks/>
            </p:cNvSpPr>
            <p:nvPr/>
          </p:nvSpPr>
          <p:spPr>
            <a:xfrm>
              <a:off x="1458126" y="1606583"/>
              <a:ext cx="804540" cy="365077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txBody>
            <a:bodyPr vert="horz" lIns="91440" tIns="45720" rIns="91440" bIns="45720" rtlCol="0">
              <a:normAutofit fontScale="85000" lnSpcReduction="20000"/>
            </a:bodyPr>
            <a:lstStyle>
              <a:lvl1pPr marL="342900" indent="-3429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en-US" sz="1800" dirty="0" smtClean="0"/>
                <a:t>N = 1</a:t>
              </a:r>
            </a:p>
            <a:p>
              <a:endParaRPr lang="en-US" dirty="0" smtClean="0"/>
            </a:p>
            <a:p>
              <a:pPr lvl="1"/>
              <a:endParaRPr lang="en-US" dirty="0" smtClean="0"/>
            </a:p>
          </p:txBody>
        </p:sp>
      </p:grpSp>
    </p:spTree>
    <p:extLst>
      <p:ext uri="{BB962C8B-B14F-4D97-AF65-F5344CB8AC3E}">
        <p14:creationId xmlns:p14="http://schemas.microsoft.com/office/powerpoint/2010/main" val="33291610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3739487" cy="1143000"/>
          </a:xfrm>
        </p:spPr>
        <p:txBody>
          <a:bodyPr/>
          <a:lstStyle/>
          <a:p>
            <a:r>
              <a:rPr lang="en-US" dirty="0" smtClean="0"/>
              <a:t>Observation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7905" y="1415626"/>
            <a:ext cx="8456662" cy="5326367"/>
          </a:xfrm>
        </p:spPr>
        <p:txBody>
          <a:bodyPr>
            <a:normAutofit/>
          </a:bodyPr>
          <a:lstStyle/>
          <a:p>
            <a:r>
              <a:rPr lang="en-US" dirty="0" smtClean="0"/>
              <a:t>When N is small</a:t>
            </a:r>
          </a:p>
          <a:p>
            <a:pPr lvl="1"/>
            <a:r>
              <a:rPr lang="en-US" dirty="0" smtClean="0"/>
              <a:t>For each x value: </a:t>
            </a:r>
            <a:br>
              <a:rPr lang="en-US" dirty="0" smtClean="0"/>
            </a:br>
            <a:r>
              <a:rPr lang="en-US" dirty="0" smtClean="0"/>
              <a:t>needs small number of terms</a:t>
            </a:r>
          </a:p>
          <a:p>
            <a:pPr lvl="1"/>
            <a:r>
              <a:rPr lang="en-US" dirty="0"/>
              <a:t>S</a:t>
            </a:r>
            <a:r>
              <a:rPr lang="en-US" dirty="0" smtClean="0"/>
              <a:t>mooth transitions</a:t>
            </a:r>
          </a:p>
          <a:p>
            <a:r>
              <a:rPr lang="en-US" dirty="0" smtClean="0"/>
              <a:t>When N gets large: </a:t>
            </a:r>
          </a:p>
          <a:p>
            <a:pPr lvl="1"/>
            <a:r>
              <a:rPr lang="en-US" dirty="0" smtClean="0"/>
              <a:t>For each x value: </a:t>
            </a:r>
            <a:br>
              <a:rPr lang="en-US" dirty="0" smtClean="0"/>
            </a:br>
            <a:r>
              <a:rPr lang="en-US" dirty="0" smtClean="0"/>
              <a:t>needs large number of terms</a:t>
            </a:r>
          </a:p>
          <a:p>
            <a:pPr lvl="1"/>
            <a:r>
              <a:rPr lang="en-US" dirty="0" smtClean="0"/>
              <a:t>Sharper transitions</a:t>
            </a:r>
            <a:endParaRPr lang="en-US" dirty="0"/>
          </a:p>
          <a:p>
            <a:r>
              <a:rPr lang="en-US" dirty="0" smtClean="0"/>
              <a:t>N controls frequency of the cosine curves: </a:t>
            </a:r>
          </a:p>
          <a:p>
            <a:pPr lvl="1"/>
            <a:r>
              <a:rPr lang="en-US" dirty="0" smtClean="0"/>
              <a:t>shape transitions: high frequency</a:t>
            </a:r>
          </a:p>
        </p:txBody>
      </p:sp>
      <p:pic>
        <p:nvPicPr>
          <p:cNvPr id="10" name="Picture 2" descr="C:\Users\ksung\Desktop\ScreenHunter_06 Aug. 26 18.3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85144" y="324613"/>
            <a:ext cx="3591025" cy="10910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C:\Users\ksung\Desktop\ScreenHunter_09 Aug. 26 19.11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27197" y="1196994"/>
            <a:ext cx="1953268" cy="12502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6" descr="C:\Users\ksung\Desktop\ScreenHunter_10 Aug. 26 19.12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613" y="1202174"/>
            <a:ext cx="2101345" cy="1245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5" descr="C:\Users\ksung\Desktop\ScreenHunter_12 Aug. 26 19.13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49268" y="3272165"/>
            <a:ext cx="2148037" cy="12588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7" descr="C:\Users\ksung\Desktop\ScreenHunter_11 Aug. 26 19.12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37270" y="3289874"/>
            <a:ext cx="2052245" cy="11999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42783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5527343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What have we done?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7905" y="1415626"/>
            <a:ext cx="8456662" cy="5326367"/>
          </a:xfrm>
        </p:spPr>
        <p:txBody>
          <a:bodyPr>
            <a:normAutofit/>
          </a:bodyPr>
          <a:lstStyle/>
          <a:p>
            <a:r>
              <a:rPr lang="en-US" dirty="0" smtClean="0"/>
              <a:t>Took an extremely simple part of an image:</a:t>
            </a:r>
          </a:p>
          <a:p>
            <a:pPr lvl="1"/>
            <a:r>
              <a:rPr lang="en-US" dirty="0" smtClean="0"/>
              <a:t>Show how to represent with math</a:t>
            </a:r>
          </a:p>
          <a:p>
            <a:r>
              <a:rPr lang="en-US" dirty="0" smtClean="0"/>
              <a:t>Analyzed the math expression</a:t>
            </a:r>
          </a:p>
          <a:p>
            <a:pPr lvl="1"/>
            <a:r>
              <a:rPr lang="en-US" dirty="0" smtClean="0"/>
              <a:t>Define: high vs. low frequency</a:t>
            </a:r>
          </a:p>
          <a:p>
            <a:r>
              <a:rPr lang="en-US" dirty="0" smtClean="0"/>
              <a:t>What we </a:t>
            </a:r>
            <a:r>
              <a:rPr lang="en-US" dirty="0" smtClean="0">
                <a:solidFill>
                  <a:srgbClr val="FF0000"/>
                </a:solidFill>
              </a:rPr>
              <a:t>did not do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Show: any given image (function) can be expressed as a summation of sinusoidal functions</a:t>
            </a:r>
          </a:p>
          <a:p>
            <a:pPr lvl="1"/>
            <a:r>
              <a:rPr lang="en-US" dirty="0" smtClean="0"/>
              <a:t>Term: transform an image (function) to frequency domain (e.g., Fourier Transform)</a:t>
            </a:r>
          </a:p>
        </p:txBody>
      </p:sp>
    </p:spTree>
    <p:extLst>
      <p:ext uri="{BB962C8B-B14F-4D97-AF65-F5344CB8AC3E}">
        <p14:creationId xmlns:p14="http://schemas.microsoft.com/office/powerpoint/2010/main" val="2929651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6909" y="1050878"/>
            <a:ext cx="8229600" cy="503602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We have seen Square signal (function) in 1D:</a:t>
            </a:r>
          </a:p>
          <a:p>
            <a:endParaRPr lang="en-US" dirty="0"/>
          </a:p>
          <a:p>
            <a:r>
              <a:rPr lang="en-US" dirty="0" smtClean="0"/>
              <a:t>Restricting N to small numbers</a:t>
            </a:r>
          </a:p>
          <a:p>
            <a:pPr lvl="1"/>
            <a:r>
              <a:rPr lang="en-US" dirty="0" smtClean="0"/>
              <a:t>corresponds to smooth the square corners</a:t>
            </a:r>
          </a:p>
          <a:p>
            <a:pPr lvl="1"/>
            <a:r>
              <a:rPr lang="en-US" dirty="0" smtClean="0"/>
              <a:t>Low pass “filtering” (only keep low frequency)</a:t>
            </a:r>
          </a:p>
          <a:p>
            <a:r>
              <a:rPr lang="en-US" dirty="0" smtClean="0"/>
              <a:t>Restricting N to large numbers</a:t>
            </a:r>
          </a:p>
          <a:p>
            <a:pPr lvl="1"/>
            <a:r>
              <a:rPr lang="en-US" dirty="0" smtClean="0"/>
              <a:t>Corresponds to keep only the corners</a:t>
            </a:r>
          </a:p>
          <a:p>
            <a:pPr lvl="1"/>
            <a:r>
              <a:rPr lang="en-US" dirty="0" smtClean="0"/>
              <a:t>High pass filtering (only allow high frequency)</a:t>
            </a:r>
          </a:p>
          <a:p>
            <a:pPr lvl="1"/>
            <a:r>
              <a:rPr lang="en-US" dirty="0" smtClean="0"/>
              <a:t>E.g., only sum terms </a:t>
            </a:r>
          </a:p>
          <a:p>
            <a:pPr lvl="1"/>
            <a:r>
              <a:rPr lang="en-US" dirty="0" smtClean="0"/>
              <a:t>between 100 and 200:</a:t>
            </a:r>
          </a:p>
          <a:p>
            <a:pPr lvl="2"/>
            <a:endParaRPr lang="en-US" dirty="0"/>
          </a:p>
        </p:txBody>
      </p:sp>
      <p:pic>
        <p:nvPicPr>
          <p:cNvPr id="8195" name="Picture 3" descr="C:\Users\ksung\Desktop\ScreenHunter_13 Aug. 26 20.1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89481" y="5023523"/>
            <a:ext cx="2889491" cy="16775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2" descr="C:\Users\ksung\Desktop\ScreenHunter_06 Aug. 26 18.35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3189" y="1458570"/>
            <a:ext cx="2654661" cy="8065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17183"/>
          </a:xfrm>
        </p:spPr>
        <p:txBody>
          <a:bodyPr/>
          <a:lstStyle/>
          <a:p>
            <a:r>
              <a:rPr lang="en-US" dirty="0" smtClean="0"/>
              <a:t>Frequency of A Signal</a:t>
            </a:r>
            <a:endParaRPr lang="en-US" dirty="0"/>
          </a:p>
        </p:txBody>
      </p:sp>
      <p:grpSp>
        <p:nvGrpSpPr>
          <p:cNvPr id="21" name="Group 20"/>
          <p:cNvGrpSpPr/>
          <p:nvPr/>
        </p:nvGrpSpPr>
        <p:grpSpPr>
          <a:xfrm>
            <a:off x="4667534" y="1458570"/>
            <a:ext cx="2460288" cy="820125"/>
            <a:chOff x="2528162" y="3335409"/>
            <a:chExt cx="3610726" cy="1449365"/>
          </a:xfrm>
        </p:grpSpPr>
        <p:grpSp>
          <p:nvGrpSpPr>
            <p:cNvPr id="11" name="Group 10"/>
            <p:cNvGrpSpPr/>
            <p:nvPr/>
          </p:nvGrpSpPr>
          <p:grpSpPr>
            <a:xfrm>
              <a:off x="2528162" y="3335409"/>
              <a:ext cx="3610726" cy="1449365"/>
              <a:chOff x="5968223" y="3248167"/>
              <a:chExt cx="3610726" cy="2143577"/>
            </a:xfrm>
          </p:grpSpPr>
          <p:cxnSp>
            <p:nvCxnSpPr>
              <p:cNvPr id="19" name="Straight Arrow Connector 18"/>
              <p:cNvCxnSpPr/>
              <p:nvPr/>
            </p:nvCxnSpPr>
            <p:spPr>
              <a:xfrm flipV="1">
                <a:off x="6143369" y="3248167"/>
                <a:ext cx="0" cy="2143577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triangle" w="med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Straight Arrow Connector 19"/>
              <p:cNvCxnSpPr/>
              <p:nvPr/>
            </p:nvCxnSpPr>
            <p:spPr>
              <a:xfrm>
                <a:off x="5968223" y="5264370"/>
                <a:ext cx="3610726" cy="914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triangle" w="med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2" name="Group 11"/>
            <p:cNvGrpSpPr/>
            <p:nvPr/>
          </p:nvGrpSpPr>
          <p:grpSpPr>
            <a:xfrm>
              <a:off x="2703307" y="3781716"/>
              <a:ext cx="742871" cy="917553"/>
              <a:chOff x="6143369" y="3956454"/>
              <a:chExt cx="1158183" cy="1307911"/>
            </a:xfrm>
          </p:grpSpPr>
          <p:cxnSp>
            <p:nvCxnSpPr>
              <p:cNvPr id="17" name="Straight Arrow Connector 16"/>
              <p:cNvCxnSpPr/>
              <p:nvPr/>
            </p:nvCxnSpPr>
            <p:spPr>
              <a:xfrm flipV="1">
                <a:off x="6143369" y="3956454"/>
                <a:ext cx="1158183" cy="2"/>
              </a:xfrm>
              <a:prstGeom prst="straightConnector1">
                <a:avLst/>
              </a:prstGeom>
              <a:ln w="25400">
                <a:solidFill>
                  <a:schemeClr val="bg1">
                    <a:lumMod val="65000"/>
                  </a:schemeClr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Straight Arrow Connector 17"/>
              <p:cNvCxnSpPr/>
              <p:nvPr/>
            </p:nvCxnSpPr>
            <p:spPr>
              <a:xfrm>
                <a:off x="7301552" y="3957336"/>
                <a:ext cx="0" cy="1307029"/>
              </a:xfrm>
              <a:prstGeom prst="straightConnector1">
                <a:avLst/>
              </a:prstGeom>
              <a:ln w="25400">
                <a:solidFill>
                  <a:schemeClr val="bg1">
                    <a:lumMod val="65000"/>
                  </a:schemeClr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3" name="Group 12"/>
            <p:cNvGrpSpPr/>
            <p:nvPr/>
          </p:nvGrpSpPr>
          <p:grpSpPr>
            <a:xfrm flipH="1">
              <a:off x="4736979" y="3781097"/>
              <a:ext cx="1006122" cy="917553"/>
              <a:chOff x="6143369" y="3956454"/>
              <a:chExt cx="1158183" cy="1307911"/>
            </a:xfrm>
          </p:grpSpPr>
          <p:cxnSp>
            <p:nvCxnSpPr>
              <p:cNvPr id="15" name="Straight Arrow Connector 14"/>
              <p:cNvCxnSpPr/>
              <p:nvPr/>
            </p:nvCxnSpPr>
            <p:spPr>
              <a:xfrm flipV="1">
                <a:off x="6143369" y="3956454"/>
                <a:ext cx="1158183" cy="2"/>
              </a:xfrm>
              <a:prstGeom prst="straightConnector1">
                <a:avLst/>
              </a:prstGeom>
              <a:ln w="25400">
                <a:solidFill>
                  <a:schemeClr val="bg1">
                    <a:lumMod val="65000"/>
                  </a:schemeClr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Straight Arrow Connector 15"/>
              <p:cNvCxnSpPr/>
              <p:nvPr/>
            </p:nvCxnSpPr>
            <p:spPr>
              <a:xfrm>
                <a:off x="7301552" y="3957336"/>
                <a:ext cx="0" cy="1307029"/>
              </a:xfrm>
              <a:prstGeom prst="straightConnector1">
                <a:avLst/>
              </a:prstGeom>
              <a:ln w="25400">
                <a:solidFill>
                  <a:schemeClr val="bg1">
                    <a:lumMod val="65000"/>
                  </a:schemeClr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142754203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ksung\Desktop\ScreenHunter_06 Aug. 26 18.3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75078" y="3067612"/>
            <a:ext cx="3451331" cy="10485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Frequency “Domain”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2544"/>
            <a:ext cx="8229600" cy="4713620"/>
          </a:xfrm>
        </p:spPr>
        <p:txBody>
          <a:bodyPr/>
          <a:lstStyle/>
          <a:p>
            <a:r>
              <a:rPr lang="en-US" dirty="0" smtClean="0"/>
              <a:t>Plot the size of the cosine terms of functions!</a:t>
            </a:r>
          </a:p>
          <a:p>
            <a:r>
              <a:rPr lang="en-US" dirty="0" smtClean="0"/>
              <a:t>E.g., the square pulse</a:t>
            </a:r>
          </a:p>
          <a:p>
            <a:pPr lvl="1"/>
            <a:r>
              <a:rPr lang="en-US" dirty="0" smtClean="0"/>
              <a:t>Can be expressed as:</a:t>
            </a:r>
            <a:endParaRPr lang="en-US" dirty="0"/>
          </a:p>
        </p:txBody>
      </p:sp>
      <p:sp>
        <p:nvSpPr>
          <p:cNvPr id="5" name="Left Brace 4"/>
          <p:cNvSpPr/>
          <p:nvPr/>
        </p:nvSpPr>
        <p:spPr>
          <a:xfrm rot="16200000">
            <a:off x="3921611" y="3440396"/>
            <a:ext cx="190281" cy="800702"/>
          </a:xfrm>
          <a:prstGeom prst="leftBrace">
            <a:avLst>
              <a:gd name="adj1" fmla="val 88288"/>
              <a:gd name="adj2" fmla="val 49231"/>
            </a:avLst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1016759" y="4279513"/>
            <a:ext cx="1966415" cy="94937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vert="horz" lIns="91440" tIns="45720" rIns="91440" bIns="45720" rtlCol="0">
            <a:normAutofit fontScale="850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000" dirty="0" smtClean="0"/>
              <a:t>Frequency domain is a plot of these terms against k …</a:t>
            </a:r>
          </a:p>
        </p:txBody>
      </p:sp>
      <p:cxnSp>
        <p:nvCxnSpPr>
          <p:cNvPr id="7" name="Straight Arrow Connector 6"/>
          <p:cNvCxnSpPr>
            <a:stCxn id="6" idx="3"/>
          </p:cNvCxnSpPr>
          <p:nvPr/>
        </p:nvCxnSpPr>
        <p:spPr>
          <a:xfrm flipV="1">
            <a:off x="2983174" y="3934504"/>
            <a:ext cx="974677" cy="819696"/>
          </a:xfrm>
          <a:prstGeom prst="straightConnector1">
            <a:avLst/>
          </a:prstGeom>
          <a:ln w="25400">
            <a:solidFill>
              <a:srgbClr val="FF0000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Content Placeholder 2"/>
          <p:cNvSpPr txBox="1">
            <a:spLocks/>
          </p:cNvSpPr>
          <p:nvPr/>
        </p:nvSpPr>
        <p:spPr>
          <a:xfrm>
            <a:off x="6090927" y="2886231"/>
            <a:ext cx="3196374" cy="70566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000" dirty="0" smtClean="0"/>
              <a:t>Cosine functions: define how fast the signal will vary</a:t>
            </a:r>
          </a:p>
        </p:txBody>
      </p:sp>
      <p:sp>
        <p:nvSpPr>
          <p:cNvPr id="9" name="Left Brace 8"/>
          <p:cNvSpPr/>
          <p:nvPr/>
        </p:nvSpPr>
        <p:spPr>
          <a:xfrm rot="16200000" flipH="1">
            <a:off x="4917022" y="2922944"/>
            <a:ext cx="153710" cy="780959"/>
          </a:xfrm>
          <a:prstGeom prst="leftBrace">
            <a:avLst>
              <a:gd name="adj1" fmla="val 88288"/>
              <a:gd name="adj2" fmla="val 49231"/>
            </a:avLst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Arrow Connector 9"/>
          <p:cNvCxnSpPr>
            <a:stCxn id="8" idx="1"/>
          </p:cNvCxnSpPr>
          <p:nvPr/>
        </p:nvCxnSpPr>
        <p:spPr>
          <a:xfrm flipH="1" flipV="1">
            <a:off x="5047072" y="3184288"/>
            <a:ext cx="1043855" cy="54777"/>
          </a:xfrm>
          <a:prstGeom prst="straightConnector1">
            <a:avLst/>
          </a:prstGeom>
          <a:ln w="25400">
            <a:solidFill>
              <a:srgbClr val="0070C0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3" descr="C:\Users\ksung\Desktop\ScreenHunter_07 Aug. 26 19.06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22135" y="5975169"/>
            <a:ext cx="3832913" cy="5855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2" name="Group 11"/>
          <p:cNvGrpSpPr/>
          <p:nvPr/>
        </p:nvGrpSpPr>
        <p:grpSpPr>
          <a:xfrm>
            <a:off x="4674641" y="1983530"/>
            <a:ext cx="2460288" cy="820125"/>
            <a:chOff x="2528162" y="3335409"/>
            <a:chExt cx="3610726" cy="1449365"/>
          </a:xfrm>
        </p:grpSpPr>
        <p:grpSp>
          <p:nvGrpSpPr>
            <p:cNvPr id="13" name="Group 12"/>
            <p:cNvGrpSpPr/>
            <p:nvPr/>
          </p:nvGrpSpPr>
          <p:grpSpPr>
            <a:xfrm>
              <a:off x="2528162" y="3335409"/>
              <a:ext cx="3610726" cy="1449365"/>
              <a:chOff x="5968223" y="3248167"/>
              <a:chExt cx="3610726" cy="2143577"/>
            </a:xfrm>
          </p:grpSpPr>
          <p:cxnSp>
            <p:nvCxnSpPr>
              <p:cNvPr id="20" name="Straight Arrow Connector 19"/>
              <p:cNvCxnSpPr/>
              <p:nvPr/>
            </p:nvCxnSpPr>
            <p:spPr>
              <a:xfrm flipV="1">
                <a:off x="6143369" y="3248167"/>
                <a:ext cx="0" cy="2143577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triangle" w="med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Straight Arrow Connector 20"/>
              <p:cNvCxnSpPr/>
              <p:nvPr/>
            </p:nvCxnSpPr>
            <p:spPr>
              <a:xfrm>
                <a:off x="5968223" y="5264370"/>
                <a:ext cx="3610726" cy="914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triangle" w="med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4" name="Group 13"/>
            <p:cNvGrpSpPr/>
            <p:nvPr/>
          </p:nvGrpSpPr>
          <p:grpSpPr>
            <a:xfrm>
              <a:off x="2703307" y="3781716"/>
              <a:ext cx="742871" cy="917553"/>
              <a:chOff x="6143369" y="3956454"/>
              <a:chExt cx="1158183" cy="1307911"/>
            </a:xfrm>
          </p:grpSpPr>
          <p:cxnSp>
            <p:nvCxnSpPr>
              <p:cNvPr id="18" name="Straight Arrow Connector 17"/>
              <p:cNvCxnSpPr/>
              <p:nvPr/>
            </p:nvCxnSpPr>
            <p:spPr>
              <a:xfrm flipV="1">
                <a:off x="6143369" y="3956454"/>
                <a:ext cx="1158183" cy="2"/>
              </a:xfrm>
              <a:prstGeom prst="straightConnector1">
                <a:avLst/>
              </a:prstGeom>
              <a:ln w="25400">
                <a:solidFill>
                  <a:schemeClr val="bg1">
                    <a:lumMod val="65000"/>
                  </a:schemeClr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Straight Arrow Connector 18"/>
              <p:cNvCxnSpPr/>
              <p:nvPr/>
            </p:nvCxnSpPr>
            <p:spPr>
              <a:xfrm>
                <a:off x="7301552" y="3957336"/>
                <a:ext cx="0" cy="1307029"/>
              </a:xfrm>
              <a:prstGeom prst="straightConnector1">
                <a:avLst/>
              </a:prstGeom>
              <a:ln w="25400">
                <a:solidFill>
                  <a:schemeClr val="bg1">
                    <a:lumMod val="65000"/>
                  </a:schemeClr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5" name="Group 14"/>
            <p:cNvGrpSpPr/>
            <p:nvPr/>
          </p:nvGrpSpPr>
          <p:grpSpPr>
            <a:xfrm flipH="1">
              <a:off x="4736979" y="3781097"/>
              <a:ext cx="1006122" cy="917553"/>
              <a:chOff x="6143369" y="3956454"/>
              <a:chExt cx="1158183" cy="1307911"/>
            </a:xfrm>
          </p:grpSpPr>
          <p:cxnSp>
            <p:nvCxnSpPr>
              <p:cNvPr id="16" name="Straight Arrow Connector 15"/>
              <p:cNvCxnSpPr/>
              <p:nvPr/>
            </p:nvCxnSpPr>
            <p:spPr>
              <a:xfrm flipV="1">
                <a:off x="6143369" y="3956454"/>
                <a:ext cx="1158183" cy="2"/>
              </a:xfrm>
              <a:prstGeom prst="straightConnector1">
                <a:avLst/>
              </a:prstGeom>
              <a:ln w="25400">
                <a:solidFill>
                  <a:schemeClr val="bg1">
                    <a:lumMod val="65000"/>
                  </a:schemeClr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Straight Arrow Connector 16"/>
              <p:cNvCxnSpPr/>
              <p:nvPr/>
            </p:nvCxnSpPr>
            <p:spPr>
              <a:xfrm>
                <a:off x="7301552" y="3957336"/>
                <a:ext cx="0" cy="1307029"/>
              </a:xfrm>
              <a:prstGeom prst="straightConnector1">
                <a:avLst/>
              </a:prstGeom>
              <a:ln w="25400">
                <a:solidFill>
                  <a:schemeClr val="bg1">
                    <a:lumMod val="65000"/>
                  </a:schemeClr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cxnSp>
        <p:nvCxnSpPr>
          <p:cNvPr id="37" name="Straight Arrow Connector 36"/>
          <p:cNvCxnSpPr/>
          <p:nvPr/>
        </p:nvCxnSpPr>
        <p:spPr>
          <a:xfrm>
            <a:off x="4094328" y="3985146"/>
            <a:ext cx="1131873" cy="498144"/>
          </a:xfrm>
          <a:prstGeom prst="straightConnector1">
            <a:avLst/>
          </a:prstGeom>
          <a:ln w="25400">
            <a:solidFill>
              <a:srgbClr val="FF0000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219" name="Picture 3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075" t="2747" r="2573" b="5517"/>
          <a:stretch/>
        </p:blipFill>
        <p:spPr bwMode="auto">
          <a:xfrm>
            <a:off x="5479576" y="3840747"/>
            <a:ext cx="3024716" cy="19505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42" name="Straight Arrow Connector 41"/>
          <p:cNvCxnSpPr/>
          <p:nvPr/>
        </p:nvCxnSpPr>
        <p:spPr>
          <a:xfrm flipV="1">
            <a:off x="7208293" y="4339391"/>
            <a:ext cx="0" cy="953258"/>
          </a:xfrm>
          <a:prstGeom prst="straightConnector1">
            <a:avLst/>
          </a:prstGeom>
          <a:ln w="25400">
            <a:solidFill>
              <a:schemeClr val="tx2">
                <a:lumMod val="60000"/>
                <a:lumOff val="40000"/>
              </a:schemeClr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/>
          <p:nvPr/>
        </p:nvCxnSpPr>
        <p:spPr>
          <a:xfrm flipV="1">
            <a:off x="7360693" y="4940490"/>
            <a:ext cx="0" cy="337578"/>
          </a:xfrm>
          <a:prstGeom prst="straightConnector1">
            <a:avLst/>
          </a:prstGeom>
          <a:ln w="25400">
            <a:solidFill>
              <a:schemeClr val="tx2">
                <a:lumMod val="60000"/>
                <a:lumOff val="40000"/>
              </a:schemeClr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/>
          <p:nvPr/>
        </p:nvCxnSpPr>
        <p:spPr>
          <a:xfrm>
            <a:off x="7510819" y="5278068"/>
            <a:ext cx="0" cy="201508"/>
          </a:xfrm>
          <a:prstGeom prst="straightConnector1">
            <a:avLst/>
          </a:prstGeom>
          <a:ln w="25400">
            <a:solidFill>
              <a:schemeClr val="tx2">
                <a:lumMod val="60000"/>
                <a:lumOff val="40000"/>
              </a:schemeClr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/>
          <p:nvPr/>
        </p:nvCxnSpPr>
        <p:spPr>
          <a:xfrm>
            <a:off x="7707311" y="5292649"/>
            <a:ext cx="0" cy="261990"/>
          </a:xfrm>
          <a:prstGeom prst="straightConnector1">
            <a:avLst/>
          </a:prstGeom>
          <a:ln w="25400">
            <a:solidFill>
              <a:schemeClr val="tx2">
                <a:lumMod val="60000"/>
                <a:lumOff val="40000"/>
              </a:schemeClr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/>
          <p:cNvCxnSpPr/>
          <p:nvPr/>
        </p:nvCxnSpPr>
        <p:spPr>
          <a:xfrm flipV="1">
            <a:off x="5692353" y="4816020"/>
            <a:ext cx="1442576" cy="1201887"/>
          </a:xfrm>
          <a:prstGeom prst="straightConnector1">
            <a:avLst/>
          </a:prstGeom>
          <a:ln w="12700">
            <a:solidFill>
              <a:schemeClr val="accent6">
                <a:lumMod val="50000"/>
              </a:schemeClr>
            </a:solidFill>
            <a:prstDash val="sysDot"/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/>
          <p:nvPr/>
        </p:nvCxnSpPr>
        <p:spPr>
          <a:xfrm flipV="1">
            <a:off x="6566041" y="5165678"/>
            <a:ext cx="794652" cy="852229"/>
          </a:xfrm>
          <a:prstGeom prst="straightConnector1">
            <a:avLst/>
          </a:prstGeom>
          <a:ln w="12700">
            <a:solidFill>
              <a:schemeClr val="accent6">
                <a:lumMod val="50000"/>
              </a:schemeClr>
            </a:solidFill>
            <a:prstDash val="sysDot"/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/>
          <p:cNvCxnSpPr/>
          <p:nvPr/>
        </p:nvCxnSpPr>
        <p:spPr>
          <a:xfrm flipV="1">
            <a:off x="7424382" y="5416964"/>
            <a:ext cx="86437" cy="600943"/>
          </a:xfrm>
          <a:prstGeom prst="straightConnector1">
            <a:avLst/>
          </a:prstGeom>
          <a:ln w="12700">
            <a:solidFill>
              <a:schemeClr val="accent6">
                <a:lumMod val="50000"/>
              </a:schemeClr>
            </a:solidFill>
            <a:prstDash val="sysDot"/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Arrow Connector 63"/>
          <p:cNvCxnSpPr/>
          <p:nvPr/>
        </p:nvCxnSpPr>
        <p:spPr>
          <a:xfrm flipH="1" flipV="1">
            <a:off x="7758752" y="5378822"/>
            <a:ext cx="821140" cy="665397"/>
          </a:xfrm>
          <a:prstGeom prst="straightConnector1">
            <a:avLst/>
          </a:prstGeom>
          <a:ln w="12700">
            <a:solidFill>
              <a:schemeClr val="accent6">
                <a:lumMod val="50000"/>
              </a:schemeClr>
            </a:solidFill>
            <a:prstDash val="sysDot"/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3246416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5" name="Picture 5" descr="C:\Users\ksung\Desktop\ScreenHunter_18 Aug. 26 23.1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07897" y="1503421"/>
            <a:ext cx="4154878" cy="31838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Frequency Domain: Examples</a:t>
            </a:r>
            <a:endParaRPr lang="en-US" dirty="0"/>
          </a:p>
        </p:txBody>
      </p:sp>
      <p:pic>
        <p:nvPicPr>
          <p:cNvPr id="10243" name="Picture 3" descr="C:\Users\ksung\Desktop\ScreenHunter_16 Aug. 26 22.5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5125" y="4105275"/>
            <a:ext cx="5276851" cy="2752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44" name="Picture 4" descr="C:\Users\ksung\Desktop\ScreenHunter_17 Aug. 26 22.52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701" y="1419225"/>
            <a:ext cx="5248275" cy="2686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5704763" y="4742596"/>
            <a:ext cx="3261815" cy="1740091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dirty="0" smtClean="0">
                <a:hlinkClick r:id="rId5" action="ppaction://hlinkfile"/>
              </a:rPr>
              <a:t>FTL-SE</a:t>
            </a:r>
            <a:r>
              <a:rPr lang="en-US" dirty="0" smtClean="0"/>
              <a:t> to try out!</a:t>
            </a:r>
          </a:p>
          <a:p>
            <a:r>
              <a:rPr lang="en-US" sz="2400" dirty="0" smtClean="0"/>
              <a:t>Try high/low pass filtering!!</a:t>
            </a:r>
          </a:p>
          <a:p>
            <a:r>
              <a:rPr lang="en-US" sz="2400" dirty="0" smtClean="0"/>
              <a:t>Scenes (</a:t>
            </a:r>
            <a:r>
              <a:rPr lang="en-US" sz="2400" dirty="0" smtClean="0">
                <a:hlinkClick r:id="rId6" action="ppaction://hlinkfile"/>
              </a:rPr>
              <a:t>Checker</a:t>
            </a:r>
            <a:r>
              <a:rPr lang="en-US" sz="2400" dirty="0" smtClean="0"/>
              <a:t>, </a:t>
            </a:r>
            <a:r>
              <a:rPr lang="en-US" sz="2400" dirty="0" smtClean="0">
                <a:hlinkClick r:id="rId7" action="ppaction://hlinkfile"/>
              </a:rPr>
              <a:t>Sine</a:t>
            </a:r>
            <a:r>
              <a:rPr lang="en-US" sz="2400" dirty="0" smtClean="0"/>
              <a:t>)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90106590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5527343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Frequency of an image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7905" y="1415626"/>
            <a:ext cx="8456662" cy="5326367"/>
          </a:xfrm>
        </p:spPr>
        <p:txBody>
          <a:bodyPr>
            <a:normAutofit/>
          </a:bodyPr>
          <a:lstStyle/>
          <a:p>
            <a:r>
              <a:rPr lang="en-US" dirty="0" smtClean="0"/>
              <a:t>High Frequency:</a:t>
            </a:r>
          </a:p>
          <a:p>
            <a:pPr lvl="1"/>
            <a:r>
              <a:rPr lang="en-US" dirty="0" smtClean="0"/>
              <a:t>Sharp color changes</a:t>
            </a:r>
          </a:p>
          <a:p>
            <a:r>
              <a:rPr lang="en-US" dirty="0" smtClean="0"/>
              <a:t>Low Frequency: </a:t>
            </a:r>
          </a:p>
          <a:p>
            <a:pPr lvl="1"/>
            <a:r>
              <a:rPr lang="en-US" dirty="0" smtClean="0"/>
              <a:t>Smooth or no change</a:t>
            </a:r>
          </a:p>
        </p:txBody>
      </p:sp>
      <p:pic>
        <p:nvPicPr>
          <p:cNvPr id="15" name="Picture 2" descr="E:\Work\KS\CSS\2010.TopicsInRenderingContract\zMisc\ToyRayTracer\CommandFile\Week2\AliasInfinite.bm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60310" y="2331565"/>
            <a:ext cx="4401813" cy="35204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Rectangle 16"/>
          <p:cNvSpPr/>
          <p:nvPr/>
        </p:nvSpPr>
        <p:spPr>
          <a:xfrm>
            <a:off x="6243851" y="2627194"/>
            <a:ext cx="2518272" cy="245660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6482687" y="3373272"/>
            <a:ext cx="143301" cy="509516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7193638" y="4825331"/>
            <a:ext cx="875731" cy="620126"/>
          </a:xfrm>
          <a:prstGeom prst="rect">
            <a:avLst/>
          </a:prstGeom>
          <a:noFill/>
          <a:ln w="3810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170" name="Picture 2" descr="E:\Work\KS\CSS\2010.TopicsInRenderingContract\zMisc\ToyRayTracer\CommandFile\Week2\SmoothImage.bmp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080" r="27244" b="22473"/>
          <a:stretch/>
        </p:blipFill>
        <p:spPr bwMode="auto">
          <a:xfrm>
            <a:off x="1269241" y="4137545"/>
            <a:ext cx="2497540" cy="1714491"/>
          </a:xfrm>
          <a:prstGeom prst="rect">
            <a:avLst/>
          </a:prstGeom>
          <a:noFill/>
          <a:ln w="38100">
            <a:solidFill>
              <a:schemeClr val="accent1">
                <a:lumMod val="60000"/>
                <a:lumOff val="40000"/>
              </a:schemeClr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Rectangle 19"/>
          <p:cNvSpPr/>
          <p:nvPr/>
        </p:nvSpPr>
        <p:spPr>
          <a:xfrm>
            <a:off x="4763069" y="4740032"/>
            <a:ext cx="605050" cy="509516"/>
          </a:xfrm>
          <a:prstGeom prst="rect">
            <a:avLst/>
          </a:prstGeom>
          <a:noFill/>
          <a:ln w="3810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4567386" y="3764508"/>
            <a:ext cx="996416" cy="102358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2" name="Straight Arrow Connector 21"/>
          <p:cNvCxnSpPr/>
          <p:nvPr/>
        </p:nvCxnSpPr>
        <p:spPr>
          <a:xfrm>
            <a:off x="3555242" y="1787857"/>
            <a:ext cx="2688609" cy="962167"/>
          </a:xfrm>
          <a:prstGeom prst="straightConnector1">
            <a:avLst/>
          </a:prstGeom>
          <a:ln w="25400">
            <a:solidFill>
              <a:srgbClr val="FF0000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>
            <a:off x="3555242" y="1787857"/>
            <a:ext cx="2927445" cy="1840173"/>
          </a:xfrm>
          <a:prstGeom prst="straightConnector1">
            <a:avLst/>
          </a:prstGeom>
          <a:ln w="25400">
            <a:solidFill>
              <a:srgbClr val="FF0000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endCxn id="21" idx="0"/>
          </p:cNvCxnSpPr>
          <p:nvPr/>
        </p:nvCxnSpPr>
        <p:spPr>
          <a:xfrm>
            <a:off x="3555242" y="1787857"/>
            <a:ext cx="1510352" cy="1976651"/>
          </a:xfrm>
          <a:prstGeom prst="straightConnector1">
            <a:avLst/>
          </a:prstGeom>
          <a:ln w="25400">
            <a:solidFill>
              <a:srgbClr val="FF0000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>
            <a:endCxn id="7170" idx="0"/>
          </p:cNvCxnSpPr>
          <p:nvPr/>
        </p:nvCxnSpPr>
        <p:spPr>
          <a:xfrm>
            <a:off x="2518011" y="3541594"/>
            <a:ext cx="0" cy="595951"/>
          </a:xfrm>
          <a:prstGeom prst="straightConnector1">
            <a:avLst/>
          </a:prstGeom>
          <a:ln w="25400">
            <a:solidFill>
              <a:srgbClr val="0070C0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>
            <a:off x="2518011" y="3541594"/>
            <a:ext cx="4675627" cy="1283737"/>
          </a:xfrm>
          <a:prstGeom prst="straightConnector1">
            <a:avLst/>
          </a:prstGeom>
          <a:ln w="25400">
            <a:solidFill>
              <a:srgbClr val="0070C0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>
            <a:off x="2518011" y="3541594"/>
            <a:ext cx="2245058" cy="1198438"/>
          </a:xfrm>
          <a:prstGeom prst="straightConnector1">
            <a:avLst/>
          </a:prstGeom>
          <a:ln w="25400">
            <a:solidFill>
              <a:srgbClr val="0070C0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62900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Sampling Theorem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49922"/>
            <a:ext cx="8229600" cy="776241"/>
          </a:xfrm>
        </p:spPr>
        <p:txBody>
          <a:bodyPr>
            <a:normAutofit fontScale="77500" lnSpcReduction="20000"/>
          </a:bodyPr>
          <a:lstStyle/>
          <a:p>
            <a:r>
              <a:rPr lang="en-US" dirty="0" err="1"/>
              <a:t>Nyquist</a:t>
            </a:r>
            <a:r>
              <a:rPr lang="en-US" dirty="0"/>
              <a:t> </a:t>
            </a:r>
            <a:r>
              <a:rPr lang="en-US" dirty="0" smtClean="0"/>
              <a:t>Frequency: to faithfully capture the signal</a:t>
            </a:r>
          </a:p>
          <a:p>
            <a:pPr lvl="1"/>
            <a:r>
              <a:rPr lang="en-US" dirty="0" smtClean="0"/>
              <a:t>Sample at twice the highest frequency in the signal</a:t>
            </a:r>
            <a:endParaRPr lang="en-US" dirty="0"/>
          </a:p>
        </p:txBody>
      </p:sp>
      <p:grpSp>
        <p:nvGrpSpPr>
          <p:cNvPr id="355" name="Group 354"/>
          <p:cNvGrpSpPr/>
          <p:nvPr/>
        </p:nvGrpSpPr>
        <p:grpSpPr>
          <a:xfrm>
            <a:off x="612984" y="1017480"/>
            <a:ext cx="7762575" cy="2816118"/>
            <a:chOff x="608819" y="1785879"/>
            <a:chExt cx="7762575" cy="2816118"/>
          </a:xfrm>
        </p:grpSpPr>
        <p:pic>
          <p:nvPicPr>
            <p:cNvPr id="346" name="Picture 2" descr="E:\Work\KS\CSS\2010.TopicsInRenderingContract\zMisc\ToyRayTracer\CommandFile\Week2\AliasInfinite.bmp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9187" r="24228" b="44370"/>
            <a:stretch/>
          </p:blipFill>
          <p:spPr bwMode="auto">
            <a:xfrm>
              <a:off x="2819757" y="1890215"/>
              <a:ext cx="3335383" cy="128288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47" name="Rectangle 346"/>
            <p:cNvSpPr/>
            <p:nvPr/>
          </p:nvSpPr>
          <p:spPr>
            <a:xfrm>
              <a:off x="3017800" y="2499715"/>
              <a:ext cx="3016897" cy="52416"/>
            </a:xfrm>
            <a:prstGeom prst="rect">
              <a:avLst/>
            </a:prstGeom>
            <a:noFill/>
            <a:ln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32" name="Straight Arrow Connector 331"/>
            <p:cNvCxnSpPr/>
            <p:nvPr/>
          </p:nvCxnSpPr>
          <p:spPr>
            <a:xfrm flipH="1">
              <a:off x="3015373" y="2499716"/>
              <a:ext cx="5148" cy="652916"/>
            </a:xfrm>
            <a:prstGeom prst="straightConnector1">
              <a:avLst/>
            </a:prstGeom>
            <a:ln w="31750">
              <a:solidFill>
                <a:srgbClr val="FF0000"/>
              </a:solidFill>
              <a:prstDash val="dashDot"/>
              <a:tailEnd type="triangl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3" name="Straight Arrow Connector 332"/>
            <p:cNvCxnSpPr/>
            <p:nvPr/>
          </p:nvCxnSpPr>
          <p:spPr>
            <a:xfrm>
              <a:off x="3723037" y="2499716"/>
              <a:ext cx="0" cy="1066464"/>
            </a:xfrm>
            <a:prstGeom prst="straightConnector1">
              <a:avLst/>
            </a:prstGeom>
            <a:ln w="31750">
              <a:solidFill>
                <a:srgbClr val="FF0000"/>
              </a:solidFill>
              <a:prstDash val="dashDot"/>
              <a:tailEnd type="triangl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4" name="Straight Arrow Connector 333"/>
            <p:cNvCxnSpPr/>
            <p:nvPr/>
          </p:nvCxnSpPr>
          <p:spPr>
            <a:xfrm>
              <a:off x="5020663" y="2499716"/>
              <a:ext cx="7912" cy="1066464"/>
            </a:xfrm>
            <a:prstGeom prst="straightConnector1">
              <a:avLst/>
            </a:prstGeom>
            <a:ln w="31750">
              <a:solidFill>
                <a:srgbClr val="FF0000"/>
              </a:solidFill>
              <a:prstDash val="dashDot"/>
              <a:tailEnd type="triangl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5" name="Oval 334"/>
            <p:cNvSpPr/>
            <p:nvPr/>
          </p:nvSpPr>
          <p:spPr>
            <a:xfrm>
              <a:off x="608819" y="3326781"/>
              <a:ext cx="2299648" cy="1189092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Intensity of the line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  <p:grpSp>
          <p:nvGrpSpPr>
            <p:cNvPr id="336" name="Group 335"/>
            <p:cNvGrpSpPr/>
            <p:nvPr/>
          </p:nvGrpSpPr>
          <p:grpSpPr>
            <a:xfrm>
              <a:off x="2840228" y="3152632"/>
              <a:ext cx="3610726" cy="1449365"/>
              <a:chOff x="4509692" y="4563979"/>
              <a:chExt cx="3610726" cy="1449365"/>
            </a:xfrm>
          </p:grpSpPr>
          <p:grpSp>
            <p:nvGrpSpPr>
              <p:cNvPr id="337" name="Group 336"/>
              <p:cNvGrpSpPr/>
              <p:nvPr/>
            </p:nvGrpSpPr>
            <p:grpSpPr>
              <a:xfrm>
                <a:off x="4509692" y="4563979"/>
                <a:ext cx="3610726" cy="1449365"/>
                <a:chOff x="5968223" y="3248167"/>
                <a:chExt cx="3610726" cy="2143577"/>
              </a:xfrm>
            </p:grpSpPr>
            <p:cxnSp>
              <p:nvCxnSpPr>
                <p:cNvPr id="344" name="Straight Arrow Connector 343"/>
                <p:cNvCxnSpPr/>
                <p:nvPr/>
              </p:nvCxnSpPr>
              <p:spPr>
                <a:xfrm flipV="1">
                  <a:off x="6143369" y="3248167"/>
                  <a:ext cx="0" cy="2143577"/>
                </a:xfrm>
                <a:prstGeom prst="straightConnector1">
                  <a:avLst/>
                </a:prstGeom>
                <a:ln w="25400">
                  <a:solidFill>
                    <a:schemeClr val="tx1"/>
                  </a:solidFill>
                  <a:tailEnd type="triangle" w="med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5" name="Straight Arrow Connector 344"/>
                <p:cNvCxnSpPr/>
                <p:nvPr/>
              </p:nvCxnSpPr>
              <p:spPr>
                <a:xfrm>
                  <a:off x="5968223" y="5264370"/>
                  <a:ext cx="3610726" cy="914"/>
                </a:xfrm>
                <a:prstGeom prst="straightConnector1">
                  <a:avLst/>
                </a:prstGeom>
                <a:ln w="25400">
                  <a:solidFill>
                    <a:schemeClr val="tx1"/>
                  </a:solidFill>
                  <a:tailEnd type="triangle" w="med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338" name="Group 337"/>
              <p:cNvGrpSpPr/>
              <p:nvPr/>
            </p:nvGrpSpPr>
            <p:grpSpPr>
              <a:xfrm>
                <a:off x="4684837" y="5010286"/>
                <a:ext cx="742871" cy="917553"/>
                <a:chOff x="6143369" y="3956454"/>
                <a:chExt cx="1158183" cy="1307911"/>
              </a:xfrm>
            </p:grpSpPr>
            <p:cxnSp>
              <p:nvCxnSpPr>
                <p:cNvPr id="342" name="Straight Arrow Connector 341"/>
                <p:cNvCxnSpPr/>
                <p:nvPr/>
              </p:nvCxnSpPr>
              <p:spPr>
                <a:xfrm flipV="1">
                  <a:off x="6143369" y="3956454"/>
                  <a:ext cx="1158183" cy="2"/>
                </a:xfrm>
                <a:prstGeom prst="straightConnector1">
                  <a:avLst/>
                </a:prstGeom>
                <a:ln w="25400">
                  <a:solidFill>
                    <a:schemeClr val="bg1">
                      <a:lumMod val="65000"/>
                    </a:schemeClr>
                  </a:solidFill>
                  <a:headEnd type="non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3" name="Straight Arrow Connector 342"/>
                <p:cNvCxnSpPr/>
                <p:nvPr/>
              </p:nvCxnSpPr>
              <p:spPr>
                <a:xfrm>
                  <a:off x="7301552" y="3957336"/>
                  <a:ext cx="0" cy="1307029"/>
                </a:xfrm>
                <a:prstGeom prst="straightConnector1">
                  <a:avLst/>
                </a:prstGeom>
                <a:ln w="25400">
                  <a:solidFill>
                    <a:schemeClr val="bg1">
                      <a:lumMod val="65000"/>
                    </a:schemeClr>
                  </a:solidFill>
                  <a:headEnd type="non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339" name="Group 338"/>
              <p:cNvGrpSpPr/>
              <p:nvPr/>
            </p:nvGrpSpPr>
            <p:grpSpPr>
              <a:xfrm flipH="1">
                <a:off x="6718509" y="5009667"/>
                <a:ext cx="1006122" cy="917553"/>
                <a:chOff x="6143369" y="3956454"/>
                <a:chExt cx="1158183" cy="1307911"/>
              </a:xfrm>
            </p:grpSpPr>
            <p:cxnSp>
              <p:nvCxnSpPr>
                <p:cNvPr id="340" name="Straight Arrow Connector 339"/>
                <p:cNvCxnSpPr/>
                <p:nvPr/>
              </p:nvCxnSpPr>
              <p:spPr>
                <a:xfrm flipV="1">
                  <a:off x="6143369" y="3956454"/>
                  <a:ext cx="1158183" cy="2"/>
                </a:xfrm>
                <a:prstGeom prst="straightConnector1">
                  <a:avLst/>
                </a:prstGeom>
                <a:ln w="25400">
                  <a:solidFill>
                    <a:schemeClr val="bg1">
                      <a:lumMod val="65000"/>
                    </a:schemeClr>
                  </a:solidFill>
                  <a:headEnd type="non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1" name="Straight Arrow Connector 340"/>
                <p:cNvCxnSpPr/>
                <p:nvPr/>
              </p:nvCxnSpPr>
              <p:spPr>
                <a:xfrm>
                  <a:off x="7301552" y="3957336"/>
                  <a:ext cx="0" cy="1307029"/>
                </a:xfrm>
                <a:prstGeom prst="straightConnector1">
                  <a:avLst/>
                </a:prstGeom>
                <a:ln w="25400">
                  <a:solidFill>
                    <a:schemeClr val="bg1">
                      <a:lumMod val="65000"/>
                    </a:schemeClr>
                  </a:solidFill>
                  <a:headEnd type="non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348" name="Oval 347"/>
            <p:cNvSpPr/>
            <p:nvPr/>
          </p:nvSpPr>
          <p:spPr>
            <a:xfrm>
              <a:off x="6071746" y="1785879"/>
              <a:ext cx="2299648" cy="1189092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One line of color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</p:grpSp>
      <p:cxnSp>
        <p:nvCxnSpPr>
          <p:cNvPr id="356" name="Straight Arrow Connector 355"/>
          <p:cNvCxnSpPr/>
          <p:nvPr/>
        </p:nvCxnSpPr>
        <p:spPr>
          <a:xfrm flipV="1">
            <a:off x="3019539" y="3908233"/>
            <a:ext cx="0" cy="1449365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7" name="Straight Arrow Connector 356"/>
          <p:cNvCxnSpPr/>
          <p:nvPr/>
        </p:nvCxnSpPr>
        <p:spPr>
          <a:xfrm>
            <a:off x="2844393" y="5271475"/>
            <a:ext cx="3610726" cy="618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8" name="Straight Arrow Connector 357"/>
          <p:cNvCxnSpPr/>
          <p:nvPr/>
        </p:nvCxnSpPr>
        <p:spPr>
          <a:xfrm>
            <a:off x="3175555" y="4351471"/>
            <a:ext cx="0" cy="916934"/>
          </a:xfrm>
          <a:prstGeom prst="straightConnector1">
            <a:avLst/>
          </a:prstGeom>
          <a:ln w="25400">
            <a:solidFill>
              <a:schemeClr val="accent2">
                <a:lumMod val="75000"/>
              </a:schemeClr>
            </a:solidFill>
            <a:headEnd type="oval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9" name="Oval 358"/>
          <p:cNvSpPr/>
          <p:nvPr/>
        </p:nvSpPr>
        <p:spPr>
          <a:xfrm>
            <a:off x="663026" y="4038369"/>
            <a:ext cx="2299648" cy="1189092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Sample at pixel locations</a:t>
            </a:r>
            <a:endParaRPr lang="en-US" b="1" dirty="0">
              <a:solidFill>
                <a:schemeClr val="tx1"/>
              </a:solidFill>
            </a:endParaRPr>
          </a:p>
        </p:txBody>
      </p:sp>
      <p:cxnSp>
        <p:nvCxnSpPr>
          <p:cNvPr id="360" name="Straight Arrow Connector 359"/>
          <p:cNvCxnSpPr/>
          <p:nvPr/>
        </p:nvCxnSpPr>
        <p:spPr>
          <a:xfrm>
            <a:off x="3327955" y="4351471"/>
            <a:ext cx="0" cy="916934"/>
          </a:xfrm>
          <a:prstGeom prst="straightConnector1">
            <a:avLst/>
          </a:prstGeom>
          <a:ln w="25400">
            <a:solidFill>
              <a:schemeClr val="accent2">
                <a:lumMod val="75000"/>
              </a:schemeClr>
            </a:solidFill>
            <a:headEnd type="oval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1" name="Straight Arrow Connector 360"/>
          <p:cNvCxnSpPr/>
          <p:nvPr/>
        </p:nvCxnSpPr>
        <p:spPr>
          <a:xfrm>
            <a:off x="3480355" y="4351471"/>
            <a:ext cx="0" cy="916934"/>
          </a:xfrm>
          <a:prstGeom prst="straightConnector1">
            <a:avLst/>
          </a:prstGeom>
          <a:ln w="25400">
            <a:solidFill>
              <a:schemeClr val="accent2">
                <a:lumMod val="75000"/>
              </a:schemeClr>
            </a:solidFill>
            <a:headEnd type="oval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2" name="Straight Arrow Connector 361"/>
          <p:cNvCxnSpPr/>
          <p:nvPr/>
        </p:nvCxnSpPr>
        <p:spPr>
          <a:xfrm>
            <a:off x="3632755" y="4351471"/>
            <a:ext cx="0" cy="916934"/>
          </a:xfrm>
          <a:prstGeom prst="straightConnector1">
            <a:avLst/>
          </a:prstGeom>
          <a:ln w="25400">
            <a:solidFill>
              <a:schemeClr val="accent2">
                <a:lumMod val="75000"/>
              </a:schemeClr>
            </a:solidFill>
            <a:headEnd type="oval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3" name="Straight Arrow Connector 362"/>
          <p:cNvCxnSpPr/>
          <p:nvPr/>
        </p:nvCxnSpPr>
        <p:spPr>
          <a:xfrm>
            <a:off x="3785155" y="4351471"/>
            <a:ext cx="0" cy="916934"/>
          </a:xfrm>
          <a:prstGeom prst="straightConnector1">
            <a:avLst/>
          </a:prstGeom>
          <a:ln w="25400">
            <a:solidFill>
              <a:schemeClr val="accent2">
                <a:lumMod val="75000"/>
              </a:schemeClr>
            </a:solidFill>
            <a:headEnd type="oval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81" name="Group 380"/>
          <p:cNvGrpSpPr/>
          <p:nvPr/>
        </p:nvGrpSpPr>
        <p:grpSpPr>
          <a:xfrm>
            <a:off x="3937555" y="5222685"/>
            <a:ext cx="1066800" cy="45719"/>
            <a:chOff x="3937555" y="4351471"/>
            <a:chExt cx="1066800" cy="916934"/>
          </a:xfrm>
        </p:grpSpPr>
        <p:cxnSp>
          <p:nvCxnSpPr>
            <p:cNvPr id="364" name="Straight Arrow Connector 363"/>
            <p:cNvCxnSpPr/>
            <p:nvPr/>
          </p:nvCxnSpPr>
          <p:spPr>
            <a:xfrm>
              <a:off x="3937555" y="4351471"/>
              <a:ext cx="0" cy="916934"/>
            </a:xfrm>
            <a:prstGeom prst="straightConnector1">
              <a:avLst/>
            </a:prstGeom>
            <a:ln w="25400">
              <a:solidFill>
                <a:schemeClr val="accent2">
                  <a:lumMod val="75000"/>
                </a:schemeClr>
              </a:solidFill>
              <a:headEnd type="oval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5" name="Straight Arrow Connector 364"/>
            <p:cNvCxnSpPr/>
            <p:nvPr/>
          </p:nvCxnSpPr>
          <p:spPr>
            <a:xfrm>
              <a:off x="4089955" y="4351471"/>
              <a:ext cx="0" cy="916934"/>
            </a:xfrm>
            <a:prstGeom prst="straightConnector1">
              <a:avLst/>
            </a:prstGeom>
            <a:ln w="25400">
              <a:solidFill>
                <a:schemeClr val="accent2">
                  <a:lumMod val="75000"/>
                </a:schemeClr>
              </a:solidFill>
              <a:headEnd type="oval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6" name="Straight Arrow Connector 365"/>
            <p:cNvCxnSpPr/>
            <p:nvPr/>
          </p:nvCxnSpPr>
          <p:spPr>
            <a:xfrm>
              <a:off x="4242355" y="4351471"/>
              <a:ext cx="0" cy="916934"/>
            </a:xfrm>
            <a:prstGeom prst="straightConnector1">
              <a:avLst/>
            </a:prstGeom>
            <a:ln w="25400">
              <a:solidFill>
                <a:schemeClr val="accent2">
                  <a:lumMod val="75000"/>
                </a:schemeClr>
              </a:solidFill>
              <a:headEnd type="oval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7" name="Straight Arrow Connector 366"/>
            <p:cNvCxnSpPr/>
            <p:nvPr/>
          </p:nvCxnSpPr>
          <p:spPr>
            <a:xfrm>
              <a:off x="4394755" y="4351471"/>
              <a:ext cx="0" cy="916934"/>
            </a:xfrm>
            <a:prstGeom prst="straightConnector1">
              <a:avLst/>
            </a:prstGeom>
            <a:ln w="25400">
              <a:solidFill>
                <a:schemeClr val="accent2">
                  <a:lumMod val="75000"/>
                </a:schemeClr>
              </a:solidFill>
              <a:headEnd type="oval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8" name="Straight Arrow Connector 367"/>
            <p:cNvCxnSpPr/>
            <p:nvPr/>
          </p:nvCxnSpPr>
          <p:spPr>
            <a:xfrm>
              <a:off x="4547155" y="4351471"/>
              <a:ext cx="0" cy="916934"/>
            </a:xfrm>
            <a:prstGeom prst="straightConnector1">
              <a:avLst/>
            </a:prstGeom>
            <a:ln w="25400">
              <a:solidFill>
                <a:schemeClr val="accent2">
                  <a:lumMod val="75000"/>
                </a:schemeClr>
              </a:solidFill>
              <a:headEnd type="oval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9" name="Straight Arrow Connector 368"/>
            <p:cNvCxnSpPr/>
            <p:nvPr/>
          </p:nvCxnSpPr>
          <p:spPr>
            <a:xfrm>
              <a:off x="4699555" y="4351471"/>
              <a:ext cx="0" cy="916934"/>
            </a:xfrm>
            <a:prstGeom prst="straightConnector1">
              <a:avLst/>
            </a:prstGeom>
            <a:ln w="25400">
              <a:solidFill>
                <a:schemeClr val="accent2">
                  <a:lumMod val="75000"/>
                </a:schemeClr>
              </a:solidFill>
              <a:headEnd type="oval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0" name="Straight Arrow Connector 369"/>
            <p:cNvCxnSpPr/>
            <p:nvPr/>
          </p:nvCxnSpPr>
          <p:spPr>
            <a:xfrm>
              <a:off x="4851955" y="4351471"/>
              <a:ext cx="0" cy="916934"/>
            </a:xfrm>
            <a:prstGeom prst="straightConnector1">
              <a:avLst/>
            </a:prstGeom>
            <a:ln w="25400">
              <a:solidFill>
                <a:schemeClr val="accent2">
                  <a:lumMod val="75000"/>
                </a:schemeClr>
              </a:solidFill>
              <a:headEnd type="oval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1" name="Straight Arrow Connector 370"/>
            <p:cNvCxnSpPr/>
            <p:nvPr/>
          </p:nvCxnSpPr>
          <p:spPr>
            <a:xfrm>
              <a:off x="5004355" y="4351471"/>
              <a:ext cx="0" cy="916934"/>
            </a:xfrm>
            <a:prstGeom prst="straightConnector1">
              <a:avLst/>
            </a:prstGeom>
            <a:ln w="25400">
              <a:solidFill>
                <a:schemeClr val="accent2">
                  <a:lumMod val="75000"/>
                </a:schemeClr>
              </a:solidFill>
              <a:headEnd type="oval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72" name="Straight Arrow Connector 371"/>
          <p:cNvCxnSpPr/>
          <p:nvPr/>
        </p:nvCxnSpPr>
        <p:spPr>
          <a:xfrm>
            <a:off x="5156755" y="4351471"/>
            <a:ext cx="0" cy="916934"/>
          </a:xfrm>
          <a:prstGeom prst="straightConnector1">
            <a:avLst/>
          </a:prstGeom>
          <a:ln w="25400">
            <a:solidFill>
              <a:schemeClr val="accent2">
                <a:lumMod val="75000"/>
              </a:schemeClr>
            </a:solidFill>
            <a:headEnd type="oval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3" name="Straight Arrow Connector 372"/>
          <p:cNvCxnSpPr/>
          <p:nvPr/>
        </p:nvCxnSpPr>
        <p:spPr>
          <a:xfrm>
            <a:off x="5309155" y="4351471"/>
            <a:ext cx="0" cy="916934"/>
          </a:xfrm>
          <a:prstGeom prst="straightConnector1">
            <a:avLst/>
          </a:prstGeom>
          <a:ln w="25400">
            <a:solidFill>
              <a:schemeClr val="accent2">
                <a:lumMod val="75000"/>
              </a:schemeClr>
            </a:solidFill>
            <a:headEnd type="oval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4" name="Straight Arrow Connector 373"/>
          <p:cNvCxnSpPr/>
          <p:nvPr/>
        </p:nvCxnSpPr>
        <p:spPr>
          <a:xfrm>
            <a:off x="5461555" y="4351471"/>
            <a:ext cx="0" cy="916934"/>
          </a:xfrm>
          <a:prstGeom prst="straightConnector1">
            <a:avLst/>
          </a:prstGeom>
          <a:ln w="25400">
            <a:solidFill>
              <a:schemeClr val="accent2">
                <a:lumMod val="75000"/>
              </a:schemeClr>
            </a:solidFill>
            <a:headEnd type="oval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5" name="Straight Arrow Connector 374"/>
          <p:cNvCxnSpPr/>
          <p:nvPr/>
        </p:nvCxnSpPr>
        <p:spPr>
          <a:xfrm>
            <a:off x="5613955" y="4351471"/>
            <a:ext cx="0" cy="916934"/>
          </a:xfrm>
          <a:prstGeom prst="straightConnector1">
            <a:avLst/>
          </a:prstGeom>
          <a:ln w="25400">
            <a:solidFill>
              <a:schemeClr val="accent2">
                <a:lumMod val="75000"/>
              </a:schemeClr>
            </a:solidFill>
            <a:headEnd type="oval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6" name="Straight Arrow Connector 375"/>
          <p:cNvCxnSpPr/>
          <p:nvPr/>
        </p:nvCxnSpPr>
        <p:spPr>
          <a:xfrm>
            <a:off x="5766355" y="4351471"/>
            <a:ext cx="0" cy="916934"/>
          </a:xfrm>
          <a:prstGeom prst="straightConnector1">
            <a:avLst/>
          </a:prstGeom>
          <a:ln w="25400">
            <a:solidFill>
              <a:schemeClr val="accent2">
                <a:lumMod val="75000"/>
              </a:schemeClr>
            </a:solidFill>
            <a:headEnd type="oval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7" name="Straight Arrow Connector 376"/>
          <p:cNvCxnSpPr/>
          <p:nvPr/>
        </p:nvCxnSpPr>
        <p:spPr>
          <a:xfrm>
            <a:off x="5918755" y="4351471"/>
            <a:ext cx="0" cy="916934"/>
          </a:xfrm>
          <a:prstGeom prst="straightConnector1">
            <a:avLst/>
          </a:prstGeom>
          <a:ln w="25400">
            <a:solidFill>
              <a:schemeClr val="accent2">
                <a:lumMod val="75000"/>
              </a:schemeClr>
            </a:solidFill>
            <a:headEnd type="oval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8" name="Straight Arrow Connector 377"/>
          <p:cNvCxnSpPr/>
          <p:nvPr/>
        </p:nvCxnSpPr>
        <p:spPr>
          <a:xfrm>
            <a:off x="6071155" y="4351471"/>
            <a:ext cx="0" cy="916934"/>
          </a:xfrm>
          <a:prstGeom prst="straightConnector1">
            <a:avLst/>
          </a:prstGeom>
          <a:ln w="25400">
            <a:solidFill>
              <a:schemeClr val="accent2">
                <a:lumMod val="75000"/>
              </a:schemeClr>
            </a:solidFill>
            <a:headEnd type="oval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9" name="Straight Arrow Connector 378"/>
          <p:cNvCxnSpPr/>
          <p:nvPr/>
        </p:nvCxnSpPr>
        <p:spPr>
          <a:xfrm>
            <a:off x="6223555" y="4351471"/>
            <a:ext cx="0" cy="916934"/>
          </a:xfrm>
          <a:prstGeom prst="straightConnector1">
            <a:avLst/>
          </a:prstGeom>
          <a:ln w="25400">
            <a:solidFill>
              <a:schemeClr val="accent2">
                <a:lumMod val="75000"/>
              </a:schemeClr>
            </a:solidFill>
            <a:headEnd type="oval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1777532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Sampling Rate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3380" y="3067879"/>
            <a:ext cx="8229600" cy="3418295"/>
          </a:xfrm>
        </p:spPr>
        <p:txBody>
          <a:bodyPr>
            <a:normAutofit/>
          </a:bodyPr>
          <a:lstStyle/>
          <a:p>
            <a:r>
              <a:rPr lang="en-US" dirty="0" smtClean="0"/>
              <a:t>Distance between the samples: </a:t>
            </a:r>
          </a:p>
          <a:p>
            <a:pPr lvl="1"/>
            <a:r>
              <a:rPr lang="en-US" dirty="0" smtClean="0"/>
              <a:t>Small </a:t>
            </a:r>
            <a:r>
              <a:rPr lang="en-US" dirty="0" smtClean="0">
                <a:sym typeface="Wingdings" pitchFamily="2" charset="2"/>
              </a:rPr>
              <a:t> High sampling rate</a:t>
            </a:r>
            <a:endParaRPr lang="en-US" dirty="0" smtClean="0"/>
          </a:p>
          <a:p>
            <a:pPr lvl="1"/>
            <a:r>
              <a:rPr lang="en-US" dirty="0" smtClean="0"/>
              <a:t>Large </a:t>
            </a:r>
            <a:r>
              <a:rPr lang="en-US" dirty="0" smtClean="0">
                <a:sym typeface="Wingdings" pitchFamily="2" charset="2"/>
              </a:rPr>
              <a:t> Low sampling rate</a:t>
            </a:r>
          </a:p>
          <a:p>
            <a:r>
              <a:rPr lang="en-US" dirty="0" smtClean="0">
                <a:sym typeface="Wingdings" pitchFamily="2" charset="2"/>
              </a:rPr>
              <a:t>BAD NEWS!!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Square signal (checker transition) has infinite frequency! (N  ∞ for </a:t>
            </a:r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838172" y="1383867"/>
            <a:ext cx="7347761" cy="1871594"/>
            <a:chOff x="838172" y="1622233"/>
            <a:chExt cx="7347761" cy="1871594"/>
          </a:xfrm>
        </p:grpSpPr>
        <p:cxnSp>
          <p:nvCxnSpPr>
            <p:cNvPr id="356" name="Straight Arrow Connector 355"/>
            <p:cNvCxnSpPr/>
            <p:nvPr/>
          </p:nvCxnSpPr>
          <p:spPr>
            <a:xfrm flipV="1">
              <a:off x="3194685" y="1622233"/>
              <a:ext cx="0" cy="1449365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7" name="Straight Arrow Connector 356"/>
            <p:cNvCxnSpPr/>
            <p:nvPr/>
          </p:nvCxnSpPr>
          <p:spPr>
            <a:xfrm>
              <a:off x="3019539" y="2985475"/>
              <a:ext cx="3610726" cy="618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59" name="Oval 358"/>
            <p:cNvSpPr/>
            <p:nvPr/>
          </p:nvSpPr>
          <p:spPr>
            <a:xfrm>
              <a:off x="838172" y="1752369"/>
              <a:ext cx="2299648" cy="1189092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Sample locations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  <p:cxnSp>
          <p:nvCxnSpPr>
            <p:cNvPr id="360" name="Straight Arrow Connector 359"/>
            <p:cNvCxnSpPr/>
            <p:nvPr/>
          </p:nvCxnSpPr>
          <p:spPr>
            <a:xfrm>
              <a:off x="3503101" y="2065471"/>
              <a:ext cx="0" cy="916934"/>
            </a:xfrm>
            <a:prstGeom prst="straightConnector1">
              <a:avLst/>
            </a:prstGeom>
            <a:ln w="25400">
              <a:solidFill>
                <a:schemeClr val="accent2">
                  <a:lumMod val="75000"/>
                </a:schemeClr>
              </a:solidFill>
              <a:headEnd type="oval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2" name="Straight Arrow Connector 361"/>
            <p:cNvCxnSpPr/>
            <p:nvPr/>
          </p:nvCxnSpPr>
          <p:spPr>
            <a:xfrm>
              <a:off x="3807901" y="2065471"/>
              <a:ext cx="0" cy="916934"/>
            </a:xfrm>
            <a:prstGeom prst="straightConnector1">
              <a:avLst/>
            </a:prstGeom>
            <a:ln w="25400">
              <a:solidFill>
                <a:schemeClr val="accent2">
                  <a:lumMod val="75000"/>
                </a:schemeClr>
              </a:solidFill>
              <a:headEnd type="oval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4" name="Straight Arrow Connector 363"/>
            <p:cNvCxnSpPr/>
            <p:nvPr/>
          </p:nvCxnSpPr>
          <p:spPr>
            <a:xfrm>
              <a:off x="4112701" y="2065471"/>
              <a:ext cx="0" cy="916933"/>
            </a:xfrm>
            <a:prstGeom prst="straightConnector1">
              <a:avLst/>
            </a:prstGeom>
            <a:ln w="25400">
              <a:solidFill>
                <a:schemeClr val="accent2">
                  <a:lumMod val="75000"/>
                </a:schemeClr>
              </a:solidFill>
              <a:headEnd type="oval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6" name="Straight Arrow Connector 365"/>
            <p:cNvCxnSpPr/>
            <p:nvPr/>
          </p:nvCxnSpPr>
          <p:spPr>
            <a:xfrm>
              <a:off x="4417501" y="2065471"/>
              <a:ext cx="0" cy="916933"/>
            </a:xfrm>
            <a:prstGeom prst="straightConnector1">
              <a:avLst/>
            </a:prstGeom>
            <a:ln w="25400">
              <a:solidFill>
                <a:schemeClr val="accent2">
                  <a:lumMod val="75000"/>
                </a:schemeClr>
              </a:solidFill>
              <a:headEnd type="oval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8" name="Straight Arrow Connector 367"/>
            <p:cNvCxnSpPr/>
            <p:nvPr/>
          </p:nvCxnSpPr>
          <p:spPr>
            <a:xfrm>
              <a:off x="4722301" y="2065471"/>
              <a:ext cx="0" cy="916933"/>
            </a:xfrm>
            <a:prstGeom prst="straightConnector1">
              <a:avLst/>
            </a:prstGeom>
            <a:ln w="25400">
              <a:solidFill>
                <a:schemeClr val="accent2">
                  <a:lumMod val="75000"/>
                </a:schemeClr>
              </a:solidFill>
              <a:headEnd type="oval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0" name="Straight Arrow Connector 369"/>
            <p:cNvCxnSpPr/>
            <p:nvPr/>
          </p:nvCxnSpPr>
          <p:spPr>
            <a:xfrm>
              <a:off x="5027101" y="2065471"/>
              <a:ext cx="0" cy="916933"/>
            </a:xfrm>
            <a:prstGeom prst="straightConnector1">
              <a:avLst/>
            </a:prstGeom>
            <a:ln w="25400">
              <a:solidFill>
                <a:schemeClr val="accent2">
                  <a:lumMod val="75000"/>
                </a:schemeClr>
              </a:solidFill>
              <a:headEnd type="oval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2" name="Straight Arrow Connector 371"/>
            <p:cNvCxnSpPr/>
            <p:nvPr/>
          </p:nvCxnSpPr>
          <p:spPr>
            <a:xfrm>
              <a:off x="5331901" y="2065471"/>
              <a:ext cx="0" cy="916934"/>
            </a:xfrm>
            <a:prstGeom prst="straightConnector1">
              <a:avLst/>
            </a:prstGeom>
            <a:ln w="25400">
              <a:solidFill>
                <a:schemeClr val="accent2">
                  <a:lumMod val="75000"/>
                </a:schemeClr>
              </a:solidFill>
              <a:headEnd type="oval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4" name="Straight Arrow Connector 373"/>
            <p:cNvCxnSpPr/>
            <p:nvPr/>
          </p:nvCxnSpPr>
          <p:spPr>
            <a:xfrm>
              <a:off x="5636701" y="2065471"/>
              <a:ext cx="0" cy="916934"/>
            </a:xfrm>
            <a:prstGeom prst="straightConnector1">
              <a:avLst/>
            </a:prstGeom>
            <a:ln w="25400">
              <a:solidFill>
                <a:schemeClr val="accent2">
                  <a:lumMod val="75000"/>
                </a:schemeClr>
              </a:solidFill>
              <a:headEnd type="oval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6" name="Straight Arrow Connector 375"/>
            <p:cNvCxnSpPr/>
            <p:nvPr/>
          </p:nvCxnSpPr>
          <p:spPr>
            <a:xfrm>
              <a:off x="5941501" y="2065471"/>
              <a:ext cx="0" cy="916934"/>
            </a:xfrm>
            <a:prstGeom prst="straightConnector1">
              <a:avLst/>
            </a:prstGeom>
            <a:ln w="25400">
              <a:solidFill>
                <a:schemeClr val="accent2">
                  <a:lumMod val="75000"/>
                </a:schemeClr>
              </a:solidFill>
              <a:headEnd type="oval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8" name="Straight Arrow Connector 377"/>
            <p:cNvCxnSpPr/>
            <p:nvPr/>
          </p:nvCxnSpPr>
          <p:spPr>
            <a:xfrm>
              <a:off x="6246301" y="2065471"/>
              <a:ext cx="0" cy="916934"/>
            </a:xfrm>
            <a:prstGeom prst="straightConnector1">
              <a:avLst/>
            </a:prstGeom>
            <a:ln w="25400">
              <a:solidFill>
                <a:schemeClr val="accent2">
                  <a:lumMod val="75000"/>
                </a:schemeClr>
              </a:solidFill>
              <a:headEnd type="oval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7" name="Content Placeholder 2"/>
            <p:cNvSpPr txBox="1">
              <a:spLocks/>
            </p:cNvSpPr>
            <p:nvPr/>
          </p:nvSpPr>
          <p:spPr>
            <a:xfrm>
              <a:off x="6630264" y="2850959"/>
              <a:ext cx="1555669" cy="441278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 fontScale="55000" lnSpcReduction="20000"/>
            </a:bodyPr>
            <a:lstStyle>
              <a:lvl1pPr marL="342900" indent="-3429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en-US" dirty="0" smtClean="0"/>
                <a:t>One </a:t>
              </a:r>
              <a:r>
                <a:rPr lang="en-US" dirty="0" err="1" smtClean="0"/>
                <a:t>scaneline</a:t>
              </a:r>
              <a:endParaRPr lang="en-US" dirty="0"/>
            </a:p>
          </p:txBody>
        </p:sp>
        <p:grpSp>
          <p:nvGrpSpPr>
            <p:cNvPr id="4" name="Group 3"/>
            <p:cNvGrpSpPr/>
            <p:nvPr/>
          </p:nvGrpSpPr>
          <p:grpSpPr>
            <a:xfrm>
              <a:off x="3498727" y="2833770"/>
              <a:ext cx="304800" cy="660057"/>
              <a:chOff x="3498727" y="2833770"/>
              <a:chExt cx="304800" cy="916934"/>
            </a:xfrm>
          </p:grpSpPr>
          <p:cxnSp>
            <p:nvCxnSpPr>
              <p:cNvPr id="48" name="Straight Arrow Connector 47"/>
              <p:cNvCxnSpPr/>
              <p:nvPr/>
            </p:nvCxnSpPr>
            <p:spPr>
              <a:xfrm>
                <a:off x="3498727" y="2833770"/>
                <a:ext cx="0" cy="916934"/>
              </a:xfrm>
              <a:prstGeom prst="straightConnector1">
                <a:avLst/>
              </a:prstGeom>
              <a:ln w="12700">
                <a:solidFill>
                  <a:srgbClr val="0070C0"/>
                </a:solidFill>
                <a:prstDash val="dash"/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Straight Arrow Connector 48"/>
              <p:cNvCxnSpPr/>
              <p:nvPr/>
            </p:nvCxnSpPr>
            <p:spPr>
              <a:xfrm>
                <a:off x="3803527" y="2833770"/>
                <a:ext cx="0" cy="916934"/>
              </a:xfrm>
              <a:prstGeom prst="straightConnector1">
                <a:avLst/>
              </a:prstGeom>
              <a:ln w="12700">
                <a:solidFill>
                  <a:srgbClr val="0070C0"/>
                </a:solidFill>
                <a:prstDash val="dash"/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51" name="Straight Arrow Connector 50"/>
            <p:cNvCxnSpPr/>
            <p:nvPr/>
          </p:nvCxnSpPr>
          <p:spPr>
            <a:xfrm>
              <a:off x="3835548" y="3167504"/>
              <a:ext cx="277153" cy="6714"/>
            </a:xfrm>
            <a:prstGeom prst="straightConnector1">
              <a:avLst/>
            </a:prstGeom>
            <a:ln w="19050">
              <a:solidFill>
                <a:schemeClr val="tx2">
                  <a:lumMod val="60000"/>
                  <a:lumOff val="40000"/>
                </a:schemeClr>
              </a:solidFill>
              <a:headEnd type="arrow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Arrow Connector 53"/>
            <p:cNvCxnSpPr/>
            <p:nvPr/>
          </p:nvCxnSpPr>
          <p:spPr>
            <a:xfrm flipH="1">
              <a:off x="3263913" y="3174218"/>
              <a:ext cx="234814" cy="6714"/>
            </a:xfrm>
            <a:prstGeom prst="straightConnector1">
              <a:avLst/>
            </a:prstGeom>
            <a:ln w="19050">
              <a:solidFill>
                <a:schemeClr val="tx2">
                  <a:lumMod val="60000"/>
                  <a:lumOff val="40000"/>
                </a:schemeClr>
              </a:solidFill>
              <a:headEnd type="arrow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56" name="Picture 2" descr="C:\Users\ksung\Desktop\ScreenHunter_06 Aug. 26 18.35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369"/>
          <a:stretch/>
        </p:blipFill>
        <p:spPr bwMode="auto">
          <a:xfrm>
            <a:off x="4614170" y="5677682"/>
            <a:ext cx="2654661" cy="7229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550351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2306" name="Rectangle 2"/>
          <p:cNvSpPr>
            <a:spLocks noGrp="1" noChangeArrowheads="1"/>
          </p:cNvSpPr>
          <p:nvPr>
            <p:ph type="title"/>
          </p:nvPr>
        </p:nvSpPr>
        <p:spPr>
          <a:xfrm>
            <a:off x="238596" y="251861"/>
            <a:ext cx="3050988" cy="632230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Alaising</a:t>
            </a:r>
            <a:endParaRPr lang="en-US" dirty="0"/>
          </a:p>
        </p:txBody>
      </p:sp>
      <p:pic>
        <p:nvPicPr>
          <p:cNvPr id="2050" name="Picture 2" descr="E:\Work\KS\CSS\2010.TopicsInRenderingContract\zMisc\ToyRayTracer\CommandFile\Week2\AliasExamples.bm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63907" y="2812399"/>
            <a:ext cx="4460594" cy="3567484"/>
          </a:xfrm>
          <a:prstGeom prst="rect">
            <a:avLst/>
          </a:prstGeom>
          <a:noFill/>
          <a:ln>
            <a:solidFill>
              <a:schemeClr val="accent3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C:\Users\ksung\Desktop\ScreenHunter_02 Aug. 26 16.13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6374" y="955809"/>
            <a:ext cx="2635432" cy="1856590"/>
          </a:xfrm>
          <a:prstGeom prst="rect">
            <a:avLst/>
          </a:prstGeom>
          <a:noFill/>
          <a:ln w="28575">
            <a:solidFill>
              <a:schemeClr val="accent5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C:\Users\ksung\Desktop\ScreenHunter_03 Aug. 26 16.13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99371" y="1169702"/>
            <a:ext cx="2135751" cy="1801906"/>
          </a:xfrm>
          <a:prstGeom prst="rect">
            <a:avLst/>
          </a:prstGeom>
          <a:noFill/>
          <a:ln w="28575">
            <a:solidFill>
              <a:schemeClr val="accent6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>
          <a:xfrm>
            <a:off x="2761129" y="2910541"/>
            <a:ext cx="747059" cy="525930"/>
          </a:xfrm>
          <a:prstGeom prst="rect">
            <a:avLst/>
          </a:prstGeom>
          <a:noFill/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4153647" y="2910541"/>
            <a:ext cx="543859" cy="484094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" name="Straight Arrow Connector 16"/>
          <p:cNvCxnSpPr>
            <a:stCxn id="2" idx="1"/>
            <a:endCxn id="2051" idx="2"/>
          </p:cNvCxnSpPr>
          <p:nvPr/>
        </p:nvCxnSpPr>
        <p:spPr>
          <a:xfrm flipH="1" flipV="1">
            <a:off x="1764090" y="2812399"/>
            <a:ext cx="997039" cy="361107"/>
          </a:xfrm>
          <a:prstGeom prst="straightConnector1">
            <a:avLst/>
          </a:prstGeom>
          <a:ln w="25400">
            <a:solidFill>
              <a:srgbClr val="FF0000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stCxn id="16" idx="3"/>
          </p:cNvCxnSpPr>
          <p:nvPr/>
        </p:nvCxnSpPr>
        <p:spPr>
          <a:xfrm flipV="1">
            <a:off x="4697506" y="2483305"/>
            <a:ext cx="1501865" cy="669283"/>
          </a:xfrm>
          <a:prstGeom prst="straightConnector1">
            <a:avLst/>
          </a:prstGeom>
          <a:ln w="25400">
            <a:solidFill>
              <a:srgbClr val="FF0000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Oval 23"/>
          <p:cNvSpPr/>
          <p:nvPr/>
        </p:nvSpPr>
        <p:spPr>
          <a:xfrm>
            <a:off x="3581866" y="588237"/>
            <a:ext cx="1702735" cy="735144"/>
          </a:xfrm>
          <a:prstGeom prst="ellipse">
            <a:avLst/>
          </a:prstGeom>
          <a:solidFill>
            <a:schemeClr val="accent1">
              <a:alpha val="6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Geometric Alias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8" name="Oval 27"/>
          <p:cNvSpPr/>
          <p:nvPr/>
        </p:nvSpPr>
        <p:spPr>
          <a:xfrm>
            <a:off x="3464859" y="1884104"/>
            <a:ext cx="2465294" cy="599201"/>
          </a:xfrm>
          <a:prstGeom prst="ellipse">
            <a:avLst/>
          </a:prstGeom>
          <a:solidFill>
            <a:schemeClr val="accent1">
              <a:alpha val="6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Texture/Shading Alias</a:t>
            </a:r>
            <a:endParaRPr lang="en-US" b="1" dirty="0">
              <a:solidFill>
                <a:schemeClr val="tx1"/>
              </a:solidFill>
            </a:endParaRPr>
          </a:p>
        </p:txBody>
      </p:sp>
      <p:cxnSp>
        <p:nvCxnSpPr>
          <p:cNvPr id="30" name="Straight Arrow Connector 29"/>
          <p:cNvCxnSpPr>
            <a:stCxn id="24" idx="6"/>
          </p:cNvCxnSpPr>
          <p:nvPr/>
        </p:nvCxnSpPr>
        <p:spPr>
          <a:xfrm>
            <a:off x="5284601" y="955809"/>
            <a:ext cx="1917046" cy="340872"/>
          </a:xfrm>
          <a:prstGeom prst="straightConnector1">
            <a:avLst/>
          </a:prstGeom>
          <a:ln w="28575">
            <a:solidFill>
              <a:srgbClr val="00B050"/>
            </a:solidFill>
            <a:headEnd w="sm" len="sm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stCxn id="24" idx="6"/>
          </p:cNvCxnSpPr>
          <p:nvPr/>
        </p:nvCxnSpPr>
        <p:spPr>
          <a:xfrm>
            <a:off x="5284601" y="955809"/>
            <a:ext cx="1552481" cy="681744"/>
          </a:xfrm>
          <a:prstGeom prst="straightConnector1">
            <a:avLst/>
          </a:prstGeom>
          <a:ln w="28575">
            <a:solidFill>
              <a:srgbClr val="00B050"/>
            </a:solidFill>
            <a:headEnd w="sm" len="sm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>
            <a:stCxn id="28" idx="6"/>
          </p:cNvCxnSpPr>
          <p:nvPr/>
        </p:nvCxnSpPr>
        <p:spPr>
          <a:xfrm>
            <a:off x="5930153" y="2183705"/>
            <a:ext cx="1699690" cy="128996"/>
          </a:xfrm>
          <a:prstGeom prst="straightConnector1">
            <a:avLst/>
          </a:prstGeom>
          <a:ln w="28575">
            <a:solidFill>
              <a:srgbClr val="00B050"/>
            </a:solidFill>
            <a:headEnd w="sm" len="sm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>
            <a:stCxn id="28" idx="6"/>
          </p:cNvCxnSpPr>
          <p:nvPr/>
        </p:nvCxnSpPr>
        <p:spPr>
          <a:xfrm>
            <a:off x="5930153" y="2183705"/>
            <a:ext cx="1492623" cy="493754"/>
          </a:xfrm>
          <a:prstGeom prst="straightConnector1">
            <a:avLst/>
          </a:prstGeom>
          <a:ln w="28575">
            <a:solidFill>
              <a:srgbClr val="00B050"/>
            </a:solidFill>
            <a:headEnd w="sm" len="sm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>
            <a:stCxn id="24" idx="2"/>
          </p:cNvCxnSpPr>
          <p:nvPr/>
        </p:nvCxnSpPr>
        <p:spPr>
          <a:xfrm flipH="1">
            <a:off x="2563907" y="955809"/>
            <a:ext cx="1017959" cy="574167"/>
          </a:xfrm>
          <a:prstGeom prst="straightConnector1">
            <a:avLst/>
          </a:prstGeom>
          <a:ln w="28575">
            <a:solidFill>
              <a:srgbClr val="00B050"/>
            </a:solidFill>
            <a:headEnd w="sm" len="sm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>
            <a:stCxn id="24" idx="2"/>
          </p:cNvCxnSpPr>
          <p:nvPr/>
        </p:nvCxnSpPr>
        <p:spPr>
          <a:xfrm flipH="1">
            <a:off x="1643529" y="955809"/>
            <a:ext cx="1938337" cy="681744"/>
          </a:xfrm>
          <a:prstGeom prst="straightConnector1">
            <a:avLst/>
          </a:prstGeom>
          <a:ln w="28575">
            <a:solidFill>
              <a:srgbClr val="00B050"/>
            </a:solidFill>
            <a:headEnd w="sm" len="sm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>
            <a:stCxn id="28" idx="2"/>
          </p:cNvCxnSpPr>
          <p:nvPr/>
        </p:nvCxnSpPr>
        <p:spPr>
          <a:xfrm flipH="1">
            <a:off x="1918447" y="2183705"/>
            <a:ext cx="1546412" cy="299600"/>
          </a:xfrm>
          <a:prstGeom prst="straightConnector1">
            <a:avLst/>
          </a:prstGeom>
          <a:ln w="28575">
            <a:solidFill>
              <a:srgbClr val="00B050"/>
            </a:solidFill>
            <a:headEnd w="sm" len="sm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>
            <a:stCxn id="28" idx="2"/>
          </p:cNvCxnSpPr>
          <p:nvPr/>
        </p:nvCxnSpPr>
        <p:spPr>
          <a:xfrm flipH="1" flipV="1">
            <a:off x="2067859" y="2070655"/>
            <a:ext cx="1397000" cy="113050"/>
          </a:xfrm>
          <a:prstGeom prst="straightConnector1">
            <a:avLst/>
          </a:prstGeom>
          <a:ln w="28575">
            <a:solidFill>
              <a:srgbClr val="00B050"/>
            </a:solidFill>
            <a:headEnd w="sm" len="sm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85673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9" name="Picture 3" descr="E:\Work\KS\CSS\2010.TopicsInRenderingContract\Deliverables\3.ProgrammingAssignments\MP4\CommandFile\Results\5.Shadow_Map256_Filter1.bm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299" y="2813050"/>
            <a:ext cx="4762500" cy="3333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C:\Users\ksung\Desktop\ScreenHunter_05 Aug. 26 16.34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3111" y="1338388"/>
            <a:ext cx="4531359" cy="4096937"/>
          </a:xfrm>
          <a:prstGeom prst="rect">
            <a:avLst/>
          </a:prstGeom>
          <a:noFill/>
          <a:ln w="38100">
            <a:solidFill>
              <a:schemeClr val="accent3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82306" name="Rectangle 2"/>
          <p:cNvSpPr>
            <a:spLocks noGrp="1" noChangeArrowheads="1"/>
          </p:cNvSpPr>
          <p:nvPr>
            <p:ph type="title"/>
          </p:nvPr>
        </p:nvSpPr>
        <p:spPr>
          <a:xfrm>
            <a:off x="1583765" y="395296"/>
            <a:ext cx="3707937" cy="63223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Shadow </a:t>
            </a:r>
            <a:r>
              <a:rPr lang="en-US" dirty="0" err="1" smtClean="0"/>
              <a:t>Alaising</a:t>
            </a:r>
            <a:endParaRPr lang="en-US" dirty="0"/>
          </a:p>
        </p:txBody>
      </p:sp>
      <p:sp>
        <p:nvSpPr>
          <p:cNvPr id="22" name="Rectangle 21"/>
          <p:cNvSpPr/>
          <p:nvPr/>
        </p:nvSpPr>
        <p:spPr>
          <a:xfrm>
            <a:off x="1506257" y="4417324"/>
            <a:ext cx="1087531" cy="847947"/>
          </a:xfrm>
          <a:prstGeom prst="rect">
            <a:avLst/>
          </a:prstGeom>
          <a:noFill/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" name="Straight Arrow Connector 22"/>
          <p:cNvCxnSpPr>
            <a:stCxn id="22" idx="3"/>
            <a:endCxn id="4100" idx="1"/>
          </p:cNvCxnSpPr>
          <p:nvPr/>
        </p:nvCxnSpPr>
        <p:spPr>
          <a:xfrm flipV="1">
            <a:off x="2593788" y="3386857"/>
            <a:ext cx="1899323" cy="1454441"/>
          </a:xfrm>
          <a:prstGeom prst="straightConnector1">
            <a:avLst/>
          </a:prstGeom>
          <a:ln w="25400">
            <a:solidFill>
              <a:srgbClr val="FF0000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32656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E:\Work\KS\CSS\2010.TopicsInRenderingContract\zMisc\ToyRayTracer\CommandFile\Week2\AliasInfinite.bm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6771" y="1614696"/>
            <a:ext cx="5716588" cy="457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82306" name="Rectangle 2"/>
          <p:cNvSpPr>
            <a:spLocks noGrp="1" noChangeArrowheads="1"/>
          </p:cNvSpPr>
          <p:nvPr>
            <p:ph type="title"/>
          </p:nvPr>
        </p:nvSpPr>
        <p:spPr>
          <a:xfrm>
            <a:off x="836706" y="395296"/>
            <a:ext cx="4454996" cy="63223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More Subtle </a:t>
            </a:r>
            <a:r>
              <a:rPr lang="en-US" dirty="0" err="1" smtClean="0"/>
              <a:t>Alaising</a:t>
            </a:r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5480423" y="1777491"/>
            <a:ext cx="842683" cy="572482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1" name="Straight Arrow Connector 20"/>
          <p:cNvCxnSpPr>
            <a:stCxn id="16" idx="3"/>
            <a:endCxn id="28" idx="3"/>
          </p:cNvCxnSpPr>
          <p:nvPr/>
        </p:nvCxnSpPr>
        <p:spPr>
          <a:xfrm flipV="1">
            <a:off x="6323106" y="1250637"/>
            <a:ext cx="439475" cy="813095"/>
          </a:xfrm>
          <a:prstGeom prst="straightConnector1">
            <a:avLst/>
          </a:prstGeom>
          <a:ln w="25400">
            <a:solidFill>
              <a:srgbClr val="FF0000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Oval 27"/>
          <p:cNvSpPr/>
          <p:nvPr/>
        </p:nvSpPr>
        <p:spPr>
          <a:xfrm>
            <a:off x="6401547" y="739187"/>
            <a:ext cx="2465294" cy="599201"/>
          </a:xfrm>
          <a:prstGeom prst="ellipse">
            <a:avLst/>
          </a:prstGeom>
          <a:solidFill>
            <a:schemeClr val="accent1">
              <a:alpha val="6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Should NOT see pattern!!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1449294" y="1775723"/>
            <a:ext cx="842683" cy="572482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" name="Straight Arrow Connector 22"/>
          <p:cNvCxnSpPr>
            <a:stCxn id="22" idx="3"/>
            <a:endCxn id="28" idx="3"/>
          </p:cNvCxnSpPr>
          <p:nvPr/>
        </p:nvCxnSpPr>
        <p:spPr>
          <a:xfrm flipV="1">
            <a:off x="2291977" y="1250637"/>
            <a:ext cx="4470604" cy="811327"/>
          </a:xfrm>
          <a:prstGeom prst="straightConnector1">
            <a:avLst/>
          </a:prstGeom>
          <a:ln w="25400">
            <a:solidFill>
              <a:srgbClr val="FF0000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 1"/>
          <p:cNvSpPr/>
          <p:nvPr/>
        </p:nvSpPr>
        <p:spPr>
          <a:xfrm>
            <a:off x="6703359" y="5813673"/>
            <a:ext cx="177029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1"/>
            <a:r>
              <a:rPr lang="en-US" dirty="0" smtClean="0">
                <a:hlinkClick r:id="rId3" action="ppaction://hlinkfile"/>
              </a:rPr>
              <a:t>Maya Scene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8182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20" name="Straight Arrow Connector 419"/>
          <p:cNvCxnSpPr/>
          <p:nvPr/>
        </p:nvCxnSpPr>
        <p:spPr>
          <a:xfrm flipV="1">
            <a:off x="523068" y="5875316"/>
            <a:ext cx="7641495" cy="1"/>
          </a:xfrm>
          <a:prstGeom prst="straightConnector1">
            <a:avLst/>
          </a:prstGeom>
          <a:ln w="57150">
            <a:solidFill>
              <a:srgbClr val="7030A0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2306" name="Rectangle 2"/>
          <p:cNvSpPr>
            <a:spLocks noGrp="1" noChangeArrowheads="1"/>
          </p:cNvSpPr>
          <p:nvPr>
            <p:ph type="title"/>
          </p:nvPr>
        </p:nvSpPr>
        <p:spPr>
          <a:xfrm>
            <a:off x="2240713" y="395296"/>
            <a:ext cx="4566487" cy="63223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Aliasing in Time!</a:t>
            </a:r>
            <a:endParaRPr lang="en-US" dirty="0"/>
          </a:p>
        </p:txBody>
      </p:sp>
      <p:sp>
        <p:nvSpPr>
          <p:cNvPr id="9" name="Rectangle 3"/>
          <p:cNvSpPr>
            <a:spLocks noGrp="1" noChangeArrowheads="1"/>
          </p:cNvSpPr>
          <p:nvPr>
            <p:ph idx="1"/>
          </p:nvPr>
        </p:nvSpPr>
        <p:spPr>
          <a:xfrm>
            <a:off x="397809" y="1467134"/>
            <a:ext cx="7696058" cy="4670267"/>
          </a:xfrm>
        </p:spPr>
        <p:txBody>
          <a:bodyPr>
            <a:normAutofit/>
          </a:bodyPr>
          <a:lstStyle/>
          <a:p>
            <a:r>
              <a:rPr lang="en-US" dirty="0" smtClean="0"/>
              <a:t>Wagon Wheel Effect!?</a:t>
            </a:r>
          </a:p>
          <a:p>
            <a:pPr lvl="1"/>
            <a:r>
              <a:rPr lang="en-US" dirty="0" smtClean="0"/>
              <a:t>Stroboscopic effect </a:t>
            </a:r>
            <a:r>
              <a:rPr lang="en-US" dirty="0" smtClean="0">
                <a:sym typeface="Wingdings" pitchFamily="2" charset="2"/>
              </a:rPr>
              <a:t></a:t>
            </a:r>
          </a:p>
          <a:p>
            <a:pPr lvl="3"/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www.youtube.com/watch?v=CaiIZI1oe40</a:t>
            </a:r>
            <a:r>
              <a:rPr lang="en-US" dirty="0" smtClean="0"/>
              <a:t> </a:t>
            </a:r>
          </a:p>
          <a:p>
            <a:pPr marL="1371600" lvl="3" indent="0">
              <a:buNone/>
            </a:pPr>
            <a:r>
              <a:rPr lang="en-US" dirty="0" smtClean="0"/>
              <a:t>OR</a:t>
            </a:r>
            <a:endParaRPr lang="en-US" dirty="0"/>
          </a:p>
          <a:p>
            <a:pPr lvl="3"/>
            <a:r>
              <a:rPr lang="en-US" dirty="0" smtClean="0">
                <a:hlinkClick r:id="rId3"/>
              </a:rPr>
              <a:t>https</a:t>
            </a:r>
            <a:r>
              <a:rPr lang="en-US">
                <a:hlinkClick r:id="rId3"/>
              </a:rPr>
              <a:t>://</a:t>
            </a:r>
            <a:r>
              <a:rPr lang="en-US" smtClean="0">
                <a:hlinkClick r:id="rId3"/>
              </a:rPr>
              <a:t>www.youtube.com/watch?v=smDpCsVVgPA</a:t>
            </a:r>
            <a:r>
              <a:rPr lang="en-US" smtClean="0"/>
              <a:t> </a:t>
            </a:r>
            <a:endParaRPr lang="en-US" dirty="0" smtClean="0"/>
          </a:p>
          <a:p>
            <a:pPr lvl="1"/>
            <a:endParaRPr lang="en-US" dirty="0" smtClean="0"/>
          </a:p>
        </p:txBody>
      </p:sp>
      <p:cxnSp>
        <p:nvCxnSpPr>
          <p:cNvPr id="134" name="Straight Arrow Connector 133"/>
          <p:cNvCxnSpPr/>
          <p:nvPr/>
        </p:nvCxnSpPr>
        <p:spPr>
          <a:xfrm flipV="1">
            <a:off x="533123" y="4155967"/>
            <a:ext cx="6868638" cy="1"/>
          </a:xfrm>
          <a:prstGeom prst="straightConnector1">
            <a:avLst/>
          </a:prstGeom>
          <a:ln w="57150">
            <a:solidFill>
              <a:srgbClr val="7030A0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82322" name="Group 482321"/>
          <p:cNvGrpSpPr/>
          <p:nvPr/>
        </p:nvGrpSpPr>
        <p:grpSpPr>
          <a:xfrm>
            <a:off x="132773" y="4013189"/>
            <a:ext cx="9579289" cy="2044308"/>
            <a:chOff x="310409" y="4025550"/>
            <a:chExt cx="9579289" cy="2044308"/>
          </a:xfrm>
        </p:grpSpPr>
        <p:grpSp>
          <p:nvGrpSpPr>
            <p:cNvPr id="7" name="Group 6"/>
            <p:cNvGrpSpPr/>
            <p:nvPr/>
          </p:nvGrpSpPr>
          <p:grpSpPr>
            <a:xfrm>
              <a:off x="315213" y="4871024"/>
              <a:ext cx="9574485" cy="364365"/>
              <a:chOff x="-1224" y="4007923"/>
              <a:chExt cx="9574485" cy="364365"/>
            </a:xfrm>
          </p:grpSpPr>
          <p:grpSp>
            <p:nvGrpSpPr>
              <p:cNvPr id="6" name="Group 5"/>
              <p:cNvGrpSpPr/>
              <p:nvPr/>
            </p:nvGrpSpPr>
            <p:grpSpPr>
              <a:xfrm>
                <a:off x="-1224" y="4007923"/>
                <a:ext cx="3212354" cy="364365"/>
                <a:chOff x="2287784" y="5064045"/>
                <a:chExt cx="4582169" cy="561788"/>
              </a:xfrm>
            </p:grpSpPr>
            <p:grpSp>
              <p:nvGrpSpPr>
                <p:cNvPr id="13" name="Group 12"/>
                <p:cNvGrpSpPr/>
                <p:nvPr/>
              </p:nvGrpSpPr>
              <p:grpSpPr>
                <a:xfrm rot="19177868">
                  <a:off x="2866388" y="5064045"/>
                  <a:ext cx="549835" cy="561788"/>
                  <a:chOff x="119530" y="3783106"/>
                  <a:chExt cx="549835" cy="561788"/>
                </a:xfrm>
              </p:grpSpPr>
              <p:sp>
                <p:nvSpPr>
                  <p:cNvPr id="14" name="Oval 13"/>
                  <p:cNvSpPr/>
                  <p:nvPr/>
                </p:nvSpPr>
                <p:spPr>
                  <a:xfrm>
                    <a:off x="119530" y="3783106"/>
                    <a:ext cx="549835" cy="561788"/>
                  </a:xfrm>
                  <a:prstGeom prst="ellipse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5" name="Right Arrow 14"/>
                  <p:cNvSpPr/>
                  <p:nvPr/>
                </p:nvSpPr>
                <p:spPr>
                  <a:xfrm>
                    <a:off x="449226" y="4041140"/>
                    <a:ext cx="211035" cy="45719"/>
                  </a:xfrm>
                  <a:prstGeom prst="rightArrow">
                    <a:avLst/>
                  </a:prstGeom>
                  <a:solidFill>
                    <a:srgbClr val="FF0000"/>
                  </a:solidFill>
                  <a:ln>
                    <a:solidFill>
                      <a:srgbClr val="FF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grpSp>
              <p:nvGrpSpPr>
                <p:cNvPr id="33" name="Group 32"/>
                <p:cNvGrpSpPr/>
                <p:nvPr/>
              </p:nvGrpSpPr>
              <p:grpSpPr>
                <a:xfrm rot="16200000">
                  <a:off x="2293760" y="5064045"/>
                  <a:ext cx="549835" cy="561788"/>
                  <a:chOff x="119530" y="3783106"/>
                  <a:chExt cx="549835" cy="561788"/>
                </a:xfrm>
              </p:grpSpPr>
              <p:sp>
                <p:nvSpPr>
                  <p:cNvPr id="34" name="Oval 33"/>
                  <p:cNvSpPr/>
                  <p:nvPr/>
                </p:nvSpPr>
                <p:spPr>
                  <a:xfrm>
                    <a:off x="119530" y="3783106"/>
                    <a:ext cx="549835" cy="561788"/>
                  </a:xfrm>
                  <a:prstGeom prst="ellipse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5" name="Right Arrow 34"/>
                  <p:cNvSpPr/>
                  <p:nvPr/>
                </p:nvSpPr>
                <p:spPr>
                  <a:xfrm>
                    <a:off x="449226" y="4041140"/>
                    <a:ext cx="211035" cy="45719"/>
                  </a:xfrm>
                  <a:prstGeom prst="rightArrow">
                    <a:avLst/>
                  </a:prstGeom>
                  <a:solidFill>
                    <a:srgbClr val="FF0000"/>
                  </a:solidFill>
                  <a:ln>
                    <a:solidFill>
                      <a:srgbClr val="FF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grpSp>
              <p:nvGrpSpPr>
                <p:cNvPr id="36" name="Group 35"/>
                <p:cNvGrpSpPr/>
                <p:nvPr/>
              </p:nvGrpSpPr>
              <p:grpSpPr>
                <a:xfrm rot="13893497">
                  <a:off x="6314141" y="5064045"/>
                  <a:ext cx="549835" cy="561788"/>
                  <a:chOff x="119530" y="3783106"/>
                  <a:chExt cx="549835" cy="561788"/>
                </a:xfrm>
              </p:grpSpPr>
              <p:sp>
                <p:nvSpPr>
                  <p:cNvPr id="37" name="Oval 36"/>
                  <p:cNvSpPr/>
                  <p:nvPr/>
                </p:nvSpPr>
                <p:spPr>
                  <a:xfrm>
                    <a:off x="119530" y="3783106"/>
                    <a:ext cx="549835" cy="561788"/>
                  </a:xfrm>
                  <a:prstGeom prst="ellipse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8" name="Right Arrow 37"/>
                  <p:cNvSpPr/>
                  <p:nvPr/>
                </p:nvSpPr>
                <p:spPr>
                  <a:xfrm>
                    <a:off x="449226" y="4041140"/>
                    <a:ext cx="211035" cy="45719"/>
                  </a:xfrm>
                  <a:prstGeom prst="rightArrow">
                    <a:avLst/>
                  </a:prstGeom>
                  <a:solidFill>
                    <a:srgbClr val="FF0000"/>
                  </a:solidFill>
                  <a:ln>
                    <a:solidFill>
                      <a:srgbClr val="FF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grpSp>
              <p:nvGrpSpPr>
                <p:cNvPr id="39" name="Group 38"/>
                <p:cNvGrpSpPr/>
                <p:nvPr/>
              </p:nvGrpSpPr>
              <p:grpSpPr>
                <a:xfrm rot="10800000">
                  <a:off x="5733696" y="5064045"/>
                  <a:ext cx="549835" cy="561788"/>
                  <a:chOff x="119530" y="3783106"/>
                  <a:chExt cx="549835" cy="561788"/>
                </a:xfrm>
              </p:grpSpPr>
              <p:sp>
                <p:nvSpPr>
                  <p:cNvPr id="40" name="Oval 39"/>
                  <p:cNvSpPr/>
                  <p:nvPr/>
                </p:nvSpPr>
                <p:spPr>
                  <a:xfrm>
                    <a:off x="119530" y="3783106"/>
                    <a:ext cx="549835" cy="561788"/>
                  </a:xfrm>
                  <a:prstGeom prst="ellipse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41" name="Right Arrow 40"/>
                  <p:cNvSpPr/>
                  <p:nvPr/>
                </p:nvSpPr>
                <p:spPr>
                  <a:xfrm>
                    <a:off x="449226" y="4041140"/>
                    <a:ext cx="211035" cy="45719"/>
                  </a:xfrm>
                  <a:prstGeom prst="rightArrow">
                    <a:avLst/>
                  </a:prstGeom>
                  <a:solidFill>
                    <a:srgbClr val="FF0000"/>
                  </a:solidFill>
                  <a:ln>
                    <a:solidFill>
                      <a:srgbClr val="FF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grpSp>
              <p:nvGrpSpPr>
                <p:cNvPr id="42" name="Group 41"/>
                <p:cNvGrpSpPr/>
                <p:nvPr/>
              </p:nvGrpSpPr>
              <p:grpSpPr>
                <a:xfrm rot="8167605">
                  <a:off x="5150743" y="5064045"/>
                  <a:ext cx="549835" cy="561788"/>
                  <a:chOff x="119530" y="3783106"/>
                  <a:chExt cx="549835" cy="561788"/>
                </a:xfrm>
              </p:grpSpPr>
              <p:sp>
                <p:nvSpPr>
                  <p:cNvPr id="43" name="Oval 42"/>
                  <p:cNvSpPr/>
                  <p:nvPr/>
                </p:nvSpPr>
                <p:spPr>
                  <a:xfrm>
                    <a:off x="119530" y="3783106"/>
                    <a:ext cx="549835" cy="561788"/>
                  </a:xfrm>
                  <a:prstGeom prst="ellipse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44" name="Right Arrow 43"/>
                  <p:cNvSpPr/>
                  <p:nvPr/>
                </p:nvSpPr>
                <p:spPr>
                  <a:xfrm>
                    <a:off x="449226" y="4041140"/>
                    <a:ext cx="211035" cy="45719"/>
                  </a:xfrm>
                  <a:prstGeom prst="rightArrow">
                    <a:avLst/>
                  </a:prstGeom>
                  <a:solidFill>
                    <a:srgbClr val="FF0000"/>
                  </a:solidFill>
                  <a:ln>
                    <a:solidFill>
                      <a:srgbClr val="FF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grpSp>
              <p:nvGrpSpPr>
                <p:cNvPr id="45" name="Group 44"/>
                <p:cNvGrpSpPr/>
                <p:nvPr/>
              </p:nvGrpSpPr>
              <p:grpSpPr>
                <a:xfrm rot="5400000">
                  <a:off x="4567702" y="5064045"/>
                  <a:ext cx="549835" cy="561788"/>
                  <a:chOff x="119530" y="3783106"/>
                  <a:chExt cx="549835" cy="561788"/>
                </a:xfrm>
              </p:grpSpPr>
              <p:sp>
                <p:nvSpPr>
                  <p:cNvPr id="46" name="Oval 45"/>
                  <p:cNvSpPr/>
                  <p:nvPr/>
                </p:nvSpPr>
                <p:spPr>
                  <a:xfrm>
                    <a:off x="119530" y="3783106"/>
                    <a:ext cx="549835" cy="561788"/>
                  </a:xfrm>
                  <a:prstGeom prst="ellipse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47" name="Right Arrow 46"/>
                  <p:cNvSpPr/>
                  <p:nvPr/>
                </p:nvSpPr>
                <p:spPr>
                  <a:xfrm>
                    <a:off x="449226" y="4041140"/>
                    <a:ext cx="211035" cy="45719"/>
                  </a:xfrm>
                  <a:prstGeom prst="rightArrow">
                    <a:avLst/>
                  </a:prstGeom>
                  <a:solidFill>
                    <a:srgbClr val="FF0000"/>
                  </a:solidFill>
                  <a:ln>
                    <a:solidFill>
                      <a:srgbClr val="FF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grpSp>
              <p:nvGrpSpPr>
                <p:cNvPr id="48" name="Group 47"/>
                <p:cNvGrpSpPr/>
                <p:nvPr/>
              </p:nvGrpSpPr>
              <p:grpSpPr>
                <a:xfrm rot="2801898">
                  <a:off x="4008792" y="5064045"/>
                  <a:ext cx="549835" cy="561788"/>
                  <a:chOff x="119530" y="3783106"/>
                  <a:chExt cx="549835" cy="561788"/>
                </a:xfrm>
              </p:grpSpPr>
              <p:sp>
                <p:nvSpPr>
                  <p:cNvPr id="49" name="Oval 48"/>
                  <p:cNvSpPr/>
                  <p:nvPr/>
                </p:nvSpPr>
                <p:spPr>
                  <a:xfrm>
                    <a:off x="119530" y="3783106"/>
                    <a:ext cx="549835" cy="561788"/>
                  </a:xfrm>
                  <a:prstGeom prst="ellipse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50" name="Right Arrow 49"/>
                  <p:cNvSpPr/>
                  <p:nvPr/>
                </p:nvSpPr>
                <p:spPr>
                  <a:xfrm>
                    <a:off x="449226" y="4041140"/>
                    <a:ext cx="211035" cy="45719"/>
                  </a:xfrm>
                  <a:prstGeom prst="rightArrow">
                    <a:avLst/>
                  </a:prstGeom>
                  <a:solidFill>
                    <a:srgbClr val="FF0000"/>
                  </a:solidFill>
                  <a:ln>
                    <a:solidFill>
                      <a:srgbClr val="FF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grpSp>
              <p:nvGrpSpPr>
                <p:cNvPr id="51" name="Group 50"/>
                <p:cNvGrpSpPr/>
                <p:nvPr/>
              </p:nvGrpSpPr>
              <p:grpSpPr>
                <a:xfrm>
                  <a:off x="3432813" y="5064045"/>
                  <a:ext cx="549835" cy="561788"/>
                  <a:chOff x="119530" y="3783106"/>
                  <a:chExt cx="549835" cy="561788"/>
                </a:xfrm>
              </p:grpSpPr>
              <p:sp>
                <p:nvSpPr>
                  <p:cNvPr id="52" name="Oval 51"/>
                  <p:cNvSpPr/>
                  <p:nvPr/>
                </p:nvSpPr>
                <p:spPr>
                  <a:xfrm>
                    <a:off x="119530" y="3783106"/>
                    <a:ext cx="549835" cy="561788"/>
                  </a:xfrm>
                  <a:prstGeom prst="ellipse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53" name="Right Arrow 52"/>
                  <p:cNvSpPr/>
                  <p:nvPr/>
                </p:nvSpPr>
                <p:spPr>
                  <a:xfrm>
                    <a:off x="449226" y="4041140"/>
                    <a:ext cx="211035" cy="45719"/>
                  </a:xfrm>
                  <a:prstGeom prst="rightArrow">
                    <a:avLst/>
                  </a:prstGeom>
                  <a:solidFill>
                    <a:srgbClr val="FF0000"/>
                  </a:solidFill>
                  <a:ln>
                    <a:solidFill>
                      <a:srgbClr val="FF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</p:grpSp>
          <p:grpSp>
            <p:nvGrpSpPr>
              <p:cNvPr id="81" name="Group 80"/>
              <p:cNvGrpSpPr/>
              <p:nvPr/>
            </p:nvGrpSpPr>
            <p:grpSpPr>
              <a:xfrm>
                <a:off x="3166607" y="4007923"/>
                <a:ext cx="3212354" cy="364365"/>
                <a:chOff x="2287784" y="5064045"/>
                <a:chExt cx="4582169" cy="561788"/>
              </a:xfrm>
            </p:grpSpPr>
            <p:grpSp>
              <p:nvGrpSpPr>
                <p:cNvPr id="82" name="Group 81"/>
                <p:cNvGrpSpPr/>
                <p:nvPr/>
              </p:nvGrpSpPr>
              <p:grpSpPr>
                <a:xfrm rot="19177868">
                  <a:off x="2866388" y="5064045"/>
                  <a:ext cx="549835" cy="561788"/>
                  <a:chOff x="119530" y="3783106"/>
                  <a:chExt cx="549835" cy="561788"/>
                </a:xfrm>
              </p:grpSpPr>
              <p:sp>
                <p:nvSpPr>
                  <p:cNvPr id="104" name="Oval 103"/>
                  <p:cNvSpPr/>
                  <p:nvPr/>
                </p:nvSpPr>
                <p:spPr>
                  <a:xfrm>
                    <a:off x="119530" y="3783106"/>
                    <a:ext cx="549835" cy="561788"/>
                  </a:xfrm>
                  <a:prstGeom prst="ellipse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05" name="Right Arrow 104"/>
                  <p:cNvSpPr/>
                  <p:nvPr/>
                </p:nvSpPr>
                <p:spPr>
                  <a:xfrm>
                    <a:off x="449226" y="4041140"/>
                    <a:ext cx="211035" cy="45719"/>
                  </a:xfrm>
                  <a:prstGeom prst="rightArrow">
                    <a:avLst/>
                  </a:prstGeom>
                  <a:solidFill>
                    <a:srgbClr val="FF0000"/>
                  </a:solidFill>
                  <a:ln>
                    <a:solidFill>
                      <a:srgbClr val="FF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grpSp>
              <p:nvGrpSpPr>
                <p:cNvPr id="83" name="Group 82"/>
                <p:cNvGrpSpPr/>
                <p:nvPr/>
              </p:nvGrpSpPr>
              <p:grpSpPr>
                <a:xfrm rot="16200000">
                  <a:off x="2293760" y="5064045"/>
                  <a:ext cx="549835" cy="561788"/>
                  <a:chOff x="119530" y="3783106"/>
                  <a:chExt cx="549835" cy="561788"/>
                </a:xfrm>
              </p:grpSpPr>
              <p:sp>
                <p:nvSpPr>
                  <p:cNvPr id="102" name="Oval 101"/>
                  <p:cNvSpPr/>
                  <p:nvPr/>
                </p:nvSpPr>
                <p:spPr>
                  <a:xfrm>
                    <a:off x="119530" y="3783106"/>
                    <a:ext cx="549835" cy="561788"/>
                  </a:xfrm>
                  <a:prstGeom prst="ellipse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03" name="Right Arrow 102"/>
                  <p:cNvSpPr/>
                  <p:nvPr/>
                </p:nvSpPr>
                <p:spPr>
                  <a:xfrm>
                    <a:off x="449226" y="4041140"/>
                    <a:ext cx="211035" cy="45719"/>
                  </a:xfrm>
                  <a:prstGeom prst="rightArrow">
                    <a:avLst/>
                  </a:prstGeom>
                  <a:solidFill>
                    <a:srgbClr val="FF0000"/>
                  </a:solidFill>
                  <a:ln>
                    <a:solidFill>
                      <a:srgbClr val="FF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grpSp>
              <p:nvGrpSpPr>
                <p:cNvPr id="84" name="Group 83"/>
                <p:cNvGrpSpPr/>
                <p:nvPr/>
              </p:nvGrpSpPr>
              <p:grpSpPr>
                <a:xfrm rot="13893497">
                  <a:off x="6314141" y="5064045"/>
                  <a:ext cx="549835" cy="561788"/>
                  <a:chOff x="119530" y="3783106"/>
                  <a:chExt cx="549835" cy="561788"/>
                </a:xfrm>
              </p:grpSpPr>
              <p:sp>
                <p:nvSpPr>
                  <p:cNvPr id="100" name="Oval 99"/>
                  <p:cNvSpPr/>
                  <p:nvPr/>
                </p:nvSpPr>
                <p:spPr>
                  <a:xfrm>
                    <a:off x="119530" y="3783106"/>
                    <a:ext cx="549835" cy="561788"/>
                  </a:xfrm>
                  <a:prstGeom prst="ellipse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01" name="Right Arrow 100"/>
                  <p:cNvSpPr/>
                  <p:nvPr/>
                </p:nvSpPr>
                <p:spPr>
                  <a:xfrm>
                    <a:off x="449226" y="4041140"/>
                    <a:ext cx="211035" cy="45719"/>
                  </a:xfrm>
                  <a:prstGeom prst="rightArrow">
                    <a:avLst/>
                  </a:prstGeom>
                  <a:solidFill>
                    <a:srgbClr val="FF0000"/>
                  </a:solidFill>
                  <a:ln>
                    <a:solidFill>
                      <a:srgbClr val="FF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grpSp>
              <p:nvGrpSpPr>
                <p:cNvPr id="85" name="Group 84"/>
                <p:cNvGrpSpPr/>
                <p:nvPr/>
              </p:nvGrpSpPr>
              <p:grpSpPr>
                <a:xfrm rot="10800000">
                  <a:off x="5733696" y="5064045"/>
                  <a:ext cx="549835" cy="561788"/>
                  <a:chOff x="119530" y="3783106"/>
                  <a:chExt cx="549835" cy="561788"/>
                </a:xfrm>
              </p:grpSpPr>
              <p:sp>
                <p:nvSpPr>
                  <p:cNvPr id="98" name="Oval 97"/>
                  <p:cNvSpPr/>
                  <p:nvPr/>
                </p:nvSpPr>
                <p:spPr>
                  <a:xfrm>
                    <a:off x="119530" y="3783106"/>
                    <a:ext cx="549835" cy="561788"/>
                  </a:xfrm>
                  <a:prstGeom prst="ellipse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99" name="Right Arrow 98"/>
                  <p:cNvSpPr/>
                  <p:nvPr/>
                </p:nvSpPr>
                <p:spPr>
                  <a:xfrm>
                    <a:off x="449226" y="4041140"/>
                    <a:ext cx="211035" cy="45719"/>
                  </a:xfrm>
                  <a:prstGeom prst="rightArrow">
                    <a:avLst/>
                  </a:prstGeom>
                  <a:solidFill>
                    <a:srgbClr val="FF0000"/>
                  </a:solidFill>
                  <a:ln>
                    <a:solidFill>
                      <a:srgbClr val="FF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grpSp>
              <p:nvGrpSpPr>
                <p:cNvPr id="86" name="Group 85"/>
                <p:cNvGrpSpPr/>
                <p:nvPr/>
              </p:nvGrpSpPr>
              <p:grpSpPr>
                <a:xfrm rot="8167605">
                  <a:off x="5150743" y="5064045"/>
                  <a:ext cx="549835" cy="561788"/>
                  <a:chOff x="119530" y="3783106"/>
                  <a:chExt cx="549835" cy="561788"/>
                </a:xfrm>
              </p:grpSpPr>
              <p:sp>
                <p:nvSpPr>
                  <p:cNvPr id="96" name="Oval 95"/>
                  <p:cNvSpPr/>
                  <p:nvPr/>
                </p:nvSpPr>
                <p:spPr>
                  <a:xfrm>
                    <a:off x="119530" y="3783106"/>
                    <a:ext cx="549835" cy="561788"/>
                  </a:xfrm>
                  <a:prstGeom prst="ellipse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97" name="Right Arrow 96"/>
                  <p:cNvSpPr/>
                  <p:nvPr/>
                </p:nvSpPr>
                <p:spPr>
                  <a:xfrm>
                    <a:off x="449226" y="4041140"/>
                    <a:ext cx="211035" cy="45719"/>
                  </a:xfrm>
                  <a:prstGeom prst="rightArrow">
                    <a:avLst/>
                  </a:prstGeom>
                  <a:solidFill>
                    <a:srgbClr val="FF0000"/>
                  </a:solidFill>
                  <a:ln>
                    <a:solidFill>
                      <a:srgbClr val="FF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grpSp>
              <p:nvGrpSpPr>
                <p:cNvPr id="87" name="Group 86"/>
                <p:cNvGrpSpPr/>
                <p:nvPr/>
              </p:nvGrpSpPr>
              <p:grpSpPr>
                <a:xfrm rot="5400000">
                  <a:off x="4567702" y="5064045"/>
                  <a:ext cx="549835" cy="561788"/>
                  <a:chOff x="119530" y="3783106"/>
                  <a:chExt cx="549835" cy="561788"/>
                </a:xfrm>
              </p:grpSpPr>
              <p:sp>
                <p:nvSpPr>
                  <p:cNvPr id="94" name="Oval 93"/>
                  <p:cNvSpPr/>
                  <p:nvPr/>
                </p:nvSpPr>
                <p:spPr>
                  <a:xfrm>
                    <a:off x="119530" y="3783106"/>
                    <a:ext cx="549835" cy="561788"/>
                  </a:xfrm>
                  <a:prstGeom prst="ellipse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95" name="Right Arrow 94"/>
                  <p:cNvSpPr/>
                  <p:nvPr/>
                </p:nvSpPr>
                <p:spPr>
                  <a:xfrm>
                    <a:off x="449226" y="4041140"/>
                    <a:ext cx="211035" cy="45719"/>
                  </a:xfrm>
                  <a:prstGeom prst="rightArrow">
                    <a:avLst/>
                  </a:prstGeom>
                  <a:solidFill>
                    <a:srgbClr val="FF0000"/>
                  </a:solidFill>
                  <a:ln>
                    <a:solidFill>
                      <a:srgbClr val="FF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grpSp>
              <p:nvGrpSpPr>
                <p:cNvPr id="88" name="Group 87"/>
                <p:cNvGrpSpPr/>
                <p:nvPr/>
              </p:nvGrpSpPr>
              <p:grpSpPr>
                <a:xfrm rot="2801898">
                  <a:off x="4008792" y="5064045"/>
                  <a:ext cx="549835" cy="561788"/>
                  <a:chOff x="119530" y="3783106"/>
                  <a:chExt cx="549835" cy="561788"/>
                </a:xfrm>
              </p:grpSpPr>
              <p:sp>
                <p:nvSpPr>
                  <p:cNvPr id="92" name="Oval 91"/>
                  <p:cNvSpPr/>
                  <p:nvPr/>
                </p:nvSpPr>
                <p:spPr>
                  <a:xfrm>
                    <a:off x="119530" y="3783106"/>
                    <a:ext cx="549835" cy="561788"/>
                  </a:xfrm>
                  <a:prstGeom prst="ellipse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93" name="Right Arrow 92"/>
                  <p:cNvSpPr/>
                  <p:nvPr/>
                </p:nvSpPr>
                <p:spPr>
                  <a:xfrm>
                    <a:off x="449226" y="4041140"/>
                    <a:ext cx="211035" cy="45719"/>
                  </a:xfrm>
                  <a:prstGeom prst="rightArrow">
                    <a:avLst/>
                  </a:prstGeom>
                  <a:solidFill>
                    <a:srgbClr val="FF0000"/>
                  </a:solidFill>
                  <a:ln>
                    <a:solidFill>
                      <a:srgbClr val="FF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grpSp>
              <p:nvGrpSpPr>
                <p:cNvPr id="89" name="Group 88"/>
                <p:cNvGrpSpPr/>
                <p:nvPr/>
              </p:nvGrpSpPr>
              <p:grpSpPr>
                <a:xfrm>
                  <a:off x="3432813" y="5064045"/>
                  <a:ext cx="549835" cy="561788"/>
                  <a:chOff x="119530" y="3783106"/>
                  <a:chExt cx="549835" cy="561788"/>
                </a:xfrm>
              </p:grpSpPr>
              <p:sp>
                <p:nvSpPr>
                  <p:cNvPr id="90" name="Oval 89"/>
                  <p:cNvSpPr/>
                  <p:nvPr/>
                </p:nvSpPr>
                <p:spPr>
                  <a:xfrm>
                    <a:off x="119530" y="3783106"/>
                    <a:ext cx="549835" cy="561788"/>
                  </a:xfrm>
                  <a:prstGeom prst="ellipse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91" name="Right Arrow 90"/>
                  <p:cNvSpPr/>
                  <p:nvPr/>
                </p:nvSpPr>
                <p:spPr>
                  <a:xfrm>
                    <a:off x="449226" y="4041140"/>
                    <a:ext cx="211035" cy="45719"/>
                  </a:xfrm>
                  <a:prstGeom prst="rightArrow">
                    <a:avLst/>
                  </a:prstGeom>
                  <a:solidFill>
                    <a:srgbClr val="FF0000"/>
                  </a:solidFill>
                  <a:ln>
                    <a:solidFill>
                      <a:srgbClr val="FF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</p:grpSp>
          <p:grpSp>
            <p:nvGrpSpPr>
              <p:cNvPr id="106" name="Group 105"/>
              <p:cNvGrpSpPr/>
              <p:nvPr/>
            </p:nvGrpSpPr>
            <p:grpSpPr>
              <a:xfrm>
                <a:off x="6360907" y="4007923"/>
                <a:ext cx="3212354" cy="364365"/>
                <a:chOff x="2287784" y="5064045"/>
                <a:chExt cx="4582169" cy="561788"/>
              </a:xfrm>
            </p:grpSpPr>
            <p:grpSp>
              <p:nvGrpSpPr>
                <p:cNvPr id="107" name="Group 106"/>
                <p:cNvGrpSpPr/>
                <p:nvPr/>
              </p:nvGrpSpPr>
              <p:grpSpPr>
                <a:xfrm rot="19177868">
                  <a:off x="2866388" y="5064045"/>
                  <a:ext cx="549835" cy="561788"/>
                  <a:chOff x="119530" y="3783106"/>
                  <a:chExt cx="549835" cy="561788"/>
                </a:xfrm>
              </p:grpSpPr>
              <p:sp>
                <p:nvSpPr>
                  <p:cNvPr id="129" name="Oval 128"/>
                  <p:cNvSpPr/>
                  <p:nvPr/>
                </p:nvSpPr>
                <p:spPr>
                  <a:xfrm>
                    <a:off x="119530" y="3783106"/>
                    <a:ext cx="549835" cy="561788"/>
                  </a:xfrm>
                  <a:prstGeom prst="ellipse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30" name="Right Arrow 129"/>
                  <p:cNvSpPr/>
                  <p:nvPr/>
                </p:nvSpPr>
                <p:spPr>
                  <a:xfrm>
                    <a:off x="449226" y="4041140"/>
                    <a:ext cx="211035" cy="45719"/>
                  </a:xfrm>
                  <a:prstGeom prst="rightArrow">
                    <a:avLst/>
                  </a:prstGeom>
                  <a:solidFill>
                    <a:srgbClr val="FF0000"/>
                  </a:solidFill>
                  <a:ln>
                    <a:solidFill>
                      <a:srgbClr val="FF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grpSp>
              <p:nvGrpSpPr>
                <p:cNvPr id="108" name="Group 107"/>
                <p:cNvGrpSpPr/>
                <p:nvPr/>
              </p:nvGrpSpPr>
              <p:grpSpPr>
                <a:xfrm rot="16200000">
                  <a:off x="2293760" y="5064045"/>
                  <a:ext cx="549835" cy="561788"/>
                  <a:chOff x="119530" y="3783106"/>
                  <a:chExt cx="549835" cy="561788"/>
                </a:xfrm>
              </p:grpSpPr>
              <p:sp>
                <p:nvSpPr>
                  <p:cNvPr id="127" name="Oval 126"/>
                  <p:cNvSpPr/>
                  <p:nvPr/>
                </p:nvSpPr>
                <p:spPr>
                  <a:xfrm>
                    <a:off x="119530" y="3783106"/>
                    <a:ext cx="549835" cy="561788"/>
                  </a:xfrm>
                  <a:prstGeom prst="ellipse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28" name="Right Arrow 127"/>
                  <p:cNvSpPr/>
                  <p:nvPr/>
                </p:nvSpPr>
                <p:spPr>
                  <a:xfrm>
                    <a:off x="449226" y="4041140"/>
                    <a:ext cx="211035" cy="45719"/>
                  </a:xfrm>
                  <a:prstGeom prst="rightArrow">
                    <a:avLst/>
                  </a:prstGeom>
                  <a:solidFill>
                    <a:srgbClr val="FF0000"/>
                  </a:solidFill>
                  <a:ln>
                    <a:solidFill>
                      <a:srgbClr val="FF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grpSp>
              <p:nvGrpSpPr>
                <p:cNvPr id="109" name="Group 108"/>
                <p:cNvGrpSpPr/>
                <p:nvPr/>
              </p:nvGrpSpPr>
              <p:grpSpPr>
                <a:xfrm rot="13893497">
                  <a:off x="6314141" y="5064045"/>
                  <a:ext cx="549835" cy="561788"/>
                  <a:chOff x="119530" y="3783106"/>
                  <a:chExt cx="549835" cy="561788"/>
                </a:xfrm>
              </p:grpSpPr>
              <p:sp>
                <p:nvSpPr>
                  <p:cNvPr id="125" name="Oval 124"/>
                  <p:cNvSpPr/>
                  <p:nvPr/>
                </p:nvSpPr>
                <p:spPr>
                  <a:xfrm>
                    <a:off x="119530" y="3783106"/>
                    <a:ext cx="549835" cy="561788"/>
                  </a:xfrm>
                  <a:prstGeom prst="ellipse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26" name="Right Arrow 125"/>
                  <p:cNvSpPr/>
                  <p:nvPr/>
                </p:nvSpPr>
                <p:spPr>
                  <a:xfrm>
                    <a:off x="449226" y="4041140"/>
                    <a:ext cx="211035" cy="45719"/>
                  </a:xfrm>
                  <a:prstGeom prst="rightArrow">
                    <a:avLst/>
                  </a:prstGeom>
                  <a:solidFill>
                    <a:srgbClr val="FF0000"/>
                  </a:solidFill>
                  <a:ln>
                    <a:solidFill>
                      <a:srgbClr val="FF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grpSp>
              <p:nvGrpSpPr>
                <p:cNvPr id="110" name="Group 109"/>
                <p:cNvGrpSpPr/>
                <p:nvPr/>
              </p:nvGrpSpPr>
              <p:grpSpPr>
                <a:xfrm rot="10800000">
                  <a:off x="5733696" y="5064045"/>
                  <a:ext cx="549835" cy="561788"/>
                  <a:chOff x="119530" y="3783106"/>
                  <a:chExt cx="549835" cy="561788"/>
                </a:xfrm>
              </p:grpSpPr>
              <p:sp>
                <p:nvSpPr>
                  <p:cNvPr id="123" name="Oval 122"/>
                  <p:cNvSpPr/>
                  <p:nvPr/>
                </p:nvSpPr>
                <p:spPr>
                  <a:xfrm>
                    <a:off x="119530" y="3783106"/>
                    <a:ext cx="549835" cy="561788"/>
                  </a:xfrm>
                  <a:prstGeom prst="ellipse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24" name="Right Arrow 123"/>
                  <p:cNvSpPr/>
                  <p:nvPr/>
                </p:nvSpPr>
                <p:spPr>
                  <a:xfrm>
                    <a:off x="449226" y="4041140"/>
                    <a:ext cx="211035" cy="45719"/>
                  </a:xfrm>
                  <a:prstGeom prst="rightArrow">
                    <a:avLst/>
                  </a:prstGeom>
                  <a:solidFill>
                    <a:srgbClr val="FF0000"/>
                  </a:solidFill>
                  <a:ln>
                    <a:solidFill>
                      <a:srgbClr val="FF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grpSp>
              <p:nvGrpSpPr>
                <p:cNvPr id="111" name="Group 110"/>
                <p:cNvGrpSpPr/>
                <p:nvPr/>
              </p:nvGrpSpPr>
              <p:grpSpPr>
                <a:xfrm rot="8167605">
                  <a:off x="5150743" y="5064045"/>
                  <a:ext cx="549835" cy="561788"/>
                  <a:chOff x="119530" y="3783106"/>
                  <a:chExt cx="549835" cy="561788"/>
                </a:xfrm>
              </p:grpSpPr>
              <p:sp>
                <p:nvSpPr>
                  <p:cNvPr id="121" name="Oval 120"/>
                  <p:cNvSpPr/>
                  <p:nvPr/>
                </p:nvSpPr>
                <p:spPr>
                  <a:xfrm>
                    <a:off x="119530" y="3783106"/>
                    <a:ext cx="549835" cy="561788"/>
                  </a:xfrm>
                  <a:prstGeom prst="ellipse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22" name="Right Arrow 121"/>
                  <p:cNvSpPr/>
                  <p:nvPr/>
                </p:nvSpPr>
                <p:spPr>
                  <a:xfrm>
                    <a:off x="449226" y="4041140"/>
                    <a:ext cx="211035" cy="45719"/>
                  </a:xfrm>
                  <a:prstGeom prst="rightArrow">
                    <a:avLst/>
                  </a:prstGeom>
                  <a:solidFill>
                    <a:srgbClr val="FF0000"/>
                  </a:solidFill>
                  <a:ln>
                    <a:solidFill>
                      <a:srgbClr val="FF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grpSp>
              <p:nvGrpSpPr>
                <p:cNvPr id="112" name="Group 111"/>
                <p:cNvGrpSpPr/>
                <p:nvPr/>
              </p:nvGrpSpPr>
              <p:grpSpPr>
                <a:xfrm rot="5400000">
                  <a:off x="4567702" y="5064045"/>
                  <a:ext cx="549835" cy="561788"/>
                  <a:chOff x="119530" y="3783106"/>
                  <a:chExt cx="549835" cy="561788"/>
                </a:xfrm>
              </p:grpSpPr>
              <p:sp>
                <p:nvSpPr>
                  <p:cNvPr id="119" name="Oval 118"/>
                  <p:cNvSpPr/>
                  <p:nvPr/>
                </p:nvSpPr>
                <p:spPr>
                  <a:xfrm>
                    <a:off x="119530" y="3783106"/>
                    <a:ext cx="549835" cy="561788"/>
                  </a:xfrm>
                  <a:prstGeom prst="ellipse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20" name="Right Arrow 119"/>
                  <p:cNvSpPr/>
                  <p:nvPr/>
                </p:nvSpPr>
                <p:spPr>
                  <a:xfrm>
                    <a:off x="449226" y="4041140"/>
                    <a:ext cx="211035" cy="45719"/>
                  </a:xfrm>
                  <a:prstGeom prst="rightArrow">
                    <a:avLst/>
                  </a:prstGeom>
                  <a:solidFill>
                    <a:srgbClr val="FF0000"/>
                  </a:solidFill>
                  <a:ln>
                    <a:solidFill>
                      <a:srgbClr val="FF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grpSp>
              <p:nvGrpSpPr>
                <p:cNvPr id="113" name="Group 112"/>
                <p:cNvGrpSpPr/>
                <p:nvPr/>
              </p:nvGrpSpPr>
              <p:grpSpPr>
                <a:xfrm rot="2801898">
                  <a:off x="4008792" y="5064045"/>
                  <a:ext cx="549835" cy="561788"/>
                  <a:chOff x="119530" y="3783106"/>
                  <a:chExt cx="549835" cy="561788"/>
                </a:xfrm>
              </p:grpSpPr>
              <p:sp>
                <p:nvSpPr>
                  <p:cNvPr id="117" name="Oval 116"/>
                  <p:cNvSpPr/>
                  <p:nvPr/>
                </p:nvSpPr>
                <p:spPr>
                  <a:xfrm>
                    <a:off x="119530" y="3783106"/>
                    <a:ext cx="549835" cy="561788"/>
                  </a:xfrm>
                  <a:prstGeom prst="ellipse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18" name="Right Arrow 117"/>
                  <p:cNvSpPr/>
                  <p:nvPr/>
                </p:nvSpPr>
                <p:spPr>
                  <a:xfrm>
                    <a:off x="449226" y="4041140"/>
                    <a:ext cx="211035" cy="45719"/>
                  </a:xfrm>
                  <a:prstGeom prst="rightArrow">
                    <a:avLst/>
                  </a:prstGeom>
                  <a:solidFill>
                    <a:srgbClr val="FF0000"/>
                  </a:solidFill>
                  <a:ln>
                    <a:solidFill>
                      <a:srgbClr val="FF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grpSp>
              <p:nvGrpSpPr>
                <p:cNvPr id="114" name="Group 113"/>
                <p:cNvGrpSpPr/>
                <p:nvPr/>
              </p:nvGrpSpPr>
              <p:grpSpPr>
                <a:xfrm>
                  <a:off x="3432813" y="5064045"/>
                  <a:ext cx="549835" cy="561788"/>
                  <a:chOff x="119530" y="3783106"/>
                  <a:chExt cx="549835" cy="561788"/>
                </a:xfrm>
              </p:grpSpPr>
              <p:sp>
                <p:nvSpPr>
                  <p:cNvPr id="115" name="Oval 114"/>
                  <p:cNvSpPr/>
                  <p:nvPr/>
                </p:nvSpPr>
                <p:spPr>
                  <a:xfrm>
                    <a:off x="119530" y="3783106"/>
                    <a:ext cx="549835" cy="561788"/>
                  </a:xfrm>
                  <a:prstGeom prst="ellipse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16" name="Right Arrow 115"/>
                  <p:cNvSpPr/>
                  <p:nvPr/>
                </p:nvSpPr>
                <p:spPr>
                  <a:xfrm>
                    <a:off x="449226" y="4041140"/>
                    <a:ext cx="211035" cy="45719"/>
                  </a:xfrm>
                  <a:prstGeom prst="rightArrow">
                    <a:avLst/>
                  </a:prstGeom>
                  <a:solidFill>
                    <a:srgbClr val="FF0000"/>
                  </a:solidFill>
                  <a:ln>
                    <a:solidFill>
                      <a:srgbClr val="FF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</p:grpSp>
        </p:grpSp>
        <p:cxnSp>
          <p:nvCxnSpPr>
            <p:cNvPr id="131" name="Straight Arrow Connector 130"/>
            <p:cNvCxnSpPr/>
            <p:nvPr/>
          </p:nvCxnSpPr>
          <p:spPr>
            <a:xfrm flipH="1" flipV="1">
              <a:off x="507331" y="4403085"/>
              <a:ext cx="7378" cy="460621"/>
            </a:xfrm>
            <a:prstGeom prst="straightConnector1">
              <a:avLst/>
            </a:prstGeom>
            <a:ln w="25400">
              <a:solidFill>
                <a:srgbClr val="00B050"/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2" name="Straight Arrow Connector 131"/>
            <p:cNvCxnSpPr/>
            <p:nvPr/>
          </p:nvCxnSpPr>
          <p:spPr>
            <a:xfrm flipH="1" flipV="1">
              <a:off x="3679965" y="4403086"/>
              <a:ext cx="7378" cy="460621"/>
            </a:xfrm>
            <a:prstGeom prst="straightConnector1">
              <a:avLst/>
            </a:prstGeom>
            <a:ln w="25400">
              <a:solidFill>
                <a:srgbClr val="00B050"/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3" name="Straight Arrow Connector 132"/>
            <p:cNvCxnSpPr/>
            <p:nvPr/>
          </p:nvCxnSpPr>
          <p:spPr>
            <a:xfrm flipH="1" flipV="1">
              <a:off x="6886603" y="4410378"/>
              <a:ext cx="7378" cy="460621"/>
            </a:xfrm>
            <a:prstGeom prst="straightConnector1">
              <a:avLst/>
            </a:prstGeom>
            <a:ln w="25400">
              <a:solidFill>
                <a:srgbClr val="00B050"/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482321" name="Group 482320"/>
            <p:cNvGrpSpPr/>
            <p:nvPr/>
          </p:nvGrpSpPr>
          <p:grpSpPr>
            <a:xfrm>
              <a:off x="310409" y="5705493"/>
              <a:ext cx="8754688" cy="364365"/>
              <a:chOff x="-19987" y="5908406"/>
              <a:chExt cx="8754688" cy="364365"/>
            </a:xfrm>
          </p:grpSpPr>
          <p:grpSp>
            <p:nvGrpSpPr>
              <p:cNvPr id="353" name="Group 352"/>
              <p:cNvGrpSpPr/>
              <p:nvPr/>
            </p:nvGrpSpPr>
            <p:grpSpPr>
              <a:xfrm rot="16200000">
                <a:off x="-1372" y="5893666"/>
                <a:ext cx="356613" cy="393844"/>
                <a:chOff x="119530" y="3783106"/>
                <a:chExt cx="549835" cy="561788"/>
              </a:xfrm>
            </p:grpSpPr>
            <p:sp>
              <p:nvSpPr>
                <p:cNvPr id="372" name="Oval 371"/>
                <p:cNvSpPr/>
                <p:nvPr/>
              </p:nvSpPr>
              <p:spPr>
                <a:xfrm>
                  <a:off x="119530" y="3783106"/>
                  <a:ext cx="549835" cy="561788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73" name="Right Arrow 372"/>
                <p:cNvSpPr/>
                <p:nvPr/>
              </p:nvSpPr>
              <p:spPr>
                <a:xfrm>
                  <a:off x="449226" y="4041140"/>
                  <a:ext cx="211035" cy="45719"/>
                </a:xfrm>
                <a:prstGeom prst="rightArrow">
                  <a:avLst/>
                </a:prstGeom>
                <a:solidFill>
                  <a:srgbClr val="FF0000"/>
                </a:solidFill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354" name="Group 353"/>
              <p:cNvGrpSpPr/>
              <p:nvPr/>
            </p:nvGrpSpPr>
            <p:grpSpPr>
              <a:xfrm rot="13893497">
                <a:off x="2817137" y="5893666"/>
                <a:ext cx="356613" cy="393844"/>
                <a:chOff x="119530" y="3783106"/>
                <a:chExt cx="549835" cy="561788"/>
              </a:xfrm>
            </p:grpSpPr>
            <p:sp>
              <p:nvSpPr>
                <p:cNvPr id="370" name="Oval 369"/>
                <p:cNvSpPr/>
                <p:nvPr/>
              </p:nvSpPr>
              <p:spPr>
                <a:xfrm>
                  <a:off x="119530" y="3783106"/>
                  <a:ext cx="549835" cy="561788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71" name="Right Arrow 370"/>
                <p:cNvSpPr/>
                <p:nvPr/>
              </p:nvSpPr>
              <p:spPr>
                <a:xfrm>
                  <a:off x="449226" y="4041140"/>
                  <a:ext cx="211035" cy="45719"/>
                </a:xfrm>
                <a:prstGeom prst="rightArrow">
                  <a:avLst/>
                </a:prstGeom>
                <a:solidFill>
                  <a:srgbClr val="FF0000"/>
                </a:solidFill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331" name="Group 330"/>
              <p:cNvGrpSpPr/>
              <p:nvPr/>
            </p:nvGrpSpPr>
            <p:grpSpPr>
              <a:xfrm rot="10800000">
                <a:off x="5563618" y="5908406"/>
                <a:ext cx="385465" cy="364365"/>
                <a:chOff x="119530" y="3783106"/>
                <a:chExt cx="549835" cy="561788"/>
              </a:xfrm>
            </p:grpSpPr>
            <p:sp>
              <p:nvSpPr>
                <p:cNvPr id="344" name="Oval 343"/>
                <p:cNvSpPr/>
                <p:nvPr/>
              </p:nvSpPr>
              <p:spPr>
                <a:xfrm>
                  <a:off x="119530" y="3783106"/>
                  <a:ext cx="549835" cy="561788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45" name="Right Arrow 344"/>
                <p:cNvSpPr/>
                <p:nvPr/>
              </p:nvSpPr>
              <p:spPr>
                <a:xfrm>
                  <a:off x="449226" y="4041140"/>
                  <a:ext cx="211035" cy="45719"/>
                </a:xfrm>
                <a:prstGeom prst="rightArrow">
                  <a:avLst/>
                </a:prstGeom>
                <a:solidFill>
                  <a:srgbClr val="FF0000"/>
                </a:solidFill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308" name="Group 307"/>
              <p:cNvGrpSpPr/>
              <p:nvPr/>
            </p:nvGrpSpPr>
            <p:grpSpPr>
              <a:xfrm rot="8167605">
                <a:off x="8349236" y="5908406"/>
                <a:ext cx="385465" cy="364365"/>
                <a:chOff x="119530" y="3783106"/>
                <a:chExt cx="549835" cy="561788"/>
              </a:xfrm>
            </p:grpSpPr>
            <p:sp>
              <p:nvSpPr>
                <p:cNvPr id="318" name="Oval 317"/>
                <p:cNvSpPr/>
                <p:nvPr/>
              </p:nvSpPr>
              <p:spPr>
                <a:xfrm>
                  <a:off x="119530" y="3783106"/>
                  <a:ext cx="549835" cy="561788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19" name="Right Arrow 318"/>
                <p:cNvSpPr/>
                <p:nvPr/>
              </p:nvSpPr>
              <p:spPr>
                <a:xfrm>
                  <a:off x="449226" y="4041140"/>
                  <a:ext cx="211035" cy="45719"/>
                </a:xfrm>
                <a:prstGeom prst="rightArrow">
                  <a:avLst/>
                </a:prstGeom>
                <a:solidFill>
                  <a:srgbClr val="FF0000"/>
                </a:solidFill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397" name="Group 396"/>
            <p:cNvGrpSpPr/>
            <p:nvPr/>
          </p:nvGrpSpPr>
          <p:grpSpPr>
            <a:xfrm rot="16200000">
              <a:off x="329025" y="4006935"/>
              <a:ext cx="356613" cy="393844"/>
              <a:chOff x="119530" y="3783106"/>
              <a:chExt cx="549835" cy="561788"/>
            </a:xfrm>
          </p:grpSpPr>
          <p:sp>
            <p:nvSpPr>
              <p:cNvPr id="407" name="Oval 406"/>
              <p:cNvSpPr/>
              <p:nvPr/>
            </p:nvSpPr>
            <p:spPr>
              <a:xfrm>
                <a:off x="119530" y="3783106"/>
                <a:ext cx="549835" cy="561788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08" name="Right Arrow 407"/>
              <p:cNvSpPr/>
              <p:nvPr/>
            </p:nvSpPr>
            <p:spPr>
              <a:xfrm>
                <a:off x="449226" y="4041140"/>
                <a:ext cx="211035" cy="45719"/>
              </a:xfrm>
              <a:prstGeom prst="rightArrow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409" name="Group 408"/>
            <p:cNvGrpSpPr/>
            <p:nvPr/>
          </p:nvGrpSpPr>
          <p:grpSpPr>
            <a:xfrm rot="16200000">
              <a:off x="3501659" y="4035150"/>
              <a:ext cx="356613" cy="393844"/>
              <a:chOff x="119530" y="3783106"/>
              <a:chExt cx="549835" cy="561788"/>
            </a:xfrm>
          </p:grpSpPr>
          <p:sp>
            <p:nvSpPr>
              <p:cNvPr id="410" name="Oval 409"/>
              <p:cNvSpPr/>
              <p:nvPr/>
            </p:nvSpPr>
            <p:spPr>
              <a:xfrm>
                <a:off x="119530" y="3783106"/>
                <a:ext cx="549835" cy="561788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11" name="Right Arrow 410"/>
              <p:cNvSpPr/>
              <p:nvPr/>
            </p:nvSpPr>
            <p:spPr>
              <a:xfrm>
                <a:off x="449226" y="4041140"/>
                <a:ext cx="211035" cy="45719"/>
              </a:xfrm>
              <a:prstGeom prst="rightArrow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412" name="Group 411"/>
            <p:cNvGrpSpPr/>
            <p:nvPr/>
          </p:nvGrpSpPr>
          <p:grpSpPr>
            <a:xfrm rot="16200000">
              <a:off x="6715675" y="4007032"/>
              <a:ext cx="356613" cy="393844"/>
              <a:chOff x="119530" y="3783106"/>
              <a:chExt cx="549835" cy="561788"/>
            </a:xfrm>
          </p:grpSpPr>
          <p:sp>
            <p:nvSpPr>
              <p:cNvPr id="413" name="Oval 412"/>
              <p:cNvSpPr/>
              <p:nvPr/>
            </p:nvSpPr>
            <p:spPr>
              <a:xfrm>
                <a:off x="119530" y="3783106"/>
                <a:ext cx="549835" cy="561788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14" name="Right Arrow 413"/>
              <p:cNvSpPr/>
              <p:nvPr/>
            </p:nvSpPr>
            <p:spPr>
              <a:xfrm>
                <a:off x="449226" y="4041140"/>
                <a:ext cx="211035" cy="45719"/>
              </a:xfrm>
              <a:prstGeom prst="rightArrow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415" name="Straight Arrow Connector 414"/>
            <p:cNvCxnSpPr/>
            <p:nvPr/>
          </p:nvCxnSpPr>
          <p:spPr>
            <a:xfrm flipH="1" flipV="1">
              <a:off x="503642" y="5225608"/>
              <a:ext cx="7378" cy="460621"/>
            </a:xfrm>
            <a:prstGeom prst="straightConnector1">
              <a:avLst/>
            </a:prstGeom>
            <a:ln w="25400">
              <a:solidFill>
                <a:srgbClr val="00B050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6" name="Straight Arrow Connector 415"/>
            <p:cNvCxnSpPr/>
            <p:nvPr/>
          </p:nvCxnSpPr>
          <p:spPr>
            <a:xfrm flipH="1" flipV="1">
              <a:off x="8847579" y="5265639"/>
              <a:ext cx="7378" cy="460621"/>
            </a:xfrm>
            <a:prstGeom prst="straightConnector1">
              <a:avLst/>
            </a:prstGeom>
            <a:ln w="25400">
              <a:solidFill>
                <a:srgbClr val="00B050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7" name="Straight Arrow Connector 416"/>
            <p:cNvCxnSpPr/>
            <p:nvPr/>
          </p:nvCxnSpPr>
          <p:spPr>
            <a:xfrm flipH="1" flipV="1">
              <a:off x="6083057" y="5248747"/>
              <a:ext cx="7378" cy="460621"/>
            </a:xfrm>
            <a:prstGeom prst="straightConnector1">
              <a:avLst/>
            </a:prstGeom>
            <a:ln w="25400">
              <a:solidFill>
                <a:srgbClr val="00B050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8" name="Straight Arrow Connector 417"/>
            <p:cNvCxnSpPr/>
            <p:nvPr/>
          </p:nvCxnSpPr>
          <p:spPr>
            <a:xfrm flipH="1" flipV="1">
              <a:off x="3330644" y="5244872"/>
              <a:ext cx="7378" cy="460621"/>
            </a:xfrm>
            <a:prstGeom prst="straightConnector1">
              <a:avLst/>
            </a:prstGeom>
            <a:ln w="25400">
              <a:solidFill>
                <a:srgbClr val="00B050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93" name="Oval 392"/>
          <p:cNvSpPr/>
          <p:nvPr/>
        </p:nvSpPr>
        <p:spPr>
          <a:xfrm>
            <a:off x="4053549" y="3884445"/>
            <a:ext cx="1815158" cy="543240"/>
          </a:xfrm>
          <a:prstGeom prst="ellipse">
            <a:avLst/>
          </a:prstGeom>
          <a:solidFill>
            <a:schemeClr val="accent1">
              <a:alpha val="6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Period=8 Unit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424" name="Oval 423"/>
          <p:cNvSpPr/>
          <p:nvPr/>
        </p:nvSpPr>
        <p:spPr>
          <a:xfrm>
            <a:off x="3809787" y="5594161"/>
            <a:ext cx="1815158" cy="543240"/>
          </a:xfrm>
          <a:prstGeom prst="ellipse">
            <a:avLst/>
          </a:prstGeom>
          <a:solidFill>
            <a:schemeClr val="accent1">
              <a:alpha val="6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Period=7 Unit</a:t>
            </a:r>
            <a:endParaRPr lang="en-US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6503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" name="Group 30"/>
          <p:cNvGrpSpPr/>
          <p:nvPr/>
        </p:nvGrpSpPr>
        <p:grpSpPr>
          <a:xfrm>
            <a:off x="303743" y="1659010"/>
            <a:ext cx="4401813" cy="3520472"/>
            <a:chOff x="422224" y="2477916"/>
            <a:chExt cx="4401813" cy="3520472"/>
          </a:xfrm>
        </p:grpSpPr>
        <p:pic>
          <p:nvPicPr>
            <p:cNvPr id="3074" name="Picture 2" descr="E:\Work\KS\CSS\2010.TopicsInRenderingContract\zMisc\ToyRayTracer\CommandFile\Week2\AliasInfinite.bmp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22224" y="2477916"/>
              <a:ext cx="4401813" cy="352047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6" name="Rectangle 15"/>
            <p:cNvSpPr/>
            <p:nvPr/>
          </p:nvSpPr>
          <p:spPr>
            <a:xfrm>
              <a:off x="3050275" y="2718038"/>
              <a:ext cx="1609543" cy="243711"/>
            </a:xfrm>
            <a:prstGeom prst="rect">
              <a:avLst/>
            </a:prstGeom>
            <a:noFill/>
            <a:ln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21"/>
            <p:cNvSpPr/>
            <p:nvPr/>
          </p:nvSpPr>
          <p:spPr>
            <a:xfrm>
              <a:off x="2858760" y="5078367"/>
              <a:ext cx="996286" cy="178211"/>
            </a:xfrm>
            <a:prstGeom prst="rect">
              <a:avLst/>
            </a:prstGeom>
            <a:noFill/>
            <a:ln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82306" name="Rectangle 2"/>
          <p:cNvSpPr>
            <a:spLocks noGrp="1" noChangeArrowheads="1"/>
          </p:cNvSpPr>
          <p:nvPr>
            <p:ph type="title"/>
          </p:nvPr>
        </p:nvSpPr>
        <p:spPr>
          <a:xfrm>
            <a:off x="296514" y="544148"/>
            <a:ext cx="4454996" cy="63223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Time/Space Analogy</a:t>
            </a:r>
            <a:endParaRPr lang="en-US" dirty="0"/>
          </a:p>
        </p:txBody>
      </p:sp>
      <p:cxnSp>
        <p:nvCxnSpPr>
          <p:cNvPr id="21" name="Straight Arrow Connector 20"/>
          <p:cNvCxnSpPr>
            <a:stCxn id="16" idx="3"/>
            <a:endCxn id="28" idx="2"/>
          </p:cNvCxnSpPr>
          <p:nvPr/>
        </p:nvCxnSpPr>
        <p:spPr>
          <a:xfrm flipV="1">
            <a:off x="4541337" y="799414"/>
            <a:ext cx="900706" cy="1221574"/>
          </a:xfrm>
          <a:prstGeom prst="straightConnector1">
            <a:avLst/>
          </a:prstGeom>
          <a:ln w="25400">
            <a:solidFill>
              <a:srgbClr val="FF0000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Oval 27"/>
          <p:cNvSpPr/>
          <p:nvPr/>
        </p:nvSpPr>
        <p:spPr>
          <a:xfrm>
            <a:off x="5442043" y="321288"/>
            <a:ext cx="2736376" cy="956251"/>
          </a:xfrm>
          <a:prstGeom prst="ellipse">
            <a:avLst/>
          </a:prstGeom>
          <a:solidFill>
            <a:schemeClr val="accent1">
              <a:alpha val="6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Color “changes” rapidly over space</a:t>
            </a:r>
            <a:endParaRPr lang="en-US" b="1" dirty="0">
              <a:solidFill>
                <a:schemeClr val="tx1"/>
              </a:solidFill>
            </a:endParaRPr>
          </a:p>
        </p:txBody>
      </p:sp>
      <p:cxnSp>
        <p:nvCxnSpPr>
          <p:cNvPr id="23" name="Straight Arrow Connector 22"/>
          <p:cNvCxnSpPr>
            <a:stCxn id="22" idx="3"/>
            <a:endCxn id="15" idx="2"/>
          </p:cNvCxnSpPr>
          <p:nvPr/>
        </p:nvCxnSpPr>
        <p:spPr>
          <a:xfrm flipV="1">
            <a:off x="3736565" y="3150458"/>
            <a:ext cx="1120354" cy="1198109"/>
          </a:xfrm>
          <a:prstGeom prst="straightConnector1">
            <a:avLst/>
          </a:prstGeom>
          <a:ln w="25400">
            <a:solidFill>
              <a:srgbClr val="FF0000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Oval 14"/>
          <p:cNvSpPr/>
          <p:nvPr/>
        </p:nvSpPr>
        <p:spPr>
          <a:xfrm>
            <a:off x="4856919" y="2652443"/>
            <a:ext cx="2764061" cy="996030"/>
          </a:xfrm>
          <a:prstGeom prst="ellipse">
            <a:avLst/>
          </a:prstGeom>
          <a:solidFill>
            <a:schemeClr val="accent1">
              <a:alpha val="6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Color “changes”</a:t>
            </a:r>
          </a:p>
          <a:p>
            <a:pPr algn="ctr"/>
            <a:r>
              <a:rPr lang="en-US" b="1" dirty="0">
                <a:solidFill>
                  <a:schemeClr val="tx1"/>
                </a:solidFill>
              </a:rPr>
              <a:t>s</a:t>
            </a:r>
            <a:r>
              <a:rPr lang="en-US" b="1" dirty="0" smtClean="0">
                <a:solidFill>
                  <a:schemeClr val="tx1"/>
                </a:solidFill>
              </a:rPr>
              <a:t>lowly over space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8" name="Content Placeholder 2"/>
          <p:cNvSpPr>
            <a:spLocks noGrp="1"/>
          </p:cNvSpPr>
          <p:nvPr>
            <p:ph idx="1"/>
          </p:nvPr>
        </p:nvSpPr>
        <p:spPr>
          <a:xfrm>
            <a:off x="4936881" y="3541592"/>
            <a:ext cx="3998795" cy="1781034"/>
          </a:xfrm>
        </p:spPr>
        <p:txBody>
          <a:bodyPr>
            <a:normAutofit/>
          </a:bodyPr>
          <a:lstStyle/>
          <a:p>
            <a:r>
              <a:rPr lang="en-US" sz="2000" dirty="0" smtClean="0"/>
              <a:t>Many pixels to describe simple (no) transition</a:t>
            </a:r>
          </a:p>
          <a:p>
            <a:r>
              <a:rPr lang="en-US" sz="2000" dirty="0" smtClean="0"/>
              <a:t>In time, object moves very slowly, many frames to capture movement</a:t>
            </a:r>
          </a:p>
        </p:txBody>
      </p:sp>
      <p:sp>
        <p:nvSpPr>
          <p:cNvPr id="19" name="Content Placeholder 2"/>
          <p:cNvSpPr txBox="1">
            <a:spLocks/>
          </p:cNvSpPr>
          <p:nvPr/>
        </p:nvSpPr>
        <p:spPr>
          <a:xfrm>
            <a:off x="4895939" y="1135228"/>
            <a:ext cx="4039737" cy="201523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 smtClean="0"/>
              <a:t>One pixel must capture many </a:t>
            </a:r>
            <a:br>
              <a:rPr lang="en-US" sz="2000" dirty="0" smtClean="0"/>
            </a:br>
            <a:r>
              <a:rPr lang="en-US" sz="2000" dirty="0" smtClean="0"/>
              <a:t>black</a:t>
            </a:r>
            <a:r>
              <a:rPr lang="en-US" sz="2000" dirty="0" smtClean="0">
                <a:sym typeface="Wingdings" pitchFamily="2" charset="2"/>
              </a:rPr>
              <a:t></a:t>
            </a:r>
            <a:r>
              <a:rPr lang="en-US" sz="2000" dirty="0" smtClean="0"/>
              <a:t>white transitions!</a:t>
            </a:r>
          </a:p>
          <a:p>
            <a:r>
              <a:rPr lang="en-US" sz="2000" dirty="0" smtClean="0"/>
              <a:t>One frame must capture much </a:t>
            </a:r>
            <a:br>
              <a:rPr lang="en-US" sz="2000" dirty="0" smtClean="0"/>
            </a:br>
            <a:r>
              <a:rPr lang="en-US" sz="2000" dirty="0" smtClean="0"/>
              <a:t>movement over time</a:t>
            </a:r>
          </a:p>
        </p:txBody>
      </p:sp>
      <p:sp>
        <p:nvSpPr>
          <p:cNvPr id="36" name="Content Placeholder 2"/>
          <p:cNvSpPr txBox="1">
            <a:spLocks/>
          </p:cNvSpPr>
          <p:nvPr/>
        </p:nvSpPr>
        <p:spPr>
          <a:xfrm>
            <a:off x="457199" y="5322626"/>
            <a:ext cx="8543499" cy="12965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Observation: Aliasing results when</a:t>
            </a:r>
            <a:r>
              <a:rPr lang="en-US" dirty="0"/>
              <a:t> </a:t>
            </a:r>
            <a:r>
              <a:rPr lang="en-US" dirty="0" smtClean="0"/>
              <a:t>…</a:t>
            </a:r>
          </a:p>
          <a:p>
            <a:pPr lvl="1"/>
            <a:r>
              <a:rPr lang="en-US" dirty="0" smtClean="0"/>
              <a:t>Changes too fast for the sampling rates!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1071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2" name="Group 51"/>
          <p:cNvGrpSpPr/>
          <p:nvPr/>
        </p:nvGrpSpPr>
        <p:grpSpPr>
          <a:xfrm>
            <a:off x="2210044" y="969076"/>
            <a:ext cx="6701461" cy="5553309"/>
            <a:chOff x="2210044" y="969076"/>
            <a:chExt cx="6701461" cy="5553309"/>
          </a:xfrm>
        </p:grpSpPr>
        <p:grpSp>
          <p:nvGrpSpPr>
            <p:cNvPr id="24" name="Group 23"/>
            <p:cNvGrpSpPr/>
            <p:nvPr/>
          </p:nvGrpSpPr>
          <p:grpSpPr>
            <a:xfrm>
              <a:off x="4509692" y="969076"/>
              <a:ext cx="4401813" cy="3520472"/>
              <a:chOff x="1125790" y="1571966"/>
              <a:chExt cx="4401813" cy="3520472"/>
            </a:xfrm>
          </p:grpSpPr>
          <p:pic>
            <p:nvPicPr>
              <p:cNvPr id="37" name="Picture 2" descr="E:\Work\KS\CSS\2010.TopicsInRenderingContract\zMisc\ToyRayTracer\CommandFile\Week2\AliasInfinite.bmp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125790" y="1571966"/>
                <a:ext cx="4401813" cy="3520472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38" name="Rectangle 37"/>
              <p:cNvSpPr/>
              <p:nvPr/>
            </p:nvSpPr>
            <p:spPr>
              <a:xfrm>
                <a:off x="1323833" y="2856946"/>
                <a:ext cx="3016897" cy="52416"/>
              </a:xfrm>
              <a:prstGeom prst="rect">
                <a:avLst/>
              </a:prstGeom>
              <a:noFill/>
              <a:ln>
                <a:solidFill>
                  <a:schemeClr val="accent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25" name="Straight Arrow Connector 24"/>
            <p:cNvCxnSpPr/>
            <p:nvPr/>
          </p:nvCxnSpPr>
          <p:spPr>
            <a:xfrm flipH="1">
              <a:off x="4710453" y="2254056"/>
              <a:ext cx="1" cy="2309923"/>
            </a:xfrm>
            <a:prstGeom prst="straightConnector1">
              <a:avLst/>
            </a:prstGeom>
            <a:ln w="31750">
              <a:solidFill>
                <a:srgbClr val="FF0000"/>
              </a:solidFill>
              <a:prstDash val="dashDot"/>
              <a:tailEnd type="triangl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Arrow Connector 25"/>
            <p:cNvCxnSpPr/>
            <p:nvPr/>
          </p:nvCxnSpPr>
          <p:spPr>
            <a:xfrm>
              <a:off x="5412972" y="2254056"/>
              <a:ext cx="0" cy="2700081"/>
            </a:xfrm>
            <a:prstGeom prst="straightConnector1">
              <a:avLst/>
            </a:prstGeom>
            <a:ln w="31750">
              <a:solidFill>
                <a:srgbClr val="FF0000"/>
              </a:solidFill>
              <a:prstDash val="dashDot"/>
              <a:tailEnd type="triangl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Arrow Connector 26"/>
            <p:cNvCxnSpPr/>
            <p:nvPr/>
          </p:nvCxnSpPr>
          <p:spPr>
            <a:xfrm>
              <a:off x="6710598" y="2254056"/>
              <a:ext cx="7912" cy="2700081"/>
            </a:xfrm>
            <a:prstGeom prst="straightConnector1">
              <a:avLst/>
            </a:prstGeom>
            <a:ln w="31750">
              <a:solidFill>
                <a:srgbClr val="FF0000"/>
              </a:solidFill>
              <a:prstDash val="dashDot"/>
              <a:tailEnd type="triangl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Oval 31"/>
            <p:cNvSpPr/>
            <p:nvPr/>
          </p:nvSpPr>
          <p:spPr>
            <a:xfrm>
              <a:off x="2210044" y="5333293"/>
              <a:ext cx="2299648" cy="1189092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Intensity of the line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  <p:grpSp>
          <p:nvGrpSpPr>
            <p:cNvPr id="51" name="Group 50"/>
            <p:cNvGrpSpPr/>
            <p:nvPr/>
          </p:nvGrpSpPr>
          <p:grpSpPr>
            <a:xfrm>
              <a:off x="4509692" y="4563979"/>
              <a:ext cx="3610726" cy="1449365"/>
              <a:chOff x="4509692" y="4563979"/>
              <a:chExt cx="3610726" cy="1449365"/>
            </a:xfrm>
          </p:grpSpPr>
          <p:grpSp>
            <p:nvGrpSpPr>
              <p:cNvPr id="30" name="Group 29"/>
              <p:cNvGrpSpPr/>
              <p:nvPr/>
            </p:nvGrpSpPr>
            <p:grpSpPr>
              <a:xfrm>
                <a:off x="4509692" y="4563979"/>
                <a:ext cx="3610726" cy="1449365"/>
                <a:chOff x="5968223" y="3248167"/>
                <a:chExt cx="3610726" cy="2143577"/>
              </a:xfrm>
            </p:grpSpPr>
            <p:cxnSp>
              <p:nvCxnSpPr>
                <p:cNvPr id="35" name="Straight Arrow Connector 34"/>
                <p:cNvCxnSpPr/>
                <p:nvPr/>
              </p:nvCxnSpPr>
              <p:spPr>
                <a:xfrm flipV="1">
                  <a:off x="6143369" y="3248167"/>
                  <a:ext cx="0" cy="2143577"/>
                </a:xfrm>
                <a:prstGeom prst="straightConnector1">
                  <a:avLst/>
                </a:prstGeom>
                <a:ln w="25400">
                  <a:solidFill>
                    <a:schemeClr val="tx1"/>
                  </a:solidFill>
                  <a:tailEnd type="triangle" w="med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6" name="Straight Arrow Connector 35"/>
                <p:cNvCxnSpPr/>
                <p:nvPr/>
              </p:nvCxnSpPr>
              <p:spPr>
                <a:xfrm>
                  <a:off x="5968223" y="5264370"/>
                  <a:ext cx="3610726" cy="914"/>
                </a:xfrm>
                <a:prstGeom prst="straightConnector1">
                  <a:avLst/>
                </a:prstGeom>
                <a:ln w="25400">
                  <a:solidFill>
                    <a:schemeClr val="tx1"/>
                  </a:solidFill>
                  <a:tailEnd type="triangle" w="med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31" name="Group 30"/>
              <p:cNvGrpSpPr/>
              <p:nvPr/>
            </p:nvGrpSpPr>
            <p:grpSpPr>
              <a:xfrm>
                <a:off x="4684837" y="5010286"/>
                <a:ext cx="742871" cy="917553"/>
                <a:chOff x="6143369" y="3956454"/>
                <a:chExt cx="1158183" cy="1307911"/>
              </a:xfrm>
            </p:grpSpPr>
            <p:cxnSp>
              <p:nvCxnSpPr>
                <p:cNvPr id="33" name="Straight Arrow Connector 32"/>
                <p:cNvCxnSpPr/>
                <p:nvPr/>
              </p:nvCxnSpPr>
              <p:spPr>
                <a:xfrm flipV="1">
                  <a:off x="6143369" y="3956454"/>
                  <a:ext cx="1158183" cy="2"/>
                </a:xfrm>
                <a:prstGeom prst="straightConnector1">
                  <a:avLst/>
                </a:prstGeom>
                <a:ln w="25400">
                  <a:solidFill>
                    <a:schemeClr val="bg1">
                      <a:lumMod val="65000"/>
                    </a:schemeClr>
                  </a:solidFill>
                  <a:headEnd type="non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" name="Straight Arrow Connector 33"/>
                <p:cNvCxnSpPr/>
                <p:nvPr/>
              </p:nvCxnSpPr>
              <p:spPr>
                <a:xfrm>
                  <a:off x="7301552" y="3957336"/>
                  <a:ext cx="0" cy="1307029"/>
                </a:xfrm>
                <a:prstGeom prst="straightConnector1">
                  <a:avLst/>
                </a:prstGeom>
                <a:ln w="25400">
                  <a:solidFill>
                    <a:schemeClr val="bg1">
                      <a:lumMod val="65000"/>
                    </a:schemeClr>
                  </a:solidFill>
                  <a:headEnd type="non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40" name="Group 39"/>
              <p:cNvGrpSpPr/>
              <p:nvPr/>
            </p:nvGrpSpPr>
            <p:grpSpPr>
              <a:xfrm flipH="1">
                <a:off x="6718509" y="5009667"/>
                <a:ext cx="1006122" cy="917553"/>
                <a:chOff x="6143369" y="3956454"/>
                <a:chExt cx="1158183" cy="1307911"/>
              </a:xfrm>
            </p:grpSpPr>
            <p:cxnSp>
              <p:nvCxnSpPr>
                <p:cNvPr id="41" name="Straight Arrow Connector 40"/>
                <p:cNvCxnSpPr/>
                <p:nvPr/>
              </p:nvCxnSpPr>
              <p:spPr>
                <a:xfrm flipV="1">
                  <a:off x="6143369" y="3956454"/>
                  <a:ext cx="1158183" cy="2"/>
                </a:xfrm>
                <a:prstGeom prst="straightConnector1">
                  <a:avLst/>
                </a:prstGeom>
                <a:ln w="25400">
                  <a:solidFill>
                    <a:schemeClr val="bg1">
                      <a:lumMod val="65000"/>
                    </a:schemeClr>
                  </a:solidFill>
                  <a:headEnd type="non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2" name="Straight Arrow Connector 41"/>
                <p:cNvCxnSpPr/>
                <p:nvPr/>
              </p:nvCxnSpPr>
              <p:spPr>
                <a:xfrm>
                  <a:off x="7301552" y="3957336"/>
                  <a:ext cx="0" cy="1307029"/>
                </a:xfrm>
                <a:prstGeom prst="straightConnector1">
                  <a:avLst/>
                </a:prstGeom>
                <a:ln w="25400">
                  <a:solidFill>
                    <a:schemeClr val="bg1">
                      <a:lumMod val="65000"/>
                    </a:schemeClr>
                  </a:solidFill>
                  <a:headEnd type="non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24007"/>
          </a:xfrm>
        </p:spPr>
        <p:txBody>
          <a:bodyPr>
            <a:normAutofit/>
          </a:bodyPr>
          <a:lstStyle/>
          <a:p>
            <a:r>
              <a:rPr lang="en-US" dirty="0" smtClean="0"/>
              <a:t>How to measure: rate of change?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7905" y="1284941"/>
            <a:ext cx="4008625" cy="5002305"/>
          </a:xfrm>
        </p:spPr>
        <p:txBody>
          <a:bodyPr>
            <a:normAutofit/>
          </a:bodyPr>
          <a:lstStyle/>
          <a:p>
            <a:r>
              <a:rPr lang="en-US" dirty="0" smtClean="0"/>
              <a:t>Rate of Change:</a:t>
            </a:r>
          </a:p>
          <a:p>
            <a:pPr lvl="1"/>
            <a:r>
              <a:rPr lang="en-US" dirty="0" smtClean="0"/>
              <a:t>Frequency!</a:t>
            </a:r>
          </a:p>
          <a:p>
            <a:r>
              <a:rPr lang="en-US" dirty="0" smtClean="0"/>
              <a:t>Frequency of images</a:t>
            </a:r>
            <a:endParaRPr lang="en-US" dirty="0"/>
          </a:p>
          <a:p>
            <a:pPr lvl="1"/>
            <a:r>
              <a:rPr lang="en-US" dirty="0" smtClean="0"/>
              <a:t>How to measure?</a:t>
            </a:r>
          </a:p>
          <a:p>
            <a:r>
              <a:rPr lang="en-US" dirty="0" smtClean="0"/>
              <a:t>Goal:</a:t>
            </a:r>
          </a:p>
          <a:p>
            <a:pPr lvl="1"/>
            <a:r>
              <a:rPr lang="en-US" dirty="0" smtClean="0"/>
              <a:t>Appreciation for</a:t>
            </a:r>
            <a:br>
              <a:rPr lang="en-US" dirty="0" smtClean="0"/>
            </a:br>
            <a:r>
              <a:rPr lang="en-US" dirty="0" err="1" smtClean="0"/>
              <a:t>Nyquist</a:t>
            </a:r>
            <a:r>
              <a:rPr lang="en-US" dirty="0" smtClean="0"/>
              <a:t> frequency</a:t>
            </a:r>
          </a:p>
          <a:p>
            <a:pPr lvl="1"/>
            <a:endParaRPr lang="en-US" dirty="0"/>
          </a:p>
          <a:p>
            <a:pPr lvl="1"/>
            <a:endParaRPr lang="en-US" dirty="0" smtClean="0"/>
          </a:p>
        </p:txBody>
      </p:sp>
      <p:sp>
        <p:nvSpPr>
          <p:cNvPr id="28" name="Oval 27"/>
          <p:cNvSpPr/>
          <p:nvPr/>
        </p:nvSpPr>
        <p:spPr>
          <a:xfrm>
            <a:off x="6844352" y="1064964"/>
            <a:ext cx="2299648" cy="1189092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One line of color</a:t>
            </a:r>
            <a:endParaRPr lang="en-US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7341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4292221" cy="824007"/>
          </a:xfrm>
        </p:spPr>
        <p:txBody>
          <a:bodyPr>
            <a:normAutofit/>
          </a:bodyPr>
          <a:lstStyle/>
          <a:p>
            <a:r>
              <a:rPr lang="en-US" dirty="0" smtClean="0"/>
              <a:t>A little math 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7905" y="1392072"/>
            <a:ext cx="8497605" cy="4895175"/>
          </a:xfrm>
        </p:spPr>
        <p:txBody>
          <a:bodyPr>
            <a:normAutofit/>
          </a:bodyPr>
          <a:lstStyle/>
          <a:p>
            <a:r>
              <a:rPr lang="en-US" dirty="0" smtClean="0"/>
              <a:t>Approach:</a:t>
            </a:r>
          </a:p>
          <a:p>
            <a:pPr lvl="1"/>
            <a:r>
              <a:rPr lang="en-US" dirty="0" smtClean="0"/>
              <a:t>Find mathematic representation for this simple case</a:t>
            </a:r>
          </a:p>
          <a:p>
            <a:pPr lvl="1"/>
            <a:r>
              <a:rPr lang="en-US" dirty="0" smtClean="0"/>
              <a:t>Study to understand the characteristic</a:t>
            </a:r>
          </a:p>
          <a:p>
            <a:pPr lvl="1"/>
            <a:r>
              <a:rPr lang="en-US" dirty="0" smtClean="0"/>
              <a:t>Generalize to discuss aliasing we observed</a:t>
            </a:r>
          </a:p>
          <a:p>
            <a:endParaRPr lang="en-US" dirty="0"/>
          </a:p>
          <a:p>
            <a:pPr lvl="1"/>
            <a:endParaRPr lang="en-US" dirty="0"/>
          </a:p>
          <a:p>
            <a:pPr lvl="1"/>
            <a:endParaRPr lang="en-US" dirty="0" smtClean="0"/>
          </a:p>
        </p:txBody>
      </p:sp>
      <p:cxnSp>
        <p:nvCxnSpPr>
          <p:cNvPr id="22" name="Straight Arrow Connector 21"/>
          <p:cNvCxnSpPr/>
          <p:nvPr/>
        </p:nvCxnSpPr>
        <p:spPr>
          <a:xfrm flipH="1">
            <a:off x="2879474" y="5168230"/>
            <a:ext cx="742871" cy="0"/>
          </a:xfrm>
          <a:prstGeom prst="straightConnector1">
            <a:avLst/>
          </a:prstGeom>
          <a:ln w="12700">
            <a:solidFill>
              <a:srgbClr val="FF0000"/>
            </a:solidFill>
            <a:prstDash val="dashDot"/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Content Placeholder 2"/>
          <p:cNvSpPr txBox="1">
            <a:spLocks/>
          </p:cNvSpPr>
          <p:nvPr/>
        </p:nvSpPr>
        <p:spPr>
          <a:xfrm>
            <a:off x="1609692" y="3620295"/>
            <a:ext cx="1501998" cy="7301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800" dirty="0" smtClean="0"/>
              <a:t>Assume width of 4 (T=4)</a:t>
            </a:r>
          </a:p>
          <a:p>
            <a:endParaRPr lang="en-US" dirty="0" smtClean="0"/>
          </a:p>
          <a:p>
            <a:pPr lvl="1"/>
            <a:endParaRPr lang="en-US" dirty="0" smtClean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Content Placeholder 2"/>
              <p:cNvSpPr txBox="1">
                <a:spLocks/>
              </p:cNvSpPr>
              <p:nvPr/>
            </p:nvSpPr>
            <p:spPr>
              <a:xfrm>
                <a:off x="4913146" y="4032796"/>
                <a:ext cx="2252602" cy="544316"/>
              </a:xfrm>
              <a:prstGeom prst="rect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</p:spPr>
            <p:txBody>
              <a:bodyPr vert="horz" lIns="91440" tIns="45720" rIns="91440" bIns="45720" rtlCol="0">
                <a:normAutofit fontScale="85000" lnSpcReduction="10000"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US" sz="1800" dirty="0" smtClean="0"/>
                  <a:t>Let’s say repeats every width of 20  (W = 2*</a:t>
                </a:r>
                <a14:m>
                  <m:oMath xmlns:m="http://schemas.openxmlformats.org/officeDocument/2006/math">
                    <m:r>
                      <a:rPr lang="en-US" sz="1800" i="1">
                        <a:latin typeface="Cambria Math"/>
                      </a:rPr>
                      <m:t>𝜋</m:t>
                    </m:r>
                  </m:oMath>
                </a14:m>
                <a:r>
                  <a:rPr lang="en-US" sz="1800" dirty="0" smtClean="0"/>
                  <a:t>/10)</a:t>
                </a:r>
                <a:endParaRPr lang="en-US" sz="1800" dirty="0"/>
              </a:p>
              <a:p>
                <a:pPr marL="0" indent="0">
                  <a:buNone/>
                </a:pPr>
                <a:endParaRPr lang="en-US" sz="1800" dirty="0" smtClean="0"/>
              </a:p>
              <a:p>
                <a:endParaRPr lang="en-US" dirty="0" smtClean="0"/>
              </a:p>
              <a:p>
                <a:pPr lvl="1"/>
                <a:endParaRPr lang="en-US" dirty="0" smtClean="0"/>
              </a:p>
            </p:txBody>
          </p:sp>
        </mc:Choice>
        <mc:Fallback xmlns="">
          <p:sp>
            <p:nvSpPr>
              <p:cNvPr id="40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13146" y="4032796"/>
                <a:ext cx="2252602" cy="544316"/>
              </a:xfrm>
              <a:prstGeom prst="rect">
                <a:avLst/>
              </a:prstGeom>
              <a:blipFill rotWithShape="1">
                <a:blip r:embed="rId2"/>
                <a:stretch>
                  <a:fillRect l="-1084" t="-5618" b="-449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1" name="Straight Arrow Connector 40"/>
          <p:cNvCxnSpPr/>
          <p:nvPr/>
        </p:nvCxnSpPr>
        <p:spPr>
          <a:xfrm flipH="1">
            <a:off x="2905213" y="5462276"/>
            <a:ext cx="2860966" cy="0"/>
          </a:xfrm>
          <a:prstGeom prst="straightConnector1">
            <a:avLst/>
          </a:prstGeom>
          <a:ln w="12700">
            <a:solidFill>
              <a:srgbClr val="FF0000"/>
            </a:solidFill>
            <a:prstDash val="dashDot"/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/>
          <p:nvPr/>
        </p:nvCxnSpPr>
        <p:spPr>
          <a:xfrm>
            <a:off x="2362763" y="4350449"/>
            <a:ext cx="823989" cy="767461"/>
          </a:xfrm>
          <a:prstGeom prst="straightConnector1">
            <a:avLst/>
          </a:prstGeom>
          <a:ln w="25400">
            <a:solidFill>
              <a:srgbClr val="FF0000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>
            <a:stCxn id="40" idx="1"/>
          </p:cNvCxnSpPr>
          <p:nvPr/>
        </p:nvCxnSpPr>
        <p:spPr>
          <a:xfrm flipH="1">
            <a:off x="4148919" y="4304954"/>
            <a:ext cx="764227" cy="1106383"/>
          </a:xfrm>
          <a:prstGeom prst="straightConnector1">
            <a:avLst/>
          </a:prstGeom>
          <a:ln w="25400">
            <a:solidFill>
              <a:srgbClr val="FF0000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4" name="Group 43"/>
          <p:cNvGrpSpPr/>
          <p:nvPr/>
        </p:nvGrpSpPr>
        <p:grpSpPr>
          <a:xfrm>
            <a:off x="2704329" y="4556883"/>
            <a:ext cx="3610726" cy="1449365"/>
            <a:chOff x="4509692" y="4563979"/>
            <a:chExt cx="3610726" cy="1449365"/>
          </a:xfrm>
        </p:grpSpPr>
        <p:grpSp>
          <p:nvGrpSpPr>
            <p:cNvPr id="45" name="Group 44"/>
            <p:cNvGrpSpPr/>
            <p:nvPr/>
          </p:nvGrpSpPr>
          <p:grpSpPr>
            <a:xfrm>
              <a:off x="4509692" y="4563979"/>
              <a:ext cx="3610726" cy="1449365"/>
              <a:chOff x="5968223" y="3248167"/>
              <a:chExt cx="3610726" cy="2143577"/>
            </a:xfrm>
          </p:grpSpPr>
          <p:cxnSp>
            <p:nvCxnSpPr>
              <p:cNvPr id="52" name="Straight Arrow Connector 51"/>
              <p:cNvCxnSpPr/>
              <p:nvPr/>
            </p:nvCxnSpPr>
            <p:spPr>
              <a:xfrm flipV="1">
                <a:off x="6143369" y="3248167"/>
                <a:ext cx="0" cy="2143577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triangle" w="med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Straight Arrow Connector 52"/>
              <p:cNvCxnSpPr/>
              <p:nvPr/>
            </p:nvCxnSpPr>
            <p:spPr>
              <a:xfrm>
                <a:off x="5968223" y="5264370"/>
                <a:ext cx="3610726" cy="914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triangle" w="med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6" name="Group 45"/>
            <p:cNvGrpSpPr/>
            <p:nvPr/>
          </p:nvGrpSpPr>
          <p:grpSpPr>
            <a:xfrm>
              <a:off x="4684837" y="5010286"/>
              <a:ext cx="742871" cy="917553"/>
              <a:chOff x="6143369" y="3956454"/>
              <a:chExt cx="1158183" cy="1307911"/>
            </a:xfrm>
          </p:grpSpPr>
          <p:cxnSp>
            <p:nvCxnSpPr>
              <p:cNvPr id="50" name="Straight Arrow Connector 49"/>
              <p:cNvCxnSpPr/>
              <p:nvPr/>
            </p:nvCxnSpPr>
            <p:spPr>
              <a:xfrm flipV="1">
                <a:off x="6143369" y="3956454"/>
                <a:ext cx="1158183" cy="2"/>
              </a:xfrm>
              <a:prstGeom prst="straightConnector1">
                <a:avLst/>
              </a:prstGeom>
              <a:ln w="25400">
                <a:solidFill>
                  <a:schemeClr val="bg1">
                    <a:lumMod val="65000"/>
                  </a:schemeClr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Straight Arrow Connector 50"/>
              <p:cNvCxnSpPr/>
              <p:nvPr/>
            </p:nvCxnSpPr>
            <p:spPr>
              <a:xfrm>
                <a:off x="7301552" y="3957336"/>
                <a:ext cx="0" cy="1307029"/>
              </a:xfrm>
              <a:prstGeom prst="straightConnector1">
                <a:avLst/>
              </a:prstGeom>
              <a:ln w="25400">
                <a:solidFill>
                  <a:schemeClr val="bg1">
                    <a:lumMod val="65000"/>
                  </a:schemeClr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7" name="Group 46"/>
            <p:cNvGrpSpPr/>
            <p:nvPr/>
          </p:nvGrpSpPr>
          <p:grpSpPr>
            <a:xfrm flipH="1">
              <a:off x="6718509" y="5009667"/>
              <a:ext cx="1006122" cy="917553"/>
              <a:chOff x="6143369" y="3956454"/>
              <a:chExt cx="1158183" cy="1307911"/>
            </a:xfrm>
          </p:grpSpPr>
          <p:cxnSp>
            <p:nvCxnSpPr>
              <p:cNvPr id="48" name="Straight Arrow Connector 47"/>
              <p:cNvCxnSpPr/>
              <p:nvPr/>
            </p:nvCxnSpPr>
            <p:spPr>
              <a:xfrm flipV="1">
                <a:off x="6143369" y="3956454"/>
                <a:ext cx="1158183" cy="2"/>
              </a:xfrm>
              <a:prstGeom prst="straightConnector1">
                <a:avLst/>
              </a:prstGeom>
              <a:ln w="25400">
                <a:solidFill>
                  <a:schemeClr val="bg1">
                    <a:lumMod val="65000"/>
                  </a:schemeClr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Straight Arrow Connector 48"/>
              <p:cNvCxnSpPr/>
              <p:nvPr/>
            </p:nvCxnSpPr>
            <p:spPr>
              <a:xfrm>
                <a:off x="7301552" y="3957336"/>
                <a:ext cx="0" cy="1307029"/>
              </a:xfrm>
              <a:prstGeom prst="straightConnector1">
                <a:avLst/>
              </a:prstGeom>
              <a:ln w="25400">
                <a:solidFill>
                  <a:schemeClr val="bg1">
                    <a:lumMod val="65000"/>
                  </a:schemeClr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1801232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ksung\Desktop\ScreenHunter_06 Aug. 26 18.3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9918" y="2446770"/>
            <a:ext cx="4737608" cy="14393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3009331" cy="824007"/>
          </a:xfrm>
        </p:spPr>
        <p:txBody>
          <a:bodyPr>
            <a:normAutofit/>
          </a:bodyPr>
          <a:lstStyle/>
          <a:p>
            <a:r>
              <a:rPr lang="en-US" dirty="0" smtClean="0"/>
              <a:t>Exercise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7905" y="1494431"/>
            <a:ext cx="8497605" cy="4792816"/>
          </a:xfrm>
        </p:spPr>
        <p:txBody>
          <a:bodyPr>
            <a:normAutofit/>
          </a:bodyPr>
          <a:lstStyle/>
          <a:p>
            <a:r>
              <a:rPr lang="en-US" dirty="0" smtClean="0"/>
              <a:t>Plot:</a:t>
            </a:r>
            <a:endParaRPr lang="en-US" dirty="0"/>
          </a:p>
          <a:p>
            <a:pPr lvl="1"/>
            <a:endParaRPr lang="en-US" dirty="0"/>
          </a:p>
          <a:p>
            <a:pPr lvl="1"/>
            <a:endParaRPr lang="en-US" dirty="0" smtClean="0"/>
          </a:p>
        </p:txBody>
      </p:sp>
      <p:grpSp>
        <p:nvGrpSpPr>
          <p:cNvPr id="54" name="Group 53"/>
          <p:cNvGrpSpPr/>
          <p:nvPr/>
        </p:nvGrpSpPr>
        <p:grpSpPr>
          <a:xfrm>
            <a:off x="4751631" y="599663"/>
            <a:ext cx="3898136" cy="1789929"/>
            <a:chOff x="2704329" y="4216319"/>
            <a:chExt cx="3898136" cy="1789929"/>
          </a:xfrm>
        </p:grpSpPr>
        <p:sp>
          <p:nvSpPr>
            <p:cNvPr id="17" name="Content Placeholder 2"/>
            <p:cNvSpPr txBox="1">
              <a:spLocks/>
            </p:cNvSpPr>
            <p:nvPr/>
          </p:nvSpPr>
          <p:spPr>
            <a:xfrm>
              <a:off x="4006399" y="4216319"/>
              <a:ext cx="533007" cy="365077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txBody>
            <a:bodyPr vert="horz" lIns="91440" tIns="45720" rIns="91440" bIns="45720" rtlCol="0">
              <a:normAutofit lnSpcReduction="10000"/>
            </a:bodyPr>
            <a:lstStyle>
              <a:lvl1pPr marL="342900" indent="-3429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en-US" sz="1800" dirty="0" smtClean="0"/>
                <a:t>T=4</a:t>
              </a:r>
            </a:p>
            <a:p>
              <a:endParaRPr lang="en-US" dirty="0" smtClean="0"/>
            </a:p>
            <a:p>
              <a:pPr lvl="1"/>
              <a:endParaRPr lang="en-US" dirty="0" smtClean="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8" name="Content Placeholder 2"/>
                <p:cNvSpPr txBox="1">
                  <a:spLocks/>
                </p:cNvSpPr>
                <p:nvPr/>
              </p:nvSpPr>
              <p:spPr>
                <a:xfrm>
                  <a:off x="4929892" y="4426632"/>
                  <a:ext cx="1672573" cy="352568"/>
                </a:xfrm>
                <a:prstGeom prst="rect">
                  <a:avLst/>
                </a:prstGeom>
                <a:solidFill>
                  <a:schemeClr val="accent1">
                    <a:lumMod val="60000"/>
                    <a:lumOff val="40000"/>
                  </a:schemeClr>
                </a:solidFill>
              </p:spPr>
              <p:txBody>
                <a:bodyPr vert="horz" lIns="91440" tIns="45720" rIns="91440" bIns="45720" rtlCol="0">
                  <a:normAutofit fontScale="92500"/>
                </a:bodyPr>
                <a:lstStyle>
                  <a:lvl1pPr marL="342900" indent="-342900" algn="l" defTabSz="914400" rtl="0" eaLnBrk="1" latinLnBrk="0" hangingPunct="1">
                    <a:spcBef>
                      <a:spcPct val="20000"/>
                    </a:spcBef>
                    <a:buFont typeface="Arial" pitchFamily="34" charset="0"/>
                    <a:buChar char="•"/>
                    <a:defRPr sz="32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742950" indent="-285750" algn="l" defTabSz="914400" rtl="0" eaLnBrk="1" latinLnBrk="0" hangingPunct="1">
                    <a:spcBef>
                      <a:spcPct val="20000"/>
                    </a:spcBef>
                    <a:buFont typeface="Arial" pitchFamily="34" charset="0"/>
                    <a:buChar char="–"/>
                    <a:defRPr sz="2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1143000" indent="-228600" algn="l" defTabSz="914400" rtl="0" eaLnBrk="1" latinLnBrk="0" hangingPunct="1">
                    <a:spcBef>
                      <a:spcPct val="20000"/>
                    </a:spcBef>
                    <a:buFont typeface="Arial" pitchFamily="34" charset="0"/>
                    <a:buChar char="•"/>
                    <a:defRPr sz="24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600200" indent="-228600" algn="l" defTabSz="914400" rtl="0" eaLnBrk="1" latinLnBrk="0" hangingPunct="1">
                    <a:spcBef>
                      <a:spcPct val="20000"/>
                    </a:spcBef>
                    <a:buFont typeface="Arial" pitchFamily="34" charset="0"/>
                    <a:buChar char="–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2057400" indent="-228600" algn="l" defTabSz="914400" rtl="0" eaLnBrk="1" latinLnBrk="0" hangingPunct="1">
                    <a:spcBef>
                      <a:spcPct val="20000"/>
                    </a:spcBef>
                    <a:buFont typeface="Arial" pitchFamily="34" charset="0"/>
                    <a:buChar char="»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514600" indent="-228600" algn="l" defTabSz="914400" rtl="0" eaLnBrk="1" latinLnBrk="0" hangingPunct="1">
                    <a:spcBef>
                      <a:spcPct val="20000"/>
                    </a:spcBef>
                    <a:buFont typeface="Arial" pitchFamily="34" charset="0"/>
                    <a:buChar char="•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971800" indent="-228600" algn="l" defTabSz="914400" rtl="0" eaLnBrk="1" latinLnBrk="0" hangingPunct="1">
                    <a:spcBef>
                      <a:spcPct val="20000"/>
                    </a:spcBef>
                    <a:buFont typeface="Arial" pitchFamily="34" charset="0"/>
                    <a:buChar char="•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429000" indent="-228600" algn="l" defTabSz="914400" rtl="0" eaLnBrk="1" latinLnBrk="0" hangingPunct="1">
                    <a:spcBef>
                      <a:spcPct val="20000"/>
                    </a:spcBef>
                    <a:buFont typeface="Arial" pitchFamily="34" charset="0"/>
                    <a:buChar char="•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886200" indent="-228600" algn="l" defTabSz="914400" rtl="0" eaLnBrk="1" latinLnBrk="0" hangingPunct="1">
                    <a:spcBef>
                      <a:spcPct val="20000"/>
                    </a:spcBef>
                    <a:buFont typeface="Arial" pitchFamily="34" charset="0"/>
                    <a:buChar char="•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marL="0" indent="0">
                    <a:buNone/>
                  </a:pPr>
                  <a:r>
                    <a:rPr lang="en-US" sz="1800" dirty="0"/>
                    <a:t>2</a:t>
                  </a:r>
                  <a:r>
                    <a:rPr lang="en-US" sz="1800" dirty="0" smtClean="0"/>
                    <a:t>0 (W = 2*</a:t>
                  </a:r>
                  <a14:m>
                    <m:oMath xmlns:m="http://schemas.openxmlformats.org/officeDocument/2006/math">
                      <m:r>
                        <a:rPr lang="en-US" sz="1800" i="1">
                          <a:latin typeface="Cambria Math"/>
                        </a:rPr>
                        <m:t>𝜋</m:t>
                      </m:r>
                    </m:oMath>
                  </a14:m>
                  <a:r>
                    <a:rPr lang="en-US" sz="1800" dirty="0" smtClean="0"/>
                    <a:t>/20)</a:t>
                  </a:r>
                  <a:endParaRPr lang="en-US" sz="1800" dirty="0"/>
                </a:p>
                <a:p>
                  <a:pPr marL="0" indent="0">
                    <a:buNone/>
                  </a:pPr>
                  <a:endParaRPr lang="en-US" sz="1800" dirty="0" smtClean="0"/>
                </a:p>
                <a:p>
                  <a:endParaRPr lang="en-US" dirty="0" smtClean="0"/>
                </a:p>
                <a:p>
                  <a:pPr lvl="1"/>
                  <a:endParaRPr lang="en-US" dirty="0" smtClean="0"/>
                </a:p>
              </p:txBody>
            </p:sp>
          </mc:Choice>
          <mc:Fallback xmlns="">
            <p:sp>
              <p:nvSpPr>
                <p:cNvPr id="18" name="Content Placeholder 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929892" y="4426632"/>
                  <a:ext cx="1672573" cy="352568"/>
                </a:xfrm>
                <a:prstGeom prst="rect">
                  <a:avLst/>
                </a:prstGeom>
                <a:blipFill rotWithShape="1">
                  <a:blip r:embed="rId3"/>
                  <a:stretch>
                    <a:fillRect l="-2555" t="-5172" b="-22414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38" name="Straight Arrow Connector 37"/>
            <p:cNvCxnSpPr/>
            <p:nvPr/>
          </p:nvCxnSpPr>
          <p:spPr>
            <a:xfrm flipH="1">
              <a:off x="2879474" y="5168230"/>
              <a:ext cx="742871" cy="0"/>
            </a:xfrm>
            <a:prstGeom prst="straightConnector1">
              <a:avLst/>
            </a:prstGeom>
            <a:ln w="12700">
              <a:solidFill>
                <a:srgbClr val="FF0000"/>
              </a:solidFill>
              <a:prstDash val="dashDot"/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Arrow Connector 40"/>
            <p:cNvCxnSpPr/>
            <p:nvPr/>
          </p:nvCxnSpPr>
          <p:spPr>
            <a:xfrm flipH="1">
              <a:off x="2905213" y="5462276"/>
              <a:ext cx="2860966" cy="0"/>
            </a:xfrm>
            <a:prstGeom prst="straightConnector1">
              <a:avLst/>
            </a:prstGeom>
            <a:ln w="12700">
              <a:solidFill>
                <a:srgbClr val="FF0000"/>
              </a:solidFill>
              <a:prstDash val="dashDot"/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Arrow Connector 42"/>
            <p:cNvCxnSpPr>
              <a:stCxn id="18" idx="1"/>
            </p:cNvCxnSpPr>
            <p:nvPr/>
          </p:nvCxnSpPr>
          <p:spPr>
            <a:xfrm flipH="1">
              <a:off x="4148920" y="4602916"/>
              <a:ext cx="780972" cy="808421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triangl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45" name="Group 44"/>
            <p:cNvGrpSpPr/>
            <p:nvPr/>
          </p:nvGrpSpPr>
          <p:grpSpPr>
            <a:xfrm>
              <a:off x="2704329" y="4556883"/>
              <a:ext cx="3610726" cy="1449365"/>
              <a:chOff x="5968223" y="3248167"/>
              <a:chExt cx="3610726" cy="2143577"/>
            </a:xfrm>
          </p:grpSpPr>
          <p:cxnSp>
            <p:nvCxnSpPr>
              <p:cNvPr id="52" name="Straight Arrow Connector 51"/>
              <p:cNvCxnSpPr/>
              <p:nvPr/>
            </p:nvCxnSpPr>
            <p:spPr>
              <a:xfrm flipV="1">
                <a:off x="6143369" y="3248167"/>
                <a:ext cx="0" cy="2143577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triangle" w="med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Straight Arrow Connector 52"/>
              <p:cNvCxnSpPr/>
              <p:nvPr/>
            </p:nvCxnSpPr>
            <p:spPr>
              <a:xfrm>
                <a:off x="5968223" y="5264370"/>
                <a:ext cx="3610726" cy="914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triangle" w="med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6" name="Group 45"/>
            <p:cNvGrpSpPr/>
            <p:nvPr/>
          </p:nvGrpSpPr>
          <p:grpSpPr>
            <a:xfrm>
              <a:off x="2879474" y="5003190"/>
              <a:ext cx="742871" cy="917553"/>
              <a:chOff x="6143369" y="3956454"/>
              <a:chExt cx="1158183" cy="1307911"/>
            </a:xfrm>
          </p:grpSpPr>
          <p:cxnSp>
            <p:nvCxnSpPr>
              <p:cNvPr id="50" name="Straight Arrow Connector 49"/>
              <p:cNvCxnSpPr/>
              <p:nvPr/>
            </p:nvCxnSpPr>
            <p:spPr>
              <a:xfrm flipV="1">
                <a:off x="6143369" y="3956454"/>
                <a:ext cx="1158183" cy="2"/>
              </a:xfrm>
              <a:prstGeom prst="straightConnector1">
                <a:avLst/>
              </a:prstGeom>
              <a:ln w="25400">
                <a:solidFill>
                  <a:schemeClr val="bg1">
                    <a:lumMod val="65000"/>
                  </a:schemeClr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Straight Arrow Connector 50"/>
              <p:cNvCxnSpPr/>
              <p:nvPr/>
            </p:nvCxnSpPr>
            <p:spPr>
              <a:xfrm>
                <a:off x="7301552" y="3957336"/>
                <a:ext cx="0" cy="1307029"/>
              </a:xfrm>
              <a:prstGeom prst="straightConnector1">
                <a:avLst/>
              </a:prstGeom>
              <a:ln w="25400">
                <a:solidFill>
                  <a:schemeClr val="bg1">
                    <a:lumMod val="65000"/>
                  </a:schemeClr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7" name="Group 46"/>
            <p:cNvGrpSpPr/>
            <p:nvPr/>
          </p:nvGrpSpPr>
          <p:grpSpPr>
            <a:xfrm flipH="1">
              <a:off x="4913146" y="5002571"/>
              <a:ext cx="1006122" cy="917553"/>
              <a:chOff x="6143369" y="3956454"/>
              <a:chExt cx="1158183" cy="1307911"/>
            </a:xfrm>
          </p:grpSpPr>
          <p:cxnSp>
            <p:nvCxnSpPr>
              <p:cNvPr id="48" name="Straight Arrow Connector 47"/>
              <p:cNvCxnSpPr/>
              <p:nvPr/>
            </p:nvCxnSpPr>
            <p:spPr>
              <a:xfrm flipV="1">
                <a:off x="6143369" y="3956454"/>
                <a:ext cx="1158183" cy="2"/>
              </a:xfrm>
              <a:prstGeom prst="straightConnector1">
                <a:avLst/>
              </a:prstGeom>
              <a:ln w="25400">
                <a:solidFill>
                  <a:schemeClr val="bg1">
                    <a:lumMod val="65000"/>
                  </a:schemeClr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Straight Arrow Connector 48"/>
              <p:cNvCxnSpPr/>
              <p:nvPr/>
            </p:nvCxnSpPr>
            <p:spPr>
              <a:xfrm>
                <a:off x="7301552" y="3957336"/>
                <a:ext cx="0" cy="1307029"/>
              </a:xfrm>
              <a:prstGeom prst="straightConnector1">
                <a:avLst/>
              </a:prstGeom>
              <a:ln w="25400">
                <a:solidFill>
                  <a:schemeClr val="bg1">
                    <a:lumMod val="65000"/>
                  </a:schemeClr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32" name="Straight Arrow Connector 31"/>
            <p:cNvCxnSpPr>
              <a:stCxn id="17" idx="1"/>
            </p:cNvCxnSpPr>
            <p:nvPr/>
          </p:nvCxnSpPr>
          <p:spPr>
            <a:xfrm flipH="1">
              <a:off x="3250909" y="4398858"/>
              <a:ext cx="755490" cy="712229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triangl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9" name="Left Brace 58"/>
          <p:cNvSpPr/>
          <p:nvPr/>
        </p:nvSpPr>
        <p:spPr>
          <a:xfrm rot="16200000">
            <a:off x="4165919" y="2942523"/>
            <a:ext cx="190280" cy="1123733"/>
          </a:xfrm>
          <a:prstGeom prst="leftBrace">
            <a:avLst>
              <a:gd name="adj1" fmla="val 88288"/>
              <a:gd name="adj2" fmla="val 49231"/>
            </a:avLst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Content Placeholder 2"/>
          <p:cNvSpPr txBox="1">
            <a:spLocks/>
          </p:cNvSpPr>
          <p:nvPr/>
        </p:nvSpPr>
        <p:spPr>
          <a:xfrm>
            <a:off x="0" y="4055943"/>
            <a:ext cx="4221512" cy="94937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 smtClean="0"/>
              <a:t>Independent of x (pixel position)</a:t>
            </a:r>
          </a:p>
          <a:p>
            <a:r>
              <a:rPr lang="en-US" sz="2000" dirty="0" smtClean="0"/>
              <a:t>A series of constants according to k</a:t>
            </a:r>
          </a:p>
        </p:txBody>
      </p:sp>
      <p:cxnSp>
        <p:nvCxnSpPr>
          <p:cNvPr id="57" name="Straight Arrow Connector 56"/>
          <p:cNvCxnSpPr>
            <a:stCxn id="63" idx="0"/>
          </p:cNvCxnSpPr>
          <p:nvPr/>
        </p:nvCxnSpPr>
        <p:spPr>
          <a:xfrm flipV="1">
            <a:off x="2110756" y="3599531"/>
            <a:ext cx="2150303" cy="456412"/>
          </a:xfrm>
          <a:prstGeom prst="straightConnector1">
            <a:avLst/>
          </a:prstGeom>
          <a:ln w="25400">
            <a:solidFill>
              <a:srgbClr val="FF0000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Content Placeholder 2"/>
          <p:cNvSpPr txBox="1">
            <a:spLocks/>
          </p:cNvSpPr>
          <p:nvPr/>
        </p:nvSpPr>
        <p:spPr>
          <a:xfrm>
            <a:off x="4685701" y="4023243"/>
            <a:ext cx="4221512" cy="94937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 smtClean="0"/>
              <a:t>Cosine function in x (pixel position)</a:t>
            </a:r>
          </a:p>
          <a:p>
            <a:r>
              <a:rPr lang="en-US" sz="2000" dirty="0" smtClean="0"/>
              <a:t>Adding a series cosine functions</a:t>
            </a:r>
          </a:p>
        </p:txBody>
      </p:sp>
      <p:sp>
        <p:nvSpPr>
          <p:cNvPr id="68" name="Left Brace 67"/>
          <p:cNvSpPr/>
          <p:nvPr/>
        </p:nvSpPr>
        <p:spPr>
          <a:xfrm rot="16200000">
            <a:off x="5442053" y="2752242"/>
            <a:ext cx="190280" cy="1123733"/>
          </a:xfrm>
          <a:prstGeom prst="leftBrace">
            <a:avLst>
              <a:gd name="adj1" fmla="val 88288"/>
              <a:gd name="adj2" fmla="val 49231"/>
            </a:avLst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9" name="Straight Arrow Connector 68"/>
          <p:cNvCxnSpPr>
            <a:stCxn id="65" idx="0"/>
          </p:cNvCxnSpPr>
          <p:nvPr/>
        </p:nvCxnSpPr>
        <p:spPr>
          <a:xfrm flipH="1" flipV="1">
            <a:off x="5537193" y="3409249"/>
            <a:ext cx="1259264" cy="613994"/>
          </a:xfrm>
          <a:prstGeom prst="straightConnector1">
            <a:avLst/>
          </a:prstGeom>
          <a:ln w="25400">
            <a:solidFill>
              <a:srgbClr val="0070C0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123" name="Picture 3" descr="C:\Users\ksung\Desktop\ScreenHunter_07 Aug. 26 19.06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4299" y="5029402"/>
            <a:ext cx="3832913" cy="5855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4" name="Picture 4" descr="C:\Users\ksung\Desktop\ScreenHunter_08 Aug. 26 19.06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5701" y="4972617"/>
            <a:ext cx="4427896" cy="5990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94226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1269</TotalTime>
  <Words>599</Words>
  <Application>Microsoft Office PowerPoint</Application>
  <PresentationFormat>On-screen Show (4:3)</PresentationFormat>
  <Paragraphs>135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4" baseType="lpstr">
      <vt:lpstr>Arial</vt:lpstr>
      <vt:lpstr>Calibri</vt:lpstr>
      <vt:lpstr>Cambria Math</vt:lpstr>
      <vt:lpstr>Wingdings</vt:lpstr>
      <vt:lpstr>Office Theme</vt:lpstr>
      <vt:lpstr>Sampling</vt:lpstr>
      <vt:lpstr>Alaising</vt:lpstr>
      <vt:lpstr>Shadow Alaising</vt:lpstr>
      <vt:lpstr>More Subtle Alaising</vt:lpstr>
      <vt:lpstr>Aliasing in Time!</vt:lpstr>
      <vt:lpstr>Time/Space Analogy</vt:lpstr>
      <vt:lpstr>How to measure: rate of change?</vt:lpstr>
      <vt:lpstr>A little math …</vt:lpstr>
      <vt:lpstr>Exercise</vt:lpstr>
      <vt:lpstr>Plotting …</vt:lpstr>
      <vt:lpstr>USE MAYA Renderer</vt:lpstr>
      <vt:lpstr>Observation</vt:lpstr>
      <vt:lpstr>What have we done?</vt:lpstr>
      <vt:lpstr>Frequency of A Signal</vt:lpstr>
      <vt:lpstr>Frequency “Domain”</vt:lpstr>
      <vt:lpstr>Frequency Domain: Examples</vt:lpstr>
      <vt:lpstr>Frequency of an image</vt:lpstr>
      <vt:lpstr>Sampling Theorem</vt:lpstr>
      <vt:lpstr>Sampling Rate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Photograph of two papers</dc:title>
  <dc:creator>Kelvin Sung</dc:creator>
  <cp:lastModifiedBy>Kelvin Sung</cp:lastModifiedBy>
  <cp:revision>198</cp:revision>
  <dcterms:created xsi:type="dcterms:W3CDTF">2006-08-16T00:00:00Z</dcterms:created>
  <dcterms:modified xsi:type="dcterms:W3CDTF">2016-01-27T20:43:11Z</dcterms:modified>
</cp:coreProperties>
</file>