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7"/>
  </p:notesMasterIdLst>
  <p:handoutMasterIdLst>
    <p:handoutMasterId r:id="rId58"/>
  </p:handoutMasterIdLst>
  <p:sldIdLst>
    <p:sldId id="515" r:id="rId2"/>
    <p:sldId id="556" r:id="rId3"/>
    <p:sldId id="557" r:id="rId4"/>
    <p:sldId id="558" r:id="rId5"/>
    <p:sldId id="579" r:id="rId6"/>
    <p:sldId id="621" r:id="rId7"/>
    <p:sldId id="607" r:id="rId8"/>
    <p:sldId id="608" r:id="rId9"/>
    <p:sldId id="580" r:id="rId10"/>
    <p:sldId id="583" r:id="rId11"/>
    <p:sldId id="585" r:id="rId12"/>
    <p:sldId id="581" r:id="rId13"/>
    <p:sldId id="582" r:id="rId14"/>
    <p:sldId id="584" r:id="rId15"/>
    <p:sldId id="586" r:id="rId16"/>
    <p:sldId id="587" r:id="rId17"/>
    <p:sldId id="588" r:id="rId18"/>
    <p:sldId id="589" r:id="rId19"/>
    <p:sldId id="594" r:id="rId20"/>
    <p:sldId id="595" r:id="rId21"/>
    <p:sldId id="596" r:id="rId22"/>
    <p:sldId id="597" r:id="rId23"/>
    <p:sldId id="598" r:id="rId24"/>
    <p:sldId id="590" r:id="rId25"/>
    <p:sldId id="591" r:id="rId26"/>
    <p:sldId id="593" r:id="rId27"/>
    <p:sldId id="592" r:id="rId28"/>
    <p:sldId id="632" r:id="rId29"/>
    <p:sldId id="599" r:id="rId30"/>
    <p:sldId id="633" r:id="rId31"/>
    <p:sldId id="601" r:id="rId32"/>
    <p:sldId id="600" r:id="rId33"/>
    <p:sldId id="603" r:id="rId34"/>
    <p:sldId id="602" r:id="rId35"/>
    <p:sldId id="609" r:id="rId36"/>
    <p:sldId id="610" r:id="rId37"/>
    <p:sldId id="604" r:id="rId38"/>
    <p:sldId id="606" r:id="rId39"/>
    <p:sldId id="611" r:id="rId40"/>
    <p:sldId id="613" r:id="rId41"/>
    <p:sldId id="612" r:id="rId42"/>
    <p:sldId id="634" r:id="rId43"/>
    <p:sldId id="614" r:id="rId44"/>
    <p:sldId id="620" r:id="rId45"/>
    <p:sldId id="615" r:id="rId46"/>
    <p:sldId id="616" r:id="rId47"/>
    <p:sldId id="617" r:id="rId48"/>
    <p:sldId id="618" r:id="rId49"/>
    <p:sldId id="619" r:id="rId50"/>
    <p:sldId id="624" r:id="rId51"/>
    <p:sldId id="626" r:id="rId52"/>
    <p:sldId id="627" r:id="rId53"/>
    <p:sldId id="628" r:id="rId54"/>
    <p:sldId id="630" r:id="rId55"/>
    <p:sldId id="577" r:id="rId56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us Svensén" initials="JF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99"/>
    <a:srgbClr val="2A8487"/>
    <a:srgbClr val="1C5A61"/>
    <a:srgbClr val="0C6D9C"/>
    <a:srgbClr val="FF0000"/>
    <a:srgbClr val="CC3300"/>
    <a:srgbClr val="F5F5F5"/>
    <a:srgbClr val="F4F4F4"/>
    <a:srgbClr val="F2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1" autoAdjust="0"/>
    <p:restoredTop sz="83706" autoAdjust="0"/>
  </p:normalViewPr>
  <p:slideViewPr>
    <p:cSldViewPr snapToGrid="0">
      <p:cViewPr varScale="1">
        <p:scale>
          <a:sx n="89" d="100"/>
          <a:sy n="89" d="100"/>
        </p:scale>
        <p:origin x="-1056" y="-102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431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90"/>
    </p:cViewPr>
  </p:sorterViewPr>
  <p:notesViewPr>
    <p:cSldViewPr snapToGrid="0">
      <p:cViewPr varScale="1">
        <p:scale>
          <a:sx n="97" d="100"/>
          <a:sy n="97" d="100"/>
        </p:scale>
        <p:origin x="-3528" y="-90"/>
      </p:cViewPr>
      <p:guideLst>
        <p:guide orient="horz" pos="2929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591" y="4416098"/>
            <a:ext cx="5143698" cy="41793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813" tIns="48408" rIns="96813" bIns="48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4850"/>
            <a:ext cx="4627563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1675"/>
            <a:ext cx="4643437" cy="3482975"/>
          </a:xfrm>
          <a:solidFill>
            <a:srgbClr val="FFFFFF"/>
          </a:solidFill>
          <a:ln/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4112" y="4416098"/>
            <a:ext cx="5142177" cy="417938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78" tIns="45785" rIns="91578" bIns="45785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Formulas on this slide use summation (for discrete</a:t>
            </a:r>
            <a:r>
              <a:rPr lang="en-US" baseline="0" dirty="0" smtClean="0"/>
              <a:t> distributions), but could as well be integration (for continuous distributions).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expected value of two random variables considered simultaneously.</a:t>
            </a:r>
          </a:p>
          <a:p>
            <a:endParaRPr lang="en-US" dirty="0" smtClean="0"/>
          </a:p>
          <a:p>
            <a:r>
              <a:rPr lang="en-US" dirty="0" smtClean="0"/>
              <a:t>When working</a:t>
            </a:r>
            <a:r>
              <a:rPr lang="en-US" baseline="0" dirty="0" smtClean="0"/>
              <a:t> in</a:t>
            </a:r>
            <a:r>
              <a:rPr lang="en-US" dirty="0" smtClean="0"/>
              <a:t> higher-dimensional</a:t>
            </a:r>
            <a:r>
              <a:rPr lang="en-US" baseline="0" dirty="0" smtClean="0"/>
              <a:t> spaces, can have </a:t>
            </a:r>
            <a:r>
              <a:rPr lang="en-US" dirty="0" smtClean="0"/>
              <a:t>a</a:t>
            </a:r>
            <a:r>
              <a:rPr lang="en-US" baseline="0" dirty="0" smtClean="0"/>
              <a:t> whole matrix of </a:t>
            </a:r>
            <a:r>
              <a:rPr lang="en-US" baseline="0" dirty="0" err="1" smtClean="0"/>
              <a:t>covariances</a:t>
            </a:r>
            <a:r>
              <a:rPr lang="en-US" baseline="0" dirty="0" smtClean="0"/>
              <a:t> (will look at later).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Formulas on this slide use summation (for discrete</a:t>
            </a:r>
            <a:r>
              <a:rPr lang="en-US" baseline="0" dirty="0" smtClean="0"/>
              <a:t> distributions), but could as well be integration (for continuous distributions).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expression given previously to</a:t>
            </a:r>
            <a:r>
              <a:rPr lang="en-US" baseline="0" dirty="0" smtClean="0"/>
              <a:t> define conditional probability.</a:t>
            </a:r>
            <a:endParaRPr lang="en-US" dirty="0" smtClean="0"/>
          </a:p>
          <a:p>
            <a:r>
              <a:rPr lang="en-US" dirty="0" smtClean="0"/>
              <a:t>Example of two events which can co-occur (or</a:t>
            </a:r>
            <a:r>
              <a:rPr lang="en-US" baseline="0" dirty="0" smtClean="0"/>
              <a:t> not): flips of two coins.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expression given previously to</a:t>
            </a:r>
            <a:r>
              <a:rPr lang="en-US" baseline="0" dirty="0" smtClean="0"/>
              <a:t> define conditional probability.</a:t>
            </a:r>
            <a:endParaRPr lang="en-US" dirty="0" smtClean="0"/>
          </a:p>
          <a:p>
            <a:r>
              <a:rPr lang="en-US" dirty="0" smtClean="0"/>
              <a:t>Example of two events which can co-occur (or</a:t>
            </a:r>
            <a:r>
              <a:rPr lang="en-US" baseline="0" dirty="0" smtClean="0"/>
              <a:t> not): flips of two coins.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expression given previously to</a:t>
            </a:r>
            <a:r>
              <a:rPr lang="en-US" baseline="0" dirty="0" smtClean="0"/>
              <a:t> define marginal probability.</a:t>
            </a:r>
          </a:p>
          <a:p>
            <a:r>
              <a:rPr lang="en-US" baseline="0" dirty="0" smtClean="0"/>
              <a:t>Also known as sum rule.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expression given previously to</a:t>
            </a:r>
            <a:r>
              <a:rPr lang="en-US" baseline="0" dirty="0" smtClean="0"/>
              <a:t> define conditional probability.</a:t>
            </a:r>
            <a:endParaRPr lang="en-US" dirty="0" smtClean="0"/>
          </a:p>
          <a:p>
            <a:r>
              <a:rPr lang="en-US" dirty="0" smtClean="0"/>
              <a:t>Example of two events which can co-occur (or</a:t>
            </a:r>
            <a:r>
              <a:rPr lang="en-US" baseline="0" dirty="0" smtClean="0"/>
              <a:t> not): flips of two coins.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 product rule and rule of total probability.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 product and sum rules.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think of transpose as just turning the matrix</a:t>
            </a:r>
            <a:r>
              <a:rPr lang="en-US" baseline="0" dirty="0" smtClean="0"/>
              <a:t> on its side.  Need to think of as flip about diagonal running from upper left to lower right.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another way, it’s easy to generate</a:t>
            </a:r>
            <a:r>
              <a:rPr lang="en-US" baseline="0" dirty="0" smtClean="0"/>
              <a:t> garbage, harder to generate results you can have some confidence in.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uncertainty of (trained) model is critical, as it is with any statistical</a:t>
            </a:r>
            <a:r>
              <a:rPr lang="en-US" baseline="0" dirty="0" smtClean="0"/>
              <a:t> estimation procedure.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</a:t>
            </a:r>
            <a:r>
              <a:rPr lang="en-US" baseline="0" dirty="0" smtClean="0"/>
              <a:t> out how</a:t>
            </a:r>
            <a:r>
              <a:rPr lang="en-US" dirty="0" smtClean="0"/>
              <a:t> the axioms of probability are</a:t>
            </a:r>
            <a:r>
              <a:rPr lang="en-US" baseline="0" dirty="0" smtClean="0"/>
              <a:t> obeyed.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 out how axioms</a:t>
            </a:r>
            <a:r>
              <a:rPr lang="en-US" baseline="0" dirty="0" smtClean="0"/>
              <a:t> of probability are obeyed.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Discrete example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Dimensionality in typical machine learning problems &gt;&gt;</a:t>
            </a:r>
            <a:r>
              <a:rPr lang="en-US" baseline="0" dirty="0" smtClean="0"/>
              <a:t> 2.</a:t>
            </a:r>
            <a:endParaRPr lang="en-US" baseline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Formulas on this slide use summation (for discrete</a:t>
            </a:r>
            <a:r>
              <a:rPr lang="en-US" baseline="0" dirty="0" smtClean="0"/>
              <a:t> distributions), but could as well be integration (for continuous distributions).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831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163" y="3810000"/>
            <a:ext cx="831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 Third Level</a:t>
            </a:r>
          </a:p>
        </p:txBody>
      </p:sp>
      <p:grpSp>
        <p:nvGrpSpPr>
          <p:cNvPr id="9220" name="Group 22"/>
          <p:cNvGrpSpPr>
            <a:grpSpLocks/>
          </p:cNvGrpSpPr>
          <p:nvPr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88" y="3408"/>
              <a:ext cx="5269" cy="1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>
                <a:lnSpc>
                  <a:spcPts val="2000"/>
                </a:lnSpc>
                <a:defRPr/>
              </a:pPr>
              <a:r>
                <a:rPr lang="en-US" sz="1200" b="0" dirty="0" smtClean="0"/>
                <a:t>  Jeff </a:t>
              </a:r>
              <a:r>
                <a:rPr lang="en-US" sz="1200" b="0" dirty="0"/>
                <a:t>Howbert 	    </a:t>
              </a:r>
              <a:r>
                <a:rPr lang="en-US" sz="1200" b="0" dirty="0" smtClean="0"/>
                <a:t>                       </a:t>
              </a:r>
              <a:r>
                <a:rPr lang="en-US" sz="1200" b="0" dirty="0"/>
                <a:t>Introduction to Machine Learning       	      Winter </a:t>
              </a:r>
              <a:r>
                <a:rPr lang="en-US" sz="1200" b="0" dirty="0" smtClean="0"/>
                <a:t>2014               </a:t>
              </a:r>
              <a:fld id="{B7BA7A6B-1EF5-40CD-94E9-4A6EA9900F8D}" type="slidenum">
                <a:rPr lang="en-US" sz="1200" b="0"/>
                <a:pPr>
                  <a:lnSpc>
                    <a:spcPts val="2000"/>
                  </a:lnSpc>
                  <a:defRPr/>
                </a:pPr>
                <a:t>‹#›</a:t>
              </a:fld>
              <a:r>
                <a:rPr lang="en-US" sz="1200" b="0" dirty="0"/>
                <a:t> </a:t>
              </a:r>
            </a:p>
          </p:txBody>
        </p:sp>
      </p:grpSp>
      <p:pic>
        <p:nvPicPr>
          <p:cNvPr id="9221" name="Picture 2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000" y="825500"/>
            <a:ext cx="8305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ctr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ctr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ctr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1" fontAlgn="base" hangingPunct="1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1" fontAlgn="base" hangingPunct="1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1" fontAlgn="base" hangingPunct="1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gif"/><Relationship Id="rId5" Type="http://schemas.openxmlformats.org/officeDocument/2006/relationships/image" Target="../media/image23.png"/><Relationship Id="rId4" Type="http://schemas.openxmlformats.org/officeDocument/2006/relationships/oleObject" Target="../embeddings/oleObject8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2286000"/>
            <a:ext cx="8763000" cy="1600200"/>
          </a:xfrm>
        </p:spPr>
        <p:txBody>
          <a:bodyPr/>
          <a:lstStyle/>
          <a:p>
            <a:r>
              <a:rPr lang="en-US" dirty="0" smtClean="0"/>
              <a:t>Machine Learning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Math Essentials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43000"/>
            <a:ext cx="7586663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Non-negativity:</a:t>
            </a:r>
          </a:p>
          <a:p>
            <a:pPr lvl="1">
              <a:buNone/>
            </a:pPr>
            <a:r>
              <a:rPr lang="en-US" dirty="0" smtClean="0"/>
              <a:t>	for any event </a:t>
            </a:r>
            <a:r>
              <a:rPr lang="en-US" i="1" dirty="0" smtClean="0"/>
              <a:t>E </a:t>
            </a:r>
            <a:r>
              <a:rPr lang="en-US" dirty="0" smtClean="0">
                <a:sym typeface="Symbol"/>
              </a:rPr>
              <a:t></a:t>
            </a:r>
            <a:r>
              <a:rPr lang="en-US" i="1" dirty="0" smtClean="0"/>
              <a:t> F, p( E 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 </a:t>
            </a:r>
            <a:r>
              <a:rPr lang="en-US" dirty="0" smtClean="0"/>
              <a:t>0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possible outcomes:</a:t>
            </a:r>
          </a:p>
          <a:p>
            <a:pPr lvl="1">
              <a:buNone/>
            </a:pPr>
            <a:r>
              <a:rPr lang="en-US" i="1" dirty="0" smtClean="0"/>
              <a:t>	p( </a:t>
            </a:r>
            <a:r>
              <a:rPr lang="el-GR" i="1" dirty="0" smtClean="0"/>
              <a:t>Ω</a:t>
            </a:r>
            <a:r>
              <a:rPr lang="en-US" i="1" dirty="0" smtClean="0"/>
              <a:t> )</a:t>
            </a:r>
            <a:r>
              <a:rPr lang="en-US" dirty="0" smtClean="0"/>
              <a:t> = 1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Additivity</a:t>
            </a:r>
            <a:r>
              <a:rPr lang="en-US" dirty="0" smtClean="0"/>
              <a:t> of disjoint events:</a:t>
            </a:r>
          </a:p>
          <a:p>
            <a:pPr lvl="1">
              <a:buNone/>
            </a:pPr>
            <a:r>
              <a:rPr lang="en-US" dirty="0" smtClean="0"/>
              <a:t>	for all events </a:t>
            </a:r>
            <a:r>
              <a:rPr lang="en-US" i="1" dirty="0" smtClean="0"/>
              <a:t>E</a:t>
            </a:r>
            <a:r>
              <a:rPr lang="en-US" dirty="0" smtClean="0"/>
              <a:t>, </a:t>
            </a:r>
            <a:r>
              <a:rPr lang="en-US" i="1" dirty="0" smtClean="0"/>
              <a:t>E’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where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∩ </a:t>
            </a:r>
            <a:r>
              <a:rPr lang="en-US" i="1" dirty="0" smtClean="0">
                <a:sym typeface="Symbol"/>
              </a:rPr>
              <a:t>E’</a:t>
            </a:r>
            <a:r>
              <a:rPr lang="en-US" dirty="0" smtClean="0">
                <a:sym typeface="Symbol"/>
              </a:rPr>
              <a:t> = ,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U </a:t>
            </a:r>
            <a:r>
              <a:rPr lang="en-US" i="1" dirty="0" smtClean="0">
                <a:sym typeface="Symbol"/>
              </a:rPr>
              <a:t>E’</a:t>
            </a:r>
            <a:r>
              <a:rPr lang="en-US" dirty="0" smtClean="0">
                <a:sym typeface="Symbol"/>
              </a:rPr>
              <a:t> ) = </a:t>
            </a:r>
            <a:r>
              <a:rPr lang="en-US" i="1" dirty="0" smtClean="0">
                <a:sym typeface="Symbol"/>
              </a:rPr>
              <a:t>p</a:t>
            </a:r>
            <a:r>
              <a:rPr lang="en-US" i="1" dirty="0" smtClean="0"/>
              <a:t>( E ) + p( E’ 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Axioms of probability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5963" y="1143000"/>
            <a:ext cx="7666037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Define | </a:t>
            </a:r>
            <a:r>
              <a:rPr lang="el-GR" i="1" dirty="0" smtClean="0"/>
              <a:t>Ω</a:t>
            </a:r>
            <a:r>
              <a:rPr lang="en-US" dirty="0" smtClean="0"/>
              <a:t> | = number of possible outcomes</a:t>
            </a:r>
          </a:p>
          <a:p>
            <a:endParaRPr lang="en-US" dirty="0" smtClean="0"/>
          </a:p>
          <a:p>
            <a:r>
              <a:rPr lang="en-US" dirty="0" smtClean="0"/>
              <a:t>Discrete space		| </a:t>
            </a:r>
            <a:r>
              <a:rPr lang="el-GR" i="1" dirty="0" smtClean="0"/>
              <a:t>Ω</a:t>
            </a:r>
            <a:r>
              <a:rPr lang="en-US" dirty="0" smtClean="0"/>
              <a:t> | is finite</a:t>
            </a:r>
          </a:p>
          <a:p>
            <a:pPr lvl="1"/>
            <a:r>
              <a:rPr lang="en-US" dirty="0" smtClean="0"/>
              <a:t>Analysis involves </a:t>
            </a:r>
            <a:r>
              <a:rPr lang="en-US" i="1" dirty="0" smtClean="0"/>
              <a:t>summations</a:t>
            </a:r>
            <a:r>
              <a:rPr lang="en-US" dirty="0" smtClean="0"/>
              <a:t> ( </a:t>
            </a:r>
            <a:r>
              <a:rPr lang="en-US" dirty="0" smtClean="0">
                <a:sym typeface="Symbol"/>
              </a:rPr>
              <a:t> )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Continuous space	| </a:t>
            </a:r>
            <a:r>
              <a:rPr lang="el-GR" i="1" dirty="0" smtClean="0"/>
              <a:t>Ω</a:t>
            </a:r>
            <a:r>
              <a:rPr lang="en-US" dirty="0" smtClean="0"/>
              <a:t> | is infinite</a:t>
            </a:r>
          </a:p>
          <a:p>
            <a:pPr lvl="1"/>
            <a:r>
              <a:rPr lang="en-US" dirty="0" smtClean="0"/>
              <a:t>Analysis involves </a:t>
            </a:r>
            <a:r>
              <a:rPr lang="en-US" i="1" dirty="0" smtClean="0"/>
              <a:t>integrals</a:t>
            </a:r>
            <a:r>
              <a:rPr lang="en-US" dirty="0" smtClean="0"/>
              <a:t> ( </a:t>
            </a:r>
            <a:r>
              <a:rPr lang="en-US" dirty="0" smtClean="0">
                <a:sym typeface="Symbol"/>
              </a:rPr>
              <a:t> 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probability spaces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Single roll of a six-sided die</a:t>
            </a:r>
          </a:p>
          <a:p>
            <a:pPr lvl="1"/>
            <a:r>
              <a:rPr lang="en-US" sz="2400" dirty="0" smtClean="0"/>
              <a:t>6 possible outcomes: </a:t>
            </a:r>
            <a:r>
              <a:rPr lang="en-US" sz="2400" i="1" dirty="0" smtClean="0"/>
              <a:t>O</a:t>
            </a:r>
            <a:r>
              <a:rPr lang="en-US" sz="2400" dirty="0" smtClean="0"/>
              <a:t> = 1, 2, 3, 4, 5, or 6</a:t>
            </a:r>
          </a:p>
          <a:p>
            <a:pPr lvl="1"/>
            <a:r>
              <a:rPr lang="en-US" sz="2400" dirty="0" smtClean="0"/>
              <a:t>2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= 64 possible events</a:t>
            </a:r>
          </a:p>
          <a:p>
            <a:pPr lvl="2"/>
            <a:r>
              <a:rPr lang="en-US" sz="2000" dirty="0" smtClean="0"/>
              <a:t> example: </a:t>
            </a:r>
            <a:r>
              <a:rPr lang="en-US" sz="2000" i="1" dirty="0" smtClean="0"/>
              <a:t>E</a:t>
            </a:r>
            <a:r>
              <a:rPr lang="en-US" sz="2000" dirty="0" smtClean="0"/>
              <a:t> = ( </a:t>
            </a:r>
            <a:r>
              <a:rPr lang="en-US" sz="2000" i="1" dirty="0" smtClean="0"/>
              <a:t>O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 </a:t>
            </a:r>
            <a:r>
              <a:rPr lang="en-US" sz="2000" dirty="0" smtClean="0"/>
              <a:t>{ 1, 3, 5 } ), i.e. outcome is odd</a:t>
            </a:r>
          </a:p>
          <a:p>
            <a:pPr lvl="1"/>
            <a:r>
              <a:rPr lang="en-US" sz="2400" dirty="0" smtClean="0"/>
              <a:t>If die is fair, then probabilities of outcomes are equal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i="1" dirty="0" smtClean="0"/>
              <a:t>p</a:t>
            </a:r>
            <a:r>
              <a:rPr lang="en-US" sz="2400" dirty="0" smtClean="0"/>
              <a:t>( 1 ) = </a:t>
            </a:r>
            <a:r>
              <a:rPr lang="en-US" sz="2400" i="1" dirty="0" smtClean="0"/>
              <a:t>p</a:t>
            </a:r>
            <a:r>
              <a:rPr lang="en-US" sz="2400" dirty="0" smtClean="0"/>
              <a:t>( 2 ) = </a:t>
            </a:r>
            <a:r>
              <a:rPr lang="en-US" sz="2400" i="1" dirty="0" smtClean="0"/>
              <a:t>p</a:t>
            </a:r>
            <a:r>
              <a:rPr lang="en-US" sz="2400" dirty="0" smtClean="0"/>
              <a:t>( 3 ) = 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i="1" dirty="0" smtClean="0"/>
              <a:t>p</a:t>
            </a:r>
            <a:r>
              <a:rPr lang="en-US" sz="2400" dirty="0" smtClean="0"/>
              <a:t>( 4 ) = </a:t>
            </a:r>
            <a:r>
              <a:rPr lang="en-US" sz="2400" i="1" dirty="0" smtClean="0"/>
              <a:t>p</a:t>
            </a:r>
            <a:r>
              <a:rPr lang="en-US" sz="2400" dirty="0" smtClean="0"/>
              <a:t>( 5 ) = </a:t>
            </a:r>
            <a:r>
              <a:rPr lang="en-US" sz="2400" i="1" dirty="0" smtClean="0"/>
              <a:t>p</a:t>
            </a:r>
            <a:r>
              <a:rPr lang="en-US" sz="2400" dirty="0" smtClean="0"/>
              <a:t>( 6 ) = 1 / 6</a:t>
            </a:r>
          </a:p>
          <a:p>
            <a:pPr lvl="2"/>
            <a:r>
              <a:rPr lang="en-US" sz="2000" dirty="0" smtClean="0"/>
              <a:t> example: probability of event </a:t>
            </a:r>
            <a:r>
              <a:rPr lang="en-US" sz="2000" i="1" dirty="0" smtClean="0"/>
              <a:t>E</a:t>
            </a:r>
            <a:r>
              <a:rPr lang="en-US" sz="2000" dirty="0" smtClean="0"/>
              <a:t> = ( outcome is odd ) is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i="1" dirty="0" smtClean="0"/>
              <a:t>p</a:t>
            </a:r>
            <a:r>
              <a:rPr lang="en-US" sz="2000" dirty="0" smtClean="0"/>
              <a:t>( 1 ) + </a:t>
            </a:r>
            <a:r>
              <a:rPr lang="en-US" sz="2000" i="1" dirty="0" smtClean="0"/>
              <a:t>p</a:t>
            </a:r>
            <a:r>
              <a:rPr lang="en-US" sz="2000" dirty="0" smtClean="0"/>
              <a:t>( 3 ) + </a:t>
            </a:r>
            <a:r>
              <a:rPr lang="en-US" sz="2000" i="1" dirty="0" smtClean="0"/>
              <a:t>p</a:t>
            </a:r>
            <a:r>
              <a:rPr lang="en-US" sz="2000" dirty="0" smtClean="0"/>
              <a:t>( 5 ) = 1 / 2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discrete probability space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Three consecutive flips of a coin</a:t>
            </a:r>
          </a:p>
          <a:p>
            <a:pPr lvl="1"/>
            <a:r>
              <a:rPr lang="en-US" sz="2400" dirty="0" smtClean="0"/>
              <a:t>8 possible outcomes: </a:t>
            </a:r>
            <a:r>
              <a:rPr lang="en-US" sz="2400" i="1" dirty="0" smtClean="0"/>
              <a:t>O</a:t>
            </a:r>
            <a:r>
              <a:rPr lang="en-US" sz="2400" dirty="0" smtClean="0"/>
              <a:t> = HHH, HHT, HTH, HTT, THH, THT, TTH, TTT</a:t>
            </a:r>
          </a:p>
          <a:p>
            <a:pPr lvl="1"/>
            <a:r>
              <a:rPr lang="en-US" sz="2400" dirty="0" smtClean="0"/>
              <a:t>2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= 256 possible events</a:t>
            </a:r>
          </a:p>
          <a:p>
            <a:pPr lvl="2"/>
            <a:r>
              <a:rPr lang="en-US" sz="2000" dirty="0" smtClean="0"/>
              <a:t> example: </a:t>
            </a:r>
            <a:r>
              <a:rPr lang="en-US" sz="2000" i="1" dirty="0" smtClean="0"/>
              <a:t>E</a:t>
            </a:r>
            <a:r>
              <a:rPr lang="en-US" sz="2000" dirty="0" smtClean="0"/>
              <a:t> = ( </a:t>
            </a:r>
            <a:r>
              <a:rPr lang="en-US" sz="2000" i="1" dirty="0" smtClean="0"/>
              <a:t>O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 </a:t>
            </a:r>
            <a:r>
              <a:rPr lang="en-US" sz="2000" dirty="0" smtClean="0"/>
              <a:t>{ HHT, HTH, THH } ), i.e. exactly two flips are heads</a:t>
            </a:r>
          </a:p>
          <a:p>
            <a:pPr lvl="2"/>
            <a:r>
              <a:rPr lang="en-US" sz="2000" dirty="0" smtClean="0"/>
              <a:t> example: </a:t>
            </a:r>
            <a:r>
              <a:rPr lang="en-US" sz="2000" i="1" dirty="0" smtClean="0"/>
              <a:t>E</a:t>
            </a:r>
            <a:r>
              <a:rPr lang="en-US" sz="2000" dirty="0" smtClean="0"/>
              <a:t> = ( </a:t>
            </a:r>
            <a:r>
              <a:rPr lang="en-US" sz="2000" i="1" dirty="0" smtClean="0"/>
              <a:t>O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 { THT, TTT } ), i.e. the first and third flips are tails</a:t>
            </a:r>
            <a:endParaRPr lang="en-US" sz="2000" dirty="0" smtClean="0"/>
          </a:p>
          <a:p>
            <a:pPr lvl="1"/>
            <a:r>
              <a:rPr lang="en-US" sz="2400" dirty="0" smtClean="0"/>
              <a:t>If coin is fair, then probabilities of outcomes are equal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i="1" dirty="0" smtClean="0"/>
              <a:t>p</a:t>
            </a:r>
            <a:r>
              <a:rPr lang="en-US" sz="2400" dirty="0" smtClean="0"/>
              <a:t>( HHH ) = </a:t>
            </a:r>
            <a:r>
              <a:rPr lang="en-US" sz="2400" i="1" dirty="0" smtClean="0"/>
              <a:t>p</a:t>
            </a:r>
            <a:r>
              <a:rPr lang="en-US" sz="2400" dirty="0" smtClean="0"/>
              <a:t>( HHT ) = </a:t>
            </a:r>
            <a:r>
              <a:rPr lang="en-US" sz="2400" i="1" dirty="0" smtClean="0"/>
              <a:t>p</a:t>
            </a:r>
            <a:r>
              <a:rPr lang="en-US" sz="2400" dirty="0" smtClean="0"/>
              <a:t>( HTH ) = </a:t>
            </a:r>
            <a:r>
              <a:rPr lang="en-US" sz="2400" i="1" dirty="0" smtClean="0"/>
              <a:t>p</a:t>
            </a:r>
            <a:r>
              <a:rPr lang="en-US" sz="2400" dirty="0" smtClean="0"/>
              <a:t>( HTT ) =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i="1" dirty="0" smtClean="0"/>
              <a:t>p</a:t>
            </a:r>
            <a:r>
              <a:rPr lang="en-US" sz="2400" dirty="0" smtClean="0"/>
              <a:t>( THH ) = </a:t>
            </a:r>
            <a:r>
              <a:rPr lang="en-US" sz="2400" i="1" dirty="0" smtClean="0"/>
              <a:t>p</a:t>
            </a:r>
            <a:r>
              <a:rPr lang="en-US" sz="2400" dirty="0" smtClean="0"/>
              <a:t>( THT ) = </a:t>
            </a:r>
            <a:r>
              <a:rPr lang="en-US" sz="2400" i="1" dirty="0" smtClean="0"/>
              <a:t>p</a:t>
            </a:r>
            <a:r>
              <a:rPr lang="en-US" sz="2400" dirty="0" smtClean="0"/>
              <a:t>( TTH ) = </a:t>
            </a:r>
            <a:r>
              <a:rPr lang="en-US" sz="2400" i="1" dirty="0" smtClean="0"/>
              <a:t>p</a:t>
            </a:r>
            <a:r>
              <a:rPr lang="en-US" sz="2400" dirty="0" smtClean="0"/>
              <a:t>( TTT ) = 1 / 8</a:t>
            </a:r>
          </a:p>
          <a:p>
            <a:pPr lvl="2"/>
            <a:r>
              <a:rPr lang="en-US" sz="2000" dirty="0" smtClean="0"/>
              <a:t> example: probability of event </a:t>
            </a:r>
            <a:r>
              <a:rPr lang="en-US" sz="2000" i="1" dirty="0" smtClean="0"/>
              <a:t>E</a:t>
            </a:r>
            <a:r>
              <a:rPr lang="en-US" sz="2000" dirty="0" smtClean="0"/>
              <a:t> = ( exactly two heads ) is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i="1" dirty="0" smtClean="0"/>
              <a:t>p</a:t>
            </a:r>
            <a:r>
              <a:rPr lang="en-US" sz="2000" dirty="0" smtClean="0"/>
              <a:t>( HHT ) + </a:t>
            </a:r>
            <a:r>
              <a:rPr lang="en-US" sz="2000" i="1" dirty="0" smtClean="0"/>
              <a:t>p</a:t>
            </a:r>
            <a:r>
              <a:rPr lang="en-US" sz="2000" dirty="0" smtClean="0"/>
              <a:t>( HTH ) + </a:t>
            </a:r>
            <a:r>
              <a:rPr lang="en-US" sz="2000" i="1" dirty="0" smtClean="0"/>
              <a:t>p</a:t>
            </a:r>
            <a:r>
              <a:rPr lang="en-US" sz="2000" dirty="0" smtClean="0"/>
              <a:t>( THH ) = 3 / 8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discrete probability space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Height of a randomly chosen American male</a:t>
            </a:r>
          </a:p>
          <a:p>
            <a:pPr lvl="1"/>
            <a:r>
              <a:rPr lang="en-US" sz="2400" dirty="0" smtClean="0"/>
              <a:t>Infinite number of possible outcomes: </a:t>
            </a:r>
            <a:r>
              <a:rPr lang="en-US" sz="2400" i="1" dirty="0" smtClean="0"/>
              <a:t>O</a:t>
            </a:r>
            <a:r>
              <a:rPr lang="en-US" sz="2400" dirty="0" smtClean="0"/>
              <a:t> has some single value in range 2 feet to 8 feet</a:t>
            </a:r>
          </a:p>
          <a:p>
            <a:pPr lvl="1"/>
            <a:r>
              <a:rPr lang="en-US" sz="2400" dirty="0" smtClean="0"/>
              <a:t>Infinite number of possible events</a:t>
            </a:r>
          </a:p>
          <a:p>
            <a:pPr lvl="2"/>
            <a:r>
              <a:rPr lang="en-US" sz="2000" dirty="0" smtClean="0"/>
              <a:t> example: </a:t>
            </a:r>
            <a:r>
              <a:rPr lang="en-US" sz="2000" i="1" dirty="0" smtClean="0"/>
              <a:t>E</a:t>
            </a:r>
            <a:r>
              <a:rPr lang="en-US" sz="2000" dirty="0" smtClean="0"/>
              <a:t> = ( </a:t>
            </a:r>
            <a:r>
              <a:rPr lang="en-US" sz="2000" i="1" dirty="0" smtClean="0"/>
              <a:t>O</a:t>
            </a:r>
            <a:r>
              <a:rPr lang="en-US" sz="2000" dirty="0" smtClean="0"/>
              <a:t> | </a:t>
            </a:r>
            <a:r>
              <a:rPr lang="en-US" sz="2000" i="1" dirty="0" smtClean="0"/>
              <a:t>O</a:t>
            </a:r>
            <a:r>
              <a:rPr lang="en-US" sz="2000" dirty="0" smtClean="0"/>
              <a:t> &lt; 5.5 feet ), i.e. individual chosen is less than 5.5 feet tall</a:t>
            </a:r>
          </a:p>
          <a:p>
            <a:pPr lvl="1"/>
            <a:r>
              <a:rPr lang="en-US" sz="2400" dirty="0" smtClean="0"/>
              <a:t>Probabilities of outcomes are not equal, and are described by a continuous function, </a:t>
            </a:r>
            <a:r>
              <a:rPr lang="en-US" sz="2400" i="1" dirty="0" smtClean="0"/>
              <a:t>p</a:t>
            </a:r>
            <a:r>
              <a:rPr lang="en-US" sz="2400" dirty="0" smtClean="0"/>
              <a:t>( </a:t>
            </a:r>
            <a:r>
              <a:rPr lang="en-US" sz="2400" i="1" dirty="0" smtClean="0"/>
              <a:t>O</a:t>
            </a:r>
            <a:r>
              <a:rPr lang="en-US" sz="2400" dirty="0" smtClean="0"/>
              <a:t> 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533400"/>
          </a:xfrm>
        </p:spPr>
        <p:txBody>
          <a:bodyPr/>
          <a:lstStyle/>
          <a:p>
            <a:r>
              <a:rPr lang="en-US" dirty="0" smtClean="0"/>
              <a:t>Example of continuous probability space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7652" t="21151" r="14936" b="56401"/>
          <a:stretch>
            <a:fillRect/>
          </a:stretch>
        </p:blipFill>
        <p:spPr bwMode="auto">
          <a:xfrm>
            <a:off x="2209800" y="4572000"/>
            <a:ext cx="4539544" cy="174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Height of a randomly chosen American male</a:t>
            </a:r>
          </a:p>
          <a:p>
            <a:pPr lvl="1"/>
            <a:r>
              <a:rPr lang="en-US" sz="2400" dirty="0" smtClean="0"/>
              <a:t>Probabilities of outcomes </a:t>
            </a:r>
            <a:r>
              <a:rPr lang="en-US" sz="2400" i="1" dirty="0" smtClean="0"/>
              <a:t>O</a:t>
            </a:r>
            <a:r>
              <a:rPr lang="en-US" sz="2400" dirty="0" smtClean="0"/>
              <a:t> are not equal, and are described by a continuous function, </a:t>
            </a:r>
            <a:r>
              <a:rPr lang="en-US" sz="2400" i="1" dirty="0" smtClean="0"/>
              <a:t>p</a:t>
            </a:r>
            <a:r>
              <a:rPr lang="en-US" sz="2400" dirty="0" smtClean="0"/>
              <a:t>( </a:t>
            </a:r>
            <a:r>
              <a:rPr lang="en-US" sz="2400" i="1" dirty="0" smtClean="0"/>
              <a:t>O</a:t>
            </a:r>
            <a:r>
              <a:rPr lang="en-US" sz="2400" dirty="0" smtClean="0"/>
              <a:t> )</a:t>
            </a:r>
          </a:p>
          <a:p>
            <a:pPr lvl="1"/>
            <a:r>
              <a:rPr lang="en-US" sz="2400" i="1" dirty="0" smtClean="0"/>
              <a:t>p</a:t>
            </a:r>
            <a:r>
              <a:rPr lang="en-US" sz="2400" dirty="0" smtClean="0"/>
              <a:t>( </a:t>
            </a:r>
            <a:r>
              <a:rPr lang="en-US" sz="2400" i="1" dirty="0" smtClean="0"/>
              <a:t>O</a:t>
            </a:r>
            <a:r>
              <a:rPr lang="en-US" sz="2400" dirty="0" smtClean="0"/>
              <a:t> ) is a </a:t>
            </a:r>
            <a:r>
              <a:rPr lang="en-US" sz="2400" i="1" dirty="0" smtClean="0"/>
              <a:t>relative</a:t>
            </a:r>
            <a:r>
              <a:rPr lang="en-US" sz="2400" dirty="0" smtClean="0"/>
              <a:t>, not an </a:t>
            </a:r>
            <a:r>
              <a:rPr lang="en-US" sz="2400" i="1" dirty="0" smtClean="0"/>
              <a:t>absolute</a:t>
            </a:r>
            <a:r>
              <a:rPr lang="en-US" sz="2400" dirty="0" smtClean="0"/>
              <a:t> probability</a:t>
            </a:r>
          </a:p>
          <a:p>
            <a:pPr lvl="2"/>
            <a:r>
              <a:rPr lang="en-US" sz="2000" dirty="0" smtClean="0"/>
              <a:t> </a:t>
            </a:r>
            <a:r>
              <a:rPr lang="en-US" sz="2000" i="1" dirty="0" smtClean="0"/>
              <a:t>p</a:t>
            </a:r>
            <a:r>
              <a:rPr lang="en-US" sz="2000" dirty="0" smtClean="0"/>
              <a:t>( </a:t>
            </a:r>
            <a:r>
              <a:rPr lang="en-US" sz="2000" i="1" dirty="0" smtClean="0"/>
              <a:t>O</a:t>
            </a:r>
            <a:r>
              <a:rPr lang="en-US" sz="2000" dirty="0" smtClean="0"/>
              <a:t> ) for any particular </a:t>
            </a:r>
            <a:r>
              <a:rPr lang="en-US" sz="2000" i="1" dirty="0" smtClean="0"/>
              <a:t>O</a:t>
            </a:r>
            <a:r>
              <a:rPr lang="en-US" sz="2000" dirty="0" smtClean="0"/>
              <a:t> is zero</a:t>
            </a:r>
          </a:p>
          <a:p>
            <a:pPr lvl="2"/>
            <a:r>
              <a:rPr lang="en-US" sz="2000" dirty="0" smtClean="0"/>
              <a:t> ∫ </a:t>
            </a:r>
            <a:r>
              <a:rPr lang="en-US" sz="2000" i="1" dirty="0" smtClean="0"/>
              <a:t>p</a:t>
            </a:r>
            <a:r>
              <a:rPr lang="en-US" sz="2000" dirty="0" smtClean="0"/>
              <a:t>( </a:t>
            </a:r>
            <a:r>
              <a:rPr lang="en-US" sz="2000" i="1" dirty="0" smtClean="0"/>
              <a:t>O</a:t>
            </a:r>
            <a:r>
              <a:rPr lang="en-US" sz="2000" dirty="0" smtClean="0"/>
              <a:t> ) from </a:t>
            </a:r>
            <a:r>
              <a:rPr lang="en-US" sz="2000" i="1" dirty="0" smtClean="0"/>
              <a:t>O</a:t>
            </a:r>
            <a:r>
              <a:rPr lang="en-US" sz="2000" dirty="0" smtClean="0"/>
              <a:t> = -</a:t>
            </a:r>
            <a:r>
              <a:rPr lang="en-US" sz="2000" dirty="0" smtClean="0">
                <a:sym typeface="Symbol"/>
              </a:rPr>
              <a:t></a:t>
            </a:r>
            <a:r>
              <a:rPr lang="en-US" sz="2000" dirty="0" smtClean="0"/>
              <a:t> to </a:t>
            </a:r>
            <a:r>
              <a:rPr lang="en-US" sz="2000" dirty="0" smtClean="0">
                <a:sym typeface="Symbol"/>
              </a:rPr>
              <a:t></a:t>
            </a:r>
            <a:r>
              <a:rPr lang="en-US" sz="2000" dirty="0" smtClean="0"/>
              <a:t> (i.e. area under curve) is 1</a:t>
            </a:r>
          </a:p>
          <a:p>
            <a:pPr lvl="2"/>
            <a:r>
              <a:rPr lang="en-US" sz="2000" dirty="0" smtClean="0"/>
              <a:t> example: </a:t>
            </a:r>
            <a:r>
              <a:rPr lang="en-US" sz="2000" i="1" dirty="0" smtClean="0"/>
              <a:t>p</a:t>
            </a:r>
            <a:r>
              <a:rPr lang="en-US" sz="2000" dirty="0" smtClean="0"/>
              <a:t>( </a:t>
            </a:r>
            <a:r>
              <a:rPr lang="en-US" sz="2000" i="1" dirty="0" smtClean="0"/>
              <a:t>O</a:t>
            </a:r>
            <a:r>
              <a:rPr lang="en-US" sz="2000" dirty="0" smtClean="0"/>
              <a:t> = 5’8” ) &gt; </a:t>
            </a:r>
            <a:r>
              <a:rPr lang="en-US" sz="2000" i="1" dirty="0" smtClean="0"/>
              <a:t>p</a:t>
            </a:r>
            <a:r>
              <a:rPr lang="en-US" sz="2000" dirty="0" smtClean="0"/>
              <a:t>( </a:t>
            </a:r>
            <a:r>
              <a:rPr lang="en-US" sz="2000" i="1" dirty="0" smtClean="0"/>
              <a:t>O</a:t>
            </a:r>
            <a:r>
              <a:rPr lang="en-US" sz="2000" dirty="0" smtClean="0"/>
              <a:t> = 6’2” )</a:t>
            </a:r>
          </a:p>
          <a:p>
            <a:pPr lvl="2"/>
            <a:r>
              <a:rPr lang="en-US" sz="2000" dirty="0" smtClean="0"/>
              <a:t> example: </a:t>
            </a:r>
            <a:r>
              <a:rPr lang="en-US" sz="2000" i="1" dirty="0" smtClean="0"/>
              <a:t>p</a:t>
            </a:r>
            <a:r>
              <a:rPr lang="en-US" sz="2000" dirty="0" smtClean="0"/>
              <a:t>( </a:t>
            </a:r>
            <a:r>
              <a:rPr lang="en-US" sz="2000" i="1" dirty="0" smtClean="0"/>
              <a:t>O</a:t>
            </a:r>
            <a:r>
              <a:rPr lang="en-US" sz="2000" dirty="0" smtClean="0"/>
              <a:t> &lt; 5’6” ) = ( </a:t>
            </a:r>
            <a:r>
              <a:rPr lang="en-US" sz="2000" dirty="0" smtClean="0">
                <a:sym typeface="Symbol"/>
              </a:rPr>
              <a:t> </a:t>
            </a:r>
            <a:r>
              <a:rPr lang="en-US" sz="2000" i="1" dirty="0" smtClean="0"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( </a:t>
            </a:r>
            <a:r>
              <a:rPr lang="en-US" sz="2000" i="1" dirty="0" smtClean="0">
                <a:sym typeface="Symbol"/>
              </a:rPr>
              <a:t>O</a:t>
            </a:r>
            <a:r>
              <a:rPr lang="en-US" sz="2000" dirty="0" smtClean="0">
                <a:sym typeface="Symbol"/>
              </a:rPr>
              <a:t> ) from </a:t>
            </a:r>
            <a:r>
              <a:rPr lang="en-US" sz="2000" i="1" dirty="0" smtClean="0">
                <a:sym typeface="Symbol"/>
              </a:rPr>
              <a:t>O</a:t>
            </a:r>
            <a:r>
              <a:rPr lang="en-US" sz="2000" dirty="0" smtClean="0">
                <a:sym typeface="Symbol"/>
              </a:rPr>
              <a:t> = </a:t>
            </a:r>
            <a:r>
              <a:rPr lang="en-US" sz="2000" dirty="0" smtClean="0"/>
              <a:t>-</a:t>
            </a:r>
            <a:r>
              <a:rPr lang="en-US" sz="2000" dirty="0" smtClean="0">
                <a:sym typeface="Symbol"/>
              </a:rPr>
              <a:t></a:t>
            </a:r>
            <a:r>
              <a:rPr lang="en-US" sz="2000" dirty="0" smtClean="0"/>
              <a:t> to  5’6” ) </a:t>
            </a:r>
            <a:r>
              <a:rPr lang="en-US" sz="2000" dirty="0" smtClean="0">
                <a:sym typeface="Symbol"/>
              </a:rPr>
              <a:t> 0.25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533400"/>
          </a:xfrm>
        </p:spPr>
        <p:txBody>
          <a:bodyPr/>
          <a:lstStyle/>
          <a:p>
            <a:r>
              <a:rPr lang="en-US" dirty="0" smtClean="0"/>
              <a:t>Example of continuous probability space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7652" t="21151" r="14936" b="56401"/>
          <a:stretch>
            <a:fillRect/>
          </a:stretch>
        </p:blipFill>
        <p:spPr bwMode="auto">
          <a:xfrm>
            <a:off x="2286000" y="4572000"/>
            <a:ext cx="4539544" cy="174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 rot="5400000" flipH="1" flipV="1">
            <a:off x="3810794" y="5638800"/>
            <a:ext cx="913606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6200000" flipH="1">
            <a:off x="2933700" y="4838700"/>
            <a:ext cx="1447800" cy="609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xfig01.png"/>
          <p:cNvPicPr>
            <a:picLocks noChangeAspect="1"/>
          </p:cNvPicPr>
          <p:nvPr/>
        </p:nvPicPr>
        <p:blipFill>
          <a:blip r:embed="rId2" cstate="print"/>
          <a:srcRect l="54061" t="57436" r="3276" b="6564"/>
          <a:stretch>
            <a:fillRect/>
          </a:stretch>
        </p:blipFill>
        <p:spPr>
          <a:xfrm>
            <a:off x="4781493" y="4394839"/>
            <a:ext cx="2381307" cy="200596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1066800"/>
            <a:ext cx="8318500" cy="5181600"/>
          </a:xfrm>
        </p:spPr>
        <p:txBody>
          <a:bodyPr/>
          <a:lstStyle/>
          <a:p>
            <a:r>
              <a:rPr lang="en-US" sz="2400" dirty="0" smtClean="0"/>
              <a:t>Discrete:		</a:t>
            </a:r>
            <a:r>
              <a:rPr lang="en-US" sz="2400" i="1" dirty="0" smtClean="0"/>
              <a:t>probability mass function</a:t>
            </a:r>
            <a:r>
              <a:rPr lang="en-US" sz="2400" dirty="0" smtClean="0"/>
              <a:t> (</a:t>
            </a:r>
            <a:r>
              <a:rPr lang="en-US" sz="2400" dirty="0" err="1" smtClean="0"/>
              <a:t>pmf</a:t>
            </a:r>
            <a:r>
              <a:rPr lang="en-US" sz="2400" dirty="0" smtClean="0"/>
              <a:t>)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example:</a:t>
            </a:r>
            <a:br>
              <a:rPr lang="en-US" sz="2000" dirty="0" smtClean="0"/>
            </a:br>
            <a:r>
              <a:rPr lang="en-US" sz="2000" dirty="0" smtClean="0"/>
              <a:t>sum of two</a:t>
            </a:r>
            <a:br>
              <a:rPr lang="en-US" sz="2000" dirty="0" smtClean="0"/>
            </a:br>
            <a:r>
              <a:rPr lang="en-US" sz="2000" dirty="0" smtClean="0"/>
              <a:t>fair dice</a:t>
            </a:r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400" dirty="0" smtClean="0"/>
              <a:t>Continuous:	</a:t>
            </a:r>
            <a:r>
              <a:rPr lang="en-US" sz="2400" i="1" dirty="0" smtClean="0"/>
              <a:t>probability density function</a:t>
            </a:r>
            <a:r>
              <a:rPr lang="en-US" sz="2400" dirty="0" smtClean="0"/>
              <a:t> (</a:t>
            </a:r>
            <a:r>
              <a:rPr lang="en-US" sz="2400" dirty="0" err="1" smtClean="0"/>
              <a:t>pdf</a:t>
            </a:r>
            <a:r>
              <a:rPr lang="en-US" sz="2400" dirty="0" smtClean="0"/>
              <a:t>)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example:</a:t>
            </a:r>
            <a:br>
              <a:rPr lang="en-US" sz="2000" dirty="0" smtClean="0"/>
            </a:br>
            <a:r>
              <a:rPr lang="en-US" sz="2000" dirty="0" smtClean="0"/>
              <a:t>waiting time between</a:t>
            </a:r>
            <a:br>
              <a:rPr lang="en-US" sz="2000" dirty="0" smtClean="0"/>
            </a:br>
            <a:r>
              <a:rPr lang="en-US" sz="2000" dirty="0" smtClean="0"/>
              <a:t>eruptions of Old Faithful</a:t>
            </a:r>
            <a:br>
              <a:rPr lang="en-US" sz="2000" dirty="0" smtClean="0"/>
            </a:br>
            <a:r>
              <a:rPr lang="en-US" sz="2000" dirty="0" smtClean="0"/>
              <a:t>(minutes) 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</a:t>
            </a:r>
            <a:endParaRPr lang="en-US" dirty="0"/>
          </a:p>
        </p:txBody>
      </p:sp>
      <p:pic>
        <p:nvPicPr>
          <p:cNvPr id="4" name="Picture 3" descr="probability two di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1544515"/>
            <a:ext cx="5286009" cy="23416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4175429" y="5224973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probability</a:t>
            </a:r>
            <a:endParaRPr lang="en-US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random variable </a:t>
            </a:r>
            <a:r>
              <a:rPr lang="en-US" sz="2000" i="1" dirty="0" smtClean="0"/>
              <a:t>X</a:t>
            </a:r>
            <a:r>
              <a:rPr lang="en-US" sz="2000" dirty="0" smtClean="0"/>
              <a:t> is a function that associates a number </a:t>
            </a:r>
            <a:r>
              <a:rPr lang="en-US" sz="2000" i="1" dirty="0" smtClean="0"/>
              <a:t>x</a:t>
            </a:r>
            <a:r>
              <a:rPr lang="en-US" sz="2000" dirty="0" smtClean="0"/>
              <a:t> with each outcome </a:t>
            </a:r>
            <a:r>
              <a:rPr lang="en-US" sz="2000" i="1" dirty="0" smtClean="0"/>
              <a:t>O</a:t>
            </a:r>
            <a:r>
              <a:rPr lang="en-US" sz="2000" dirty="0" smtClean="0"/>
              <a:t> of a process</a:t>
            </a:r>
          </a:p>
          <a:p>
            <a:pPr lvl="1"/>
            <a:r>
              <a:rPr lang="en-US" sz="2000" dirty="0" smtClean="0"/>
              <a:t>Common notation: </a:t>
            </a:r>
            <a:r>
              <a:rPr lang="en-US" sz="2000" i="1" dirty="0" smtClean="0"/>
              <a:t>X</a:t>
            </a:r>
            <a:r>
              <a:rPr lang="en-US" sz="2000" dirty="0" smtClean="0"/>
              <a:t>( </a:t>
            </a:r>
            <a:r>
              <a:rPr lang="en-US" sz="2000" i="1" dirty="0" smtClean="0"/>
              <a:t>O</a:t>
            </a:r>
            <a:r>
              <a:rPr lang="en-US" sz="2000" dirty="0" smtClean="0"/>
              <a:t> ) = </a:t>
            </a:r>
            <a:r>
              <a:rPr lang="en-US" sz="2000" i="1" dirty="0" smtClean="0"/>
              <a:t>x</a:t>
            </a:r>
            <a:r>
              <a:rPr lang="en-US" sz="2000" dirty="0" smtClean="0"/>
              <a:t>, or just </a:t>
            </a:r>
            <a:r>
              <a:rPr lang="en-US" sz="2000" i="1" dirty="0" smtClean="0"/>
              <a:t>X</a:t>
            </a:r>
            <a:r>
              <a:rPr lang="en-US" sz="2000" dirty="0" smtClean="0"/>
              <a:t> = </a:t>
            </a:r>
            <a:r>
              <a:rPr lang="en-US" sz="2000" i="1" dirty="0" smtClean="0"/>
              <a:t>x</a:t>
            </a:r>
            <a:endParaRPr lang="en-US" sz="2000" dirty="0" smtClean="0"/>
          </a:p>
          <a:p>
            <a:r>
              <a:rPr lang="en-US" sz="2000" dirty="0" smtClean="0"/>
              <a:t>Basically a way to redefine (usually simplify) a probability space to a new probability space</a:t>
            </a:r>
          </a:p>
          <a:p>
            <a:pPr lvl="1"/>
            <a:r>
              <a:rPr lang="en-US" sz="2000" i="1" dirty="0" smtClean="0"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 must obey axioms of probability (over the possible values of </a:t>
            </a:r>
            <a:r>
              <a:rPr lang="en-US" sz="2000" i="1" dirty="0" smtClean="0"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)</a:t>
            </a:r>
          </a:p>
          <a:p>
            <a:pPr lvl="1"/>
            <a:r>
              <a:rPr lang="en-US" sz="2000" i="1" dirty="0" smtClean="0"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 can be discrete or continuous</a:t>
            </a:r>
          </a:p>
          <a:p>
            <a:r>
              <a:rPr lang="en-US" sz="2000" dirty="0" smtClean="0">
                <a:sym typeface="Symbol"/>
              </a:rPr>
              <a:t>Example: </a:t>
            </a:r>
            <a:r>
              <a:rPr lang="en-US" sz="2000" i="1" dirty="0" smtClean="0"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 = number of heads in three flips of a coin</a:t>
            </a:r>
          </a:p>
          <a:p>
            <a:pPr lvl="1"/>
            <a:r>
              <a:rPr lang="en-US" sz="2000" dirty="0" smtClean="0"/>
              <a:t>Possible values of </a:t>
            </a:r>
            <a:r>
              <a:rPr lang="en-US" sz="2000" i="1" dirty="0" smtClean="0"/>
              <a:t>X</a:t>
            </a:r>
            <a:r>
              <a:rPr lang="en-US" sz="2000" dirty="0" smtClean="0"/>
              <a:t> are 0, 1, 2, 3</a:t>
            </a:r>
          </a:p>
          <a:p>
            <a:pPr lvl="1"/>
            <a:r>
              <a:rPr lang="en-US" sz="2000" i="1" dirty="0" smtClean="0"/>
              <a:t>p</a:t>
            </a:r>
            <a:r>
              <a:rPr lang="en-US" sz="2000" dirty="0" smtClean="0"/>
              <a:t>( </a:t>
            </a:r>
            <a:r>
              <a:rPr lang="en-US" sz="2000" i="1" dirty="0" smtClean="0"/>
              <a:t>X</a:t>
            </a:r>
            <a:r>
              <a:rPr lang="en-US" sz="2000" dirty="0" smtClean="0"/>
              <a:t> = 0 ) = </a:t>
            </a:r>
            <a:r>
              <a:rPr lang="en-US" sz="2000" i="1" dirty="0" smtClean="0"/>
              <a:t>p</a:t>
            </a:r>
            <a:r>
              <a:rPr lang="en-US" sz="2000" dirty="0" smtClean="0"/>
              <a:t>( </a:t>
            </a:r>
            <a:r>
              <a:rPr lang="en-US" sz="2000" i="1" dirty="0" smtClean="0"/>
              <a:t>X</a:t>
            </a:r>
            <a:r>
              <a:rPr lang="en-US" sz="2000" dirty="0" smtClean="0"/>
              <a:t> = 3 ) = 1 / 8	</a:t>
            </a:r>
            <a:r>
              <a:rPr lang="en-US" sz="2000" i="1" dirty="0" smtClean="0"/>
              <a:t>p</a:t>
            </a:r>
            <a:r>
              <a:rPr lang="en-US" sz="2000" dirty="0" smtClean="0"/>
              <a:t>( </a:t>
            </a:r>
            <a:r>
              <a:rPr lang="en-US" sz="2000" i="1" dirty="0" smtClean="0"/>
              <a:t>X</a:t>
            </a:r>
            <a:r>
              <a:rPr lang="en-US" sz="2000" dirty="0" smtClean="0"/>
              <a:t> = 1 ) = </a:t>
            </a:r>
            <a:r>
              <a:rPr lang="en-US" sz="2000" i="1" dirty="0" smtClean="0"/>
              <a:t>p</a:t>
            </a:r>
            <a:r>
              <a:rPr lang="en-US" sz="2000" dirty="0" smtClean="0"/>
              <a:t>( </a:t>
            </a:r>
            <a:r>
              <a:rPr lang="en-US" sz="2000" i="1" dirty="0" smtClean="0"/>
              <a:t>X</a:t>
            </a:r>
            <a:r>
              <a:rPr lang="en-US" sz="2000" dirty="0" smtClean="0"/>
              <a:t> = 2 ) = 3 / 8</a:t>
            </a:r>
          </a:p>
          <a:p>
            <a:pPr lvl="1"/>
            <a:r>
              <a:rPr lang="en-US" sz="2000" dirty="0" smtClean="0"/>
              <a:t>Size of space (number of “outcomes”) reduced from 8 to 4</a:t>
            </a:r>
          </a:p>
          <a:p>
            <a:r>
              <a:rPr lang="en-US" sz="2000" dirty="0" smtClean="0"/>
              <a:t>Example: </a:t>
            </a:r>
            <a:r>
              <a:rPr lang="en-US" sz="2000" i="1" dirty="0" smtClean="0"/>
              <a:t>X</a:t>
            </a:r>
            <a:r>
              <a:rPr lang="en-US" sz="2000" dirty="0" smtClean="0"/>
              <a:t> = average height of five randomly chosen American men </a:t>
            </a:r>
          </a:p>
          <a:p>
            <a:pPr lvl="1"/>
            <a:r>
              <a:rPr lang="en-US" sz="2000" dirty="0" smtClean="0"/>
              <a:t>Size of space unchanged (</a:t>
            </a:r>
            <a:r>
              <a:rPr lang="en-US" sz="2000" i="1" dirty="0" smtClean="0"/>
              <a:t>X</a:t>
            </a:r>
            <a:r>
              <a:rPr lang="en-US" sz="2000" dirty="0" smtClean="0"/>
              <a:t> can range from 2 feet to 8 feet), but </a:t>
            </a:r>
            <a:r>
              <a:rPr lang="en-US" sz="2000" dirty="0" err="1" smtClean="0"/>
              <a:t>pdf</a:t>
            </a:r>
            <a:r>
              <a:rPr lang="en-US" sz="2000" dirty="0" smtClean="0"/>
              <a:t> of </a:t>
            </a:r>
            <a:r>
              <a:rPr lang="en-US" sz="2000" i="1" dirty="0" smtClean="0"/>
              <a:t>X</a:t>
            </a:r>
            <a:r>
              <a:rPr lang="en-US" sz="2000" dirty="0" smtClean="0"/>
              <a:t> different than for single man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1143000"/>
            <a:ext cx="8318500" cy="5191812"/>
          </a:xfrm>
        </p:spPr>
        <p:txBody>
          <a:bodyPr/>
          <a:lstStyle/>
          <a:p>
            <a:r>
              <a:rPr lang="en-US" sz="2400" dirty="0" smtClean="0"/>
              <a:t>Scenario</a:t>
            </a:r>
          </a:p>
          <a:p>
            <a:pPr lvl="1"/>
            <a:r>
              <a:rPr lang="en-US" sz="2400" dirty="0" smtClean="0"/>
              <a:t>Several random processes occur (doesn’t matter whether in parallel or in sequence)</a:t>
            </a:r>
          </a:p>
          <a:p>
            <a:pPr lvl="1"/>
            <a:r>
              <a:rPr lang="en-US" sz="2400" dirty="0" smtClean="0"/>
              <a:t>Want to know probabilities for each possible combination of outcomes</a:t>
            </a:r>
          </a:p>
          <a:p>
            <a:r>
              <a:rPr lang="en-US" sz="2400" dirty="0" smtClean="0"/>
              <a:t>Can describe as </a:t>
            </a:r>
            <a:r>
              <a:rPr lang="en-US" sz="2400" i="1" dirty="0" smtClean="0"/>
              <a:t>joint probability</a:t>
            </a:r>
            <a:r>
              <a:rPr lang="en-US" sz="2400" dirty="0" smtClean="0"/>
              <a:t> of several random variables</a:t>
            </a:r>
          </a:p>
          <a:p>
            <a:pPr lvl="1"/>
            <a:r>
              <a:rPr lang="en-US" sz="2400" dirty="0" smtClean="0"/>
              <a:t>Example: two processes whose outcomes are represented by random variables </a:t>
            </a:r>
            <a:r>
              <a:rPr lang="en-US" sz="2400" i="1" dirty="0" smtClean="0"/>
              <a:t>X</a:t>
            </a:r>
            <a:r>
              <a:rPr lang="en-US" sz="2400" dirty="0" smtClean="0"/>
              <a:t> and </a:t>
            </a:r>
            <a:r>
              <a:rPr lang="en-US" sz="2400" i="1" dirty="0" smtClean="0"/>
              <a:t>Y. </a:t>
            </a:r>
            <a:r>
              <a:rPr lang="en-US" sz="2400" dirty="0" smtClean="0"/>
              <a:t>Probability that process </a:t>
            </a:r>
            <a:r>
              <a:rPr lang="en-US" sz="2400" i="1" dirty="0" smtClean="0"/>
              <a:t>X</a:t>
            </a:r>
            <a:r>
              <a:rPr lang="en-US" sz="2400" dirty="0" smtClean="0"/>
              <a:t> has outcome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u="sng" dirty="0" smtClean="0"/>
              <a:t>and</a:t>
            </a:r>
            <a:r>
              <a:rPr lang="en-US" sz="2400" dirty="0" smtClean="0"/>
              <a:t> process </a:t>
            </a:r>
            <a:r>
              <a:rPr lang="en-US" sz="2400" i="1" dirty="0" smtClean="0"/>
              <a:t>Y</a:t>
            </a:r>
            <a:r>
              <a:rPr lang="en-US" sz="2400" dirty="0" smtClean="0"/>
              <a:t> has outcome </a:t>
            </a:r>
            <a:r>
              <a:rPr lang="en-US" sz="2400" i="1" dirty="0" smtClean="0"/>
              <a:t>y</a:t>
            </a:r>
            <a:r>
              <a:rPr lang="en-US" sz="2400" dirty="0" smtClean="0"/>
              <a:t> is denoted as:</a:t>
            </a:r>
          </a:p>
          <a:p>
            <a:pPr lvl="1">
              <a:buNone/>
            </a:pP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2400" dirty="0" smtClean="0"/>
              <a:t>		</a:t>
            </a:r>
            <a:r>
              <a:rPr lang="en-US" sz="2400" i="1" dirty="0" smtClean="0"/>
              <a:t>p</a:t>
            </a:r>
            <a:r>
              <a:rPr lang="en-US" sz="2400" dirty="0" smtClean="0"/>
              <a:t>( </a:t>
            </a:r>
            <a:r>
              <a:rPr lang="en-US" sz="2400" i="1" dirty="0" smtClean="0"/>
              <a:t>X</a:t>
            </a:r>
            <a:r>
              <a:rPr lang="en-US" sz="2400" dirty="0" smtClean="0"/>
              <a:t> = 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dirty="0" smtClean="0"/>
              <a:t> = </a:t>
            </a:r>
            <a:r>
              <a:rPr lang="en-US" sz="2400" i="1" dirty="0" smtClean="0"/>
              <a:t>y</a:t>
            </a:r>
            <a:r>
              <a:rPr lang="en-US" sz="2400" dirty="0" smtClean="0"/>
              <a:t> 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Multivariate probability distributions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joint probability car properti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3904" y="1195666"/>
            <a:ext cx="7076191" cy="446666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multivariate distribution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1295400"/>
            <a:ext cx="6346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joint probability: </a:t>
            </a:r>
            <a:r>
              <a:rPr lang="en-US" sz="1800" i="1" dirty="0" smtClean="0"/>
              <a:t>p</a:t>
            </a:r>
            <a:r>
              <a:rPr lang="en-US" sz="1800" dirty="0" smtClean="0"/>
              <a:t>( </a:t>
            </a:r>
            <a:r>
              <a:rPr lang="en-US" sz="1800" i="1" dirty="0" smtClean="0"/>
              <a:t>X</a:t>
            </a:r>
            <a:r>
              <a:rPr lang="en-US" sz="1800" dirty="0" smtClean="0"/>
              <a:t> = minivan, </a:t>
            </a:r>
            <a:r>
              <a:rPr lang="en-US" sz="1800" i="1" dirty="0" smtClean="0"/>
              <a:t>Y</a:t>
            </a:r>
            <a:r>
              <a:rPr lang="en-US" sz="1800" dirty="0" smtClean="0"/>
              <a:t> = European ) = 0.1481</a:t>
            </a:r>
            <a:endParaRPr lang="en-US" sz="18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4152900" y="2247900"/>
            <a:ext cx="1905000" cy="7620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Machine learning is part of both </a:t>
            </a:r>
            <a:r>
              <a:rPr lang="en-US" sz="2400" b="1" i="1" dirty="0" smtClean="0"/>
              <a:t>statistics</a:t>
            </a:r>
            <a:r>
              <a:rPr lang="en-US" sz="2400" dirty="0" smtClean="0"/>
              <a:t> and computer science</a:t>
            </a:r>
          </a:p>
          <a:p>
            <a:pPr lvl="1"/>
            <a:r>
              <a:rPr lang="en-US" sz="2400" dirty="0" smtClean="0"/>
              <a:t>Probability</a:t>
            </a:r>
          </a:p>
          <a:p>
            <a:pPr lvl="1"/>
            <a:r>
              <a:rPr lang="en-US" sz="2400" dirty="0" smtClean="0"/>
              <a:t>Statistical inference</a:t>
            </a:r>
          </a:p>
          <a:p>
            <a:pPr lvl="1"/>
            <a:r>
              <a:rPr lang="en-US" sz="2400" dirty="0" smtClean="0"/>
              <a:t>Validation</a:t>
            </a:r>
          </a:p>
          <a:p>
            <a:pPr lvl="1"/>
            <a:r>
              <a:rPr lang="en-US" sz="2400" dirty="0" smtClean="0"/>
              <a:t>Estimates of error, confidence intervals</a:t>
            </a:r>
          </a:p>
          <a:p>
            <a:r>
              <a:rPr lang="en-US" sz="2400" b="1" i="1" dirty="0" smtClean="0"/>
              <a:t>Linear algebra</a:t>
            </a:r>
          </a:p>
          <a:p>
            <a:pPr lvl="1"/>
            <a:r>
              <a:rPr lang="en-US" sz="2400" dirty="0" smtClean="0"/>
              <a:t>Hugely useful for compact representation of linear transformations on data</a:t>
            </a:r>
          </a:p>
          <a:p>
            <a:pPr lvl="1"/>
            <a:r>
              <a:rPr lang="en-US" sz="2400" dirty="0" smtClean="0"/>
              <a:t>Dimensionality reduction techniques</a:t>
            </a:r>
          </a:p>
          <a:p>
            <a:r>
              <a:rPr lang="en-US" sz="2400" b="1" i="1" dirty="0" smtClean="0"/>
              <a:t>Optimization</a:t>
            </a:r>
            <a:r>
              <a:rPr lang="en-US" sz="2400" dirty="0" smtClean="0"/>
              <a:t> theory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533400"/>
          </a:xfrm>
        </p:spPr>
        <p:txBody>
          <a:bodyPr/>
          <a:lstStyle/>
          <a:p>
            <a:r>
              <a:rPr lang="en-US" sz="2800" dirty="0" smtClean="0"/>
              <a:t>Areas of math essential to machine learning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Marginal</a:t>
            </a:r>
            <a:r>
              <a:rPr lang="en-US" dirty="0" smtClean="0"/>
              <a:t> probability</a:t>
            </a:r>
          </a:p>
          <a:p>
            <a:pPr lvl="1"/>
            <a:r>
              <a:rPr lang="en-US" dirty="0" smtClean="0"/>
              <a:t>Probability distribution of a single variable in a joint distribution</a:t>
            </a:r>
          </a:p>
          <a:p>
            <a:pPr lvl="1"/>
            <a:r>
              <a:rPr lang="en-US" dirty="0" smtClean="0"/>
              <a:t>Example: two random variables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smtClean="0"/>
              <a:t>x</a:t>
            </a:r>
            <a:r>
              <a:rPr lang="en-US" dirty="0" smtClean="0"/>
              <a:t> ) = </a:t>
            </a:r>
            <a:r>
              <a:rPr lang="en-US" dirty="0" smtClean="0">
                <a:sym typeface="Symbol"/>
              </a:rPr>
              <a:t></a:t>
            </a:r>
            <a:r>
              <a:rPr lang="en-US" i="1" baseline="-25000" dirty="0" smtClean="0">
                <a:sym typeface="Symbol"/>
              </a:rPr>
              <a:t>b</a:t>
            </a:r>
            <a:r>
              <a:rPr lang="en-US" baseline="-25000" dirty="0" smtClean="0">
                <a:sym typeface="Symbol"/>
              </a:rPr>
              <a:t>=</a:t>
            </a:r>
            <a:r>
              <a:rPr lang="en-US" i="1" baseline="-25000" dirty="0" smtClean="0">
                <a:sym typeface="Symbol"/>
              </a:rPr>
              <a:t>all values of Y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 ) </a:t>
            </a:r>
          </a:p>
          <a:p>
            <a:r>
              <a:rPr lang="en-US" i="1" dirty="0" smtClean="0"/>
              <a:t>Conditional</a:t>
            </a:r>
            <a:r>
              <a:rPr lang="en-US" dirty="0" smtClean="0"/>
              <a:t> probability</a:t>
            </a:r>
          </a:p>
          <a:p>
            <a:pPr lvl="1"/>
            <a:r>
              <a:rPr lang="en-US" dirty="0" smtClean="0"/>
              <a:t>Probability distribution of one variable </a:t>
            </a:r>
            <a:r>
              <a:rPr lang="en-US" i="1" dirty="0" smtClean="0"/>
              <a:t>given</a:t>
            </a:r>
            <a:r>
              <a:rPr lang="en-US" dirty="0" smtClean="0"/>
              <a:t> that another variable takes a certain value</a:t>
            </a:r>
          </a:p>
          <a:p>
            <a:pPr lvl="1"/>
            <a:r>
              <a:rPr lang="en-US" dirty="0" smtClean="0"/>
              <a:t>Example: two random variables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smtClean="0"/>
              <a:t>x |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dirty="0" smtClean="0"/>
              <a:t> ) = </a:t>
            </a: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smtClean="0"/>
              <a:t>x,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dirty="0" smtClean="0"/>
              <a:t> ) / </a:t>
            </a: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dirty="0" smtClean="0"/>
              <a:t> )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Multivariate probability distributions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rginal probability car properti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3904" y="1195666"/>
            <a:ext cx="7076191" cy="446666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marginal probability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4955" y="1295400"/>
            <a:ext cx="807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marginal probability: </a:t>
            </a:r>
            <a:r>
              <a:rPr lang="en-US" sz="1800" i="1" dirty="0" smtClean="0"/>
              <a:t>p</a:t>
            </a:r>
            <a:r>
              <a:rPr lang="en-US" sz="1800" dirty="0" smtClean="0"/>
              <a:t>( </a:t>
            </a:r>
            <a:r>
              <a:rPr lang="en-US" sz="1800" i="1" dirty="0" smtClean="0"/>
              <a:t>X</a:t>
            </a:r>
            <a:r>
              <a:rPr lang="en-US" sz="1800" dirty="0" smtClean="0"/>
              <a:t> = minivan ) = 0.0741 + 0.1111 + 0.1481 = 0.3333</a:t>
            </a:r>
            <a:endParaRPr lang="en-US" sz="18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3313905" y="2628900"/>
            <a:ext cx="1905000" cy="1588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5400000">
            <a:off x="3467100" y="2781300"/>
            <a:ext cx="1143000" cy="4572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3886200" y="2819400"/>
            <a:ext cx="1219200" cy="4572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8" name="Group 1444"/>
          <p:cNvGrpSpPr>
            <a:grpSpLocks noChangeAspect="1"/>
          </p:cNvGrpSpPr>
          <p:nvPr/>
        </p:nvGrpSpPr>
        <p:grpSpPr bwMode="auto">
          <a:xfrm>
            <a:off x="704850" y="998538"/>
            <a:ext cx="7840663" cy="4956175"/>
            <a:chOff x="444" y="629"/>
            <a:chExt cx="4939" cy="3122"/>
          </a:xfrm>
        </p:grpSpPr>
        <p:sp>
          <p:nvSpPr>
            <p:cNvPr id="2467" name="AutoShape 1443"/>
            <p:cNvSpPr>
              <a:spLocks noChangeAspect="1" noChangeArrowheads="1" noTextEdit="1"/>
            </p:cNvSpPr>
            <p:nvPr/>
          </p:nvSpPr>
          <p:spPr bwMode="auto">
            <a:xfrm>
              <a:off x="444" y="629"/>
              <a:ext cx="4932" cy="3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69" name="Group 1645"/>
            <p:cNvGrpSpPr>
              <a:grpSpLocks/>
            </p:cNvGrpSpPr>
            <p:nvPr/>
          </p:nvGrpSpPr>
          <p:grpSpPr bwMode="auto">
            <a:xfrm>
              <a:off x="444" y="629"/>
              <a:ext cx="4939" cy="3122"/>
              <a:chOff x="444" y="629"/>
              <a:chExt cx="4939" cy="3122"/>
            </a:xfrm>
          </p:grpSpPr>
          <p:sp>
            <p:nvSpPr>
              <p:cNvPr id="2469" name="Rectangle 1445"/>
              <p:cNvSpPr>
                <a:spLocks noChangeArrowheads="1"/>
              </p:cNvSpPr>
              <p:nvPr/>
            </p:nvSpPr>
            <p:spPr bwMode="auto">
              <a:xfrm>
                <a:off x="444" y="629"/>
                <a:ext cx="4939" cy="312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0" name="Freeform 1446"/>
              <p:cNvSpPr>
                <a:spLocks/>
              </p:cNvSpPr>
              <p:nvPr/>
            </p:nvSpPr>
            <p:spPr bwMode="auto">
              <a:xfrm>
                <a:off x="1526" y="1034"/>
                <a:ext cx="2775" cy="1395"/>
              </a:xfrm>
              <a:custGeom>
                <a:avLst/>
                <a:gdLst/>
                <a:ahLst/>
                <a:cxnLst>
                  <a:cxn ang="0">
                    <a:pos x="0" y="585"/>
                  </a:cxn>
                  <a:cxn ang="0">
                    <a:pos x="1241" y="1395"/>
                  </a:cxn>
                  <a:cxn ang="0">
                    <a:pos x="2775" y="804"/>
                  </a:cxn>
                  <a:cxn ang="0">
                    <a:pos x="1533" y="0"/>
                  </a:cxn>
                  <a:cxn ang="0">
                    <a:pos x="0" y="585"/>
                  </a:cxn>
                </a:cxnLst>
                <a:rect l="0" t="0" r="r" b="b"/>
                <a:pathLst>
                  <a:path w="2775" h="1395">
                    <a:moveTo>
                      <a:pt x="0" y="585"/>
                    </a:moveTo>
                    <a:lnTo>
                      <a:pt x="1241" y="1395"/>
                    </a:lnTo>
                    <a:lnTo>
                      <a:pt x="2775" y="804"/>
                    </a:lnTo>
                    <a:lnTo>
                      <a:pt x="1533" y="0"/>
                    </a:lnTo>
                    <a:lnTo>
                      <a:pt x="0" y="58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1" name="Freeform 1447"/>
              <p:cNvSpPr>
                <a:spLocks/>
              </p:cNvSpPr>
              <p:nvPr/>
            </p:nvSpPr>
            <p:spPr bwMode="auto">
              <a:xfrm>
                <a:off x="1526" y="1034"/>
                <a:ext cx="2775" cy="1395"/>
              </a:xfrm>
              <a:custGeom>
                <a:avLst/>
                <a:gdLst/>
                <a:ahLst/>
                <a:cxnLst>
                  <a:cxn ang="0">
                    <a:pos x="0" y="585"/>
                  </a:cxn>
                  <a:cxn ang="0">
                    <a:pos x="1241" y="1395"/>
                  </a:cxn>
                  <a:cxn ang="0">
                    <a:pos x="2775" y="804"/>
                  </a:cxn>
                  <a:cxn ang="0">
                    <a:pos x="1533" y="0"/>
                  </a:cxn>
                  <a:cxn ang="0">
                    <a:pos x="0" y="585"/>
                  </a:cxn>
                </a:cxnLst>
                <a:rect l="0" t="0" r="r" b="b"/>
                <a:pathLst>
                  <a:path w="2775" h="1395">
                    <a:moveTo>
                      <a:pt x="0" y="585"/>
                    </a:moveTo>
                    <a:lnTo>
                      <a:pt x="1241" y="1395"/>
                    </a:lnTo>
                    <a:lnTo>
                      <a:pt x="2775" y="804"/>
                    </a:lnTo>
                    <a:lnTo>
                      <a:pt x="1533" y="0"/>
                    </a:lnTo>
                    <a:lnTo>
                      <a:pt x="0" y="58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2" name="Freeform 1448"/>
              <p:cNvSpPr>
                <a:spLocks/>
              </p:cNvSpPr>
              <p:nvPr/>
            </p:nvSpPr>
            <p:spPr bwMode="auto">
              <a:xfrm>
                <a:off x="1526" y="1619"/>
                <a:ext cx="1241" cy="1892"/>
              </a:xfrm>
              <a:custGeom>
                <a:avLst/>
                <a:gdLst/>
                <a:ahLst/>
                <a:cxnLst>
                  <a:cxn ang="0">
                    <a:pos x="0" y="1089"/>
                  </a:cxn>
                  <a:cxn ang="0">
                    <a:pos x="0" y="0"/>
                  </a:cxn>
                  <a:cxn ang="0">
                    <a:pos x="1241" y="810"/>
                  </a:cxn>
                  <a:cxn ang="0">
                    <a:pos x="1241" y="1892"/>
                  </a:cxn>
                  <a:cxn ang="0">
                    <a:pos x="0" y="1089"/>
                  </a:cxn>
                </a:cxnLst>
                <a:rect l="0" t="0" r="r" b="b"/>
                <a:pathLst>
                  <a:path w="1241" h="1892">
                    <a:moveTo>
                      <a:pt x="0" y="1089"/>
                    </a:moveTo>
                    <a:lnTo>
                      <a:pt x="0" y="0"/>
                    </a:lnTo>
                    <a:lnTo>
                      <a:pt x="1241" y="810"/>
                    </a:lnTo>
                    <a:lnTo>
                      <a:pt x="1241" y="1892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3" name="Freeform 1449"/>
              <p:cNvSpPr>
                <a:spLocks/>
              </p:cNvSpPr>
              <p:nvPr/>
            </p:nvSpPr>
            <p:spPr bwMode="auto">
              <a:xfrm>
                <a:off x="1526" y="1619"/>
                <a:ext cx="1241" cy="1892"/>
              </a:xfrm>
              <a:custGeom>
                <a:avLst/>
                <a:gdLst/>
                <a:ahLst/>
                <a:cxnLst>
                  <a:cxn ang="0">
                    <a:pos x="0" y="1089"/>
                  </a:cxn>
                  <a:cxn ang="0">
                    <a:pos x="0" y="0"/>
                  </a:cxn>
                  <a:cxn ang="0">
                    <a:pos x="1241" y="810"/>
                  </a:cxn>
                  <a:cxn ang="0">
                    <a:pos x="1241" y="1892"/>
                  </a:cxn>
                  <a:cxn ang="0">
                    <a:pos x="0" y="1089"/>
                  </a:cxn>
                </a:cxnLst>
                <a:rect l="0" t="0" r="r" b="b"/>
                <a:pathLst>
                  <a:path w="1241" h="1892">
                    <a:moveTo>
                      <a:pt x="0" y="1089"/>
                    </a:moveTo>
                    <a:lnTo>
                      <a:pt x="0" y="0"/>
                    </a:lnTo>
                    <a:lnTo>
                      <a:pt x="1241" y="810"/>
                    </a:lnTo>
                    <a:lnTo>
                      <a:pt x="1241" y="1892"/>
                    </a:lnTo>
                    <a:lnTo>
                      <a:pt x="0" y="1089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4" name="Freeform 1450"/>
              <p:cNvSpPr>
                <a:spLocks/>
              </p:cNvSpPr>
              <p:nvPr/>
            </p:nvSpPr>
            <p:spPr bwMode="auto">
              <a:xfrm>
                <a:off x="2767" y="1838"/>
                <a:ext cx="1534" cy="1673"/>
              </a:xfrm>
              <a:custGeom>
                <a:avLst/>
                <a:gdLst/>
                <a:ahLst/>
                <a:cxnLst>
                  <a:cxn ang="0">
                    <a:pos x="0" y="1673"/>
                  </a:cxn>
                  <a:cxn ang="0">
                    <a:pos x="0" y="591"/>
                  </a:cxn>
                  <a:cxn ang="0">
                    <a:pos x="1534" y="0"/>
                  </a:cxn>
                  <a:cxn ang="0">
                    <a:pos x="1534" y="1089"/>
                  </a:cxn>
                  <a:cxn ang="0">
                    <a:pos x="0" y="1673"/>
                  </a:cxn>
                </a:cxnLst>
                <a:rect l="0" t="0" r="r" b="b"/>
                <a:pathLst>
                  <a:path w="1534" h="1673">
                    <a:moveTo>
                      <a:pt x="0" y="1673"/>
                    </a:moveTo>
                    <a:lnTo>
                      <a:pt x="0" y="591"/>
                    </a:lnTo>
                    <a:lnTo>
                      <a:pt x="1534" y="0"/>
                    </a:lnTo>
                    <a:lnTo>
                      <a:pt x="1534" y="1089"/>
                    </a:lnTo>
                    <a:lnTo>
                      <a:pt x="0" y="167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5" name="Freeform 1451"/>
              <p:cNvSpPr>
                <a:spLocks/>
              </p:cNvSpPr>
              <p:nvPr/>
            </p:nvSpPr>
            <p:spPr bwMode="auto">
              <a:xfrm>
                <a:off x="2767" y="1838"/>
                <a:ext cx="1534" cy="1673"/>
              </a:xfrm>
              <a:custGeom>
                <a:avLst/>
                <a:gdLst/>
                <a:ahLst/>
                <a:cxnLst>
                  <a:cxn ang="0">
                    <a:pos x="0" y="1673"/>
                  </a:cxn>
                  <a:cxn ang="0">
                    <a:pos x="0" y="591"/>
                  </a:cxn>
                  <a:cxn ang="0">
                    <a:pos x="1534" y="0"/>
                  </a:cxn>
                  <a:cxn ang="0">
                    <a:pos x="1534" y="1089"/>
                  </a:cxn>
                  <a:cxn ang="0">
                    <a:pos x="0" y="1673"/>
                  </a:cxn>
                </a:cxnLst>
                <a:rect l="0" t="0" r="r" b="b"/>
                <a:pathLst>
                  <a:path w="1534" h="1673">
                    <a:moveTo>
                      <a:pt x="0" y="1673"/>
                    </a:moveTo>
                    <a:lnTo>
                      <a:pt x="0" y="591"/>
                    </a:lnTo>
                    <a:lnTo>
                      <a:pt x="1534" y="0"/>
                    </a:lnTo>
                    <a:lnTo>
                      <a:pt x="1534" y="1089"/>
                    </a:lnTo>
                    <a:lnTo>
                      <a:pt x="0" y="1673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6" name="Freeform 1452"/>
              <p:cNvSpPr>
                <a:spLocks/>
              </p:cNvSpPr>
              <p:nvPr/>
            </p:nvSpPr>
            <p:spPr bwMode="auto">
              <a:xfrm>
                <a:off x="1692" y="1559"/>
                <a:ext cx="1235" cy="1893"/>
              </a:xfrm>
              <a:custGeom>
                <a:avLst/>
                <a:gdLst/>
                <a:ahLst/>
                <a:cxnLst>
                  <a:cxn ang="0">
                    <a:pos x="186" y="285"/>
                  </a:cxn>
                  <a:cxn ang="0">
                    <a:pos x="0" y="164"/>
                  </a:cxn>
                  <a:cxn ang="0">
                    <a:pos x="0" y="0"/>
                  </a:cxn>
                </a:cxnLst>
                <a:rect l="0" t="0" r="r" b="b"/>
                <a:pathLst>
                  <a:path w="186" h="285">
                    <a:moveTo>
                      <a:pt x="186" y="285"/>
                    </a:moveTo>
                    <a:lnTo>
                      <a:pt x="0" y="16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7" name="Freeform 1453"/>
              <p:cNvSpPr>
                <a:spLocks/>
              </p:cNvSpPr>
              <p:nvPr/>
            </p:nvSpPr>
            <p:spPr bwMode="auto">
              <a:xfrm>
                <a:off x="2090" y="1399"/>
                <a:ext cx="1241" cy="1900"/>
              </a:xfrm>
              <a:custGeom>
                <a:avLst/>
                <a:gdLst/>
                <a:ahLst/>
                <a:cxnLst>
                  <a:cxn ang="0">
                    <a:pos x="187" y="286"/>
                  </a:cxn>
                  <a:cxn ang="0">
                    <a:pos x="0" y="164"/>
                  </a:cxn>
                  <a:cxn ang="0">
                    <a:pos x="0" y="0"/>
                  </a:cxn>
                </a:cxnLst>
                <a:rect l="0" t="0" r="r" b="b"/>
                <a:pathLst>
                  <a:path w="187" h="286">
                    <a:moveTo>
                      <a:pt x="187" y="286"/>
                    </a:moveTo>
                    <a:lnTo>
                      <a:pt x="0" y="16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8" name="Freeform 1454"/>
              <p:cNvSpPr>
                <a:spLocks/>
              </p:cNvSpPr>
              <p:nvPr/>
            </p:nvSpPr>
            <p:spPr bwMode="auto">
              <a:xfrm>
                <a:off x="2495" y="1247"/>
                <a:ext cx="1241" cy="1899"/>
              </a:xfrm>
              <a:custGeom>
                <a:avLst/>
                <a:gdLst/>
                <a:ahLst/>
                <a:cxnLst>
                  <a:cxn ang="0">
                    <a:pos x="187" y="286"/>
                  </a:cxn>
                  <a:cxn ang="0">
                    <a:pos x="0" y="164"/>
                  </a:cxn>
                  <a:cxn ang="0">
                    <a:pos x="0" y="0"/>
                  </a:cxn>
                </a:cxnLst>
                <a:rect l="0" t="0" r="r" b="b"/>
                <a:pathLst>
                  <a:path w="187" h="286">
                    <a:moveTo>
                      <a:pt x="187" y="286"/>
                    </a:moveTo>
                    <a:lnTo>
                      <a:pt x="0" y="16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9" name="Freeform 1455"/>
              <p:cNvSpPr>
                <a:spLocks/>
              </p:cNvSpPr>
              <p:nvPr/>
            </p:nvSpPr>
            <p:spPr bwMode="auto">
              <a:xfrm>
                <a:off x="2900" y="1094"/>
                <a:ext cx="1235" cy="1893"/>
              </a:xfrm>
              <a:custGeom>
                <a:avLst/>
                <a:gdLst/>
                <a:ahLst/>
                <a:cxnLst>
                  <a:cxn ang="0">
                    <a:pos x="186" y="285"/>
                  </a:cxn>
                  <a:cxn ang="0">
                    <a:pos x="0" y="164"/>
                  </a:cxn>
                  <a:cxn ang="0">
                    <a:pos x="0" y="0"/>
                  </a:cxn>
                </a:cxnLst>
                <a:rect l="0" t="0" r="r" b="b"/>
                <a:pathLst>
                  <a:path w="186" h="285">
                    <a:moveTo>
                      <a:pt x="186" y="285"/>
                    </a:moveTo>
                    <a:lnTo>
                      <a:pt x="0" y="16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0" name="Freeform 1456"/>
              <p:cNvSpPr>
                <a:spLocks/>
              </p:cNvSpPr>
              <p:nvPr/>
            </p:nvSpPr>
            <p:spPr bwMode="auto">
              <a:xfrm>
                <a:off x="1838" y="1233"/>
                <a:ext cx="1533" cy="1674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231" y="164"/>
                  </a:cxn>
                  <a:cxn ang="0">
                    <a:pos x="231" y="0"/>
                  </a:cxn>
                </a:cxnLst>
                <a:rect l="0" t="0" r="r" b="b"/>
                <a:pathLst>
                  <a:path w="231" h="252">
                    <a:moveTo>
                      <a:pt x="0" y="252"/>
                    </a:moveTo>
                    <a:lnTo>
                      <a:pt x="231" y="164"/>
                    </a:lnTo>
                    <a:lnTo>
                      <a:pt x="23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1" name="Freeform 1457"/>
              <p:cNvSpPr>
                <a:spLocks/>
              </p:cNvSpPr>
              <p:nvPr/>
            </p:nvSpPr>
            <p:spPr bwMode="auto">
              <a:xfrm>
                <a:off x="2150" y="1433"/>
                <a:ext cx="1527" cy="1680"/>
              </a:xfrm>
              <a:custGeom>
                <a:avLst/>
                <a:gdLst/>
                <a:ahLst/>
                <a:cxnLst>
                  <a:cxn ang="0">
                    <a:pos x="0" y="253"/>
                  </a:cxn>
                  <a:cxn ang="0">
                    <a:pos x="230" y="164"/>
                  </a:cxn>
                  <a:cxn ang="0">
                    <a:pos x="230" y="0"/>
                  </a:cxn>
                </a:cxnLst>
                <a:rect l="0" t="0" r="r" b="b"/>
                <a:pathLst>
                  <a:path w="230" h="253">
                    <a:moveTo>
                      <a:pt x="0" y="253"/>
                    </a:moveTo>
                    <a:lnTo>
                      <a:pt x="230" y="164"/>
                    </a:lnTo>
                    <a:lnTo>
                      <a:pt x="23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2" name="Freeform 1458"/>
              <p:cNvSpPr>
                <a:spLocks/>
              </p:cNvSpPr>
              <p:nvPr/>
            </p:nvSpPr>
            <p:spPr bwMode="auto">
              <a:xfrm>
                <a:off x="2455" y="1639"/>
                <a:ext cx="1534" cy="1673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231" y="164"/>
                  </a:cxn>
                  <a:cxn ang="0">
                    <a:pos x="231" y="0"/>
                  </a:cxn>
                </a:cxnLst>
                <a:rect l="0" t="0" r="r" b="b"/>
                <a:pathLst>
                  <a:path w="231" h="252">
                    <a:moveTo>
                      <a:pt x="0" y="252"/>
                    </a:moveTo>
                    <a:lnTo>
                      <a:pt x="231" y="164"/>
                    </a:lnTo>
                    <a:lnTo>
                      <a:pt x="23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3" name="Freeform 1459"/>
              <p:cNvSpPr>
                <a:spLocks/>
              </p:cNvSpPr>
              <p:nvPr/>
            </p:nvSpPr>
            <p:spPr bwMode="auto">
              <a:xfrm>
                <a:off x="1526" y="2117"/>
                <a:ext cx="2775" cy="810"/>
              </a:xfrm>
              <a:custGeom>
                <a:avLst/>
                <a:gdLst/>
                <a:ahLst/>
                <a:cxnLst>
                  <a:cxn ang="0">
                    <a:pos x="0" y="89"/>
                  </a:cxn>
                  <a:cxn ang="0">
                    <a:pos x="231" y="0"/>
                  </a:cxn>
                  <a:cxn ang="0">
                    <a:pos x="418" y="122"/>
                  </a:cxn>
                </a:cxnLst>
                <a:rect l="0" t="0" r="r" b="b"/>
                <a:pathLst>
                  <a:path w="418" h="122">
                    <a:moveTo>
                      <a:pt x="0" y="89"/>
                    </a:moveTo>
                    <a:lnTo>
                      <a:pt x="231" y="0"/>
                    </a:lnTo>
                    <a:lnTo>
                      <a:pt x="418" y="1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4" name="Freeform 1460"/>
              <p:cNvSpPr>
                <a:spLocks/>
              </p:cNvSpPr>
              <p:nvPr/>
            </p:nvSpPr>
            <p:spPr bwMode="auto">
              <a:xfrm>
                <a:off x="1526" y="1844"/>
                <a:ext cx="2775" cy="811"/>
              </a:xfrm>
              <a:custGeom>
                <a:avLst/>
                <a:gdLst/>
                <a:ahLst/>
                <a:cxnLst>
                  <a:cxn ang="0">
                    <a:pos x="0" y="89"/>
                  </a:cxn>
                  <a:cxn ang="0">
                    <a:pos x="231" y="0"/>
                  </a:cxn>
                  <a:cxn ang="0">
                    <a:pos x="418" y="122"/>
                  </a:cxn>
                </a:cxnLst>
                <a:rect l="0" t="0" r="r" b="b"/>
                <a:pathLst>
                  <a:path w="418" h="122">
                    <a:moveTo>
                      <a:pt x="0" y="89"/>
                    </a:moveTo>
                    <a:lnTo>
                      <a:pt x="231" y="0"/>
                    </a:lnTo>
                    <a:lnTo>
                      <a:pt x="418" y="1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5" name="Freeform 1461"/>
              <p:cNvSpPr>
                <a:spLocks/>
              </p:cNvSpPr>
              <p:nvPr/>
            </p:nvSpPr>
            <p:spPr bwMode="auto">
              <a:xfrm>
                <a:off x="1526" y="1572"/>
                <a:ext cx="2775" cy="810"/>
              </a:xfrm>
              <a:custGeom>
                <a:avLst/>
                <a:gdLst/>
                <a:ahLst/>
                <a:cxnLst>
                  <a:cxn ang="0">
                    <a:pos x="0" y="89"/>
                  </a:cxn>
                  <a:cxn ang="0">
                    <a:pos x="231" y="0"/>
                  </a:cxn>
                  <a:cxn ang="0">
                    <a:pos x="418" y="122"/>
                  </a:cxn>
                </a:cxnLst>
                <a:rect l="0" t="0" r="r" b="b"/>
                <a:pathLst>
                  <a:path w="418" h="122">
                    <a:moveTo>
                      <a:pt x="0" y="89"/>
                    </a:moveTo>
                    <a:lnTo>
                      <a:pt x="231" y="0"/>
                    </a:lnTo>
                    <a:lnTo>
                      <a:pt x="418" y="1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6" name="Freeform 1462"/>
              <p:cNvSpPr>
                <a:spLocks/>
              </p:cNvSpPr>
              <p:nvPr/>
            </p:nvSpPr>
            <p:spPr bwMode="auto">
              <a:xfrm>
                <a:off x="1526" y="1300"/>
                <a:ext cx="2775" cy="810"/>
              </a:xfrm>
              <a:custGeom>
                <a:avLst/>
                <a:gdLst/>
                <a:ahLst/>
                <a:cxnLst>
                  <a:cxn ang="0">
                    <a:pos x="0" y="89"/>
                  </a:cxn>
                  <a:cxn ang="0">
                    <a:pos x="231" y="0"/>
                  </a:cxn>
                  <a:cxn ang="0">
                    <a:pos x="418" y="122"/>
                  </a:cxn>
                </a:cxnLst>
                <a:rect l="0" t="0" r="r" b="b"/>
                <a:pathLst>
                  <a:path w="418" h="122">
                    <a:moveTo>
                      <a:pt x="0" y="89"/>
                    </a:moveTo>
                    <a:lnTo>
                      <a:pt x="231" y="0"/>
                    </a:lnTo>
                    <a:lnTo>
                      <a:pt x="418" y="1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7" name="Freeform 1463"/>
              <p:cNvSpPr>
                <a:spLocks/>
              </p:cNvSpPr>
              <p:nvPr/>
            </p:nvSpPr>
            <p:spPr bwMode="auto">
              <a:xfrm>
                <a:off x="1526" y="1034"/>
                <a:ext cx="2775" cy="804"/>
              </a:xfrm>
              <a:custGeom>
                <a:avLst/>
                <a:gdLst/>
                <a:ahLst/>
                <a:cxnLst>
                  <a:cxn ang="0">
                    <a:pos x="0" y="88"/>
                  </a:cxn>
                  <a:cxn ang="0">
                    <a:pos x="231" y="0"/>
                  </a:cxn>
                  <a:cxn ang="0">
                    <a:pos x="418" y="121"/>
                  </a:cxn>
                </a:cxnLst>
                <a:rect l="0" t="0" r="r" b="b"/>
                <a:pathLst>
                  <a:path w="418" h="121">
                    <a:moveTo>
                      <a:pt x="0" y="88"/>
                    </a:moveTo>
                    <a:lnTo>
                      <a:pt x="231" y="0"/>
                    </a:lnTo>
                    <a:lnTo>
                      <a:pt x="418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8" name="Line 1464"/>
              <p:cNvSpPr>
                <a:spLocks noChangeShapeType="1"/>
              </p:cNvSpPr>
              <p:nvPr/>
            </p:nvSpPr>
            <p:spPr bwMode="auto">
              <a:xfrm flipV="1">
                <a:off x="2767" y="2927"/>
                <a:ext cx="1534" cy="5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9" name="Line 1465"/>
              <p:cNvSpPr>
                <a:spLocks noChangeShapeType="1"/>
              </p:cNvSpPr>
              <p:nvPr/>
            </p:nvSpPr>
            <p:spPr bwMode="auto">
              <a:xfrm>
                <a:off x="1526" y="2708"/>
                <a:ext cx="1241" cy="80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0" name="Line 1466"/>
              <p:cNvSpPr>
                <a:spLocks noChangeShapeType="1"/>
              </p:cNvSpPr>
              <p:nvPr/>
            </p:nvSpPr>
            <p:spPr bwMode="auto">
              <a:xfrm flipV="1">
                <a:off x="1526" y="1619"/>
                <a:ext cx="1" cy="108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1" name="Line 1467"/>
              <p:cNvSpPr>
                <a:spLocks noChangeShapeType="1"/>
              </p:cNvSpPr>
              <p:nvPr/>
            </p:nvSpPr>
            <p:spPr bwMode="auto">
              <a:xfrm>
                <a:off x="2927" y="3452"/>
                <a:ext cx="33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2" name="Rectangle 1468"/>
              <p:cNvSpPr>
                <a:spLocks noChangeArrowheads="1"/>
              </p:cNvSpPr>
              <p:nvPr/>
            </p:nvSpPr>
            <p:spPr bwMode="auto">
              <a:xfrm>
                <a:off x="2986" y="3491"/>
                <a:ext cx="378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sedan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3" name="Line 1469"/>
              <p:cNvSpPr>
                <a:spLocks noChangeShapeType="1"/>
              </p:cNvSpPr>
              <p:nvPr/>
            </p:nvSpPr>
            <p:spPr bwMode="auto">
              <a:xfrm>
                <a:off x="3331" y="3299"/>
                <a:ext cx="34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4" name="Rectangle 1470"/>
              <p:cNvSpPr>
                <a:spLocks noChangeArrowheads="1"/>
              </p:cNvSpPr>
              <p:nvPr/>
            </p:nvSpPr>
            <p:spPr bwMode="auto">
              <a:xfrm>
                <a:off x="3385" y="3332"/>
                <a:ext cx="478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minivan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5" name="Line 1471"/>
              <p:cNvSpPr>
                <a:spLocks noChangeShapeType="1"/>
              </p:cNvSpPr>
              <p:nvPr/>
            </p:nvSpPr>
            <p:spPr bwMode="auto">
              <a:xfrm>
                <a:off x="3736" y="3146"/>
                <a:ext cx="34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6" name="Rectangle 1472"/>
              <p:cNvSpPr>
                <a:spLocks noChangeArrowheads="1"/>
              </p:cNvSpPr>
              <p:nvPr/>
            </p:nvSpPr>
            <p:spPr bwMode="auto">
              <a:xfrm>
                <a:off x="3789" y="3179"/>
                <a:ext cx="285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SUV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7" name="Line 1473"/>
              <p:cNvSpPr>
                <a:spLocks noChangeShapeType="1"/>
              </p:cNvSpPr>
              <p:nvPr/>
            </p:nvSpPr>
            <p:spPr bwMode="auto">
              <a:xfrm>
                <a:off x="4135" y="2987"/>
                <a:ext cx="39" cy="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8" name="Rectangle 1474"/>
              <p:cNvSpPr>
                <a:spLocks noChangeArrowheads="1"/>
              </p:cNvSpPr>
              <p:nvPr/>
            </p:nvSpPr>
            <p:spPr bwMode="auto">
              <a:xfrm>
                <a:off x="4194" y="3027"/>
                <a:ext cx="339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sport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9" name="Line 1475"/>
              <p:cNvSpPr>
                <a:spLocks noChangeShapeType="1"/>
              </p:cNvSpPr>
              <p:nvPr/>
            </p:nvSpPr>
            <p:spPr bwMode="auto">
              <a:xfrm flipH="1">
                <a:off x="1798" y="2907"/>
                <a:ext cx="4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0" name="Rectangle 1476"/>
              <p:cNvSpPr>
                <a:spLocks noChangeArrowheads="1"/>
              </p:cNvSpPr>
              <p:nvPr/>
            </p:nvSpPr>
            <p:spPr bwMode="auto">
              <a:xfrm>
                <a:off x="1300" y="2934"/>
                <a:ext cx="564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American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1" name="Line 1477"/>
              <p:cNvSpPr>
                <a:spLocks noChangeShapeType="1"/>
              </p:cNvSpPr>
              <p:nvPr/>
            </p:nvSpPr>
            <p:spPr bwMode="auto">
              <a:xfrm flipH="1">
                <a:off x="2110" y="3113"/>
                <a:ext cx="4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2" name="Rectangle 1478"/>
              <p:cNvSpPr>
                <a:spLocks noChangeArrowheads="1"/>
              </p:cNvSpPr>
              <p:nvPr/>
            </p:nvSpPr>
            <p:spPr bwMode="auto">
              <a:xfrm>
                <a:off x="1798" y="3133"/>
                <a:ext cx="358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Asian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3" name="Line 1479"/>
              <p:cNvSpPr>
                <a:spLocks noChangeShapeType="1"/>
              </p:cNvSpPr>
              <p:nvPr/>
            </p:nvSpPr>
            <p:spPr bwMode="auto">
              <a:xfrm flipH="1">
                <a:off x="2415" y="3312"/>
                <a:ext cx="40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4" name="Rectangle 1480"/>
              <p:cNvSpPr>
                <a:spLocks noChangeArrowheads="1"/>
              </p:cNvSpPr>
              <p:nvPr/>
            </p:nvSpPr>
            <p:spPr bwMode="auto">
              <a:xfrm>
                <a:off x="1898" y="3339"/>
                <a:ext cx="571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European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5" name="Line 1481"/>
              <p:cNvSpPr>
                <a:spLocks noChangeShapeType="1"/>
              </p:cNvSpPr>
              <p:nvPr/>
            </p:nvSpPr>
            <p:spPr bwMode="auto">
              <a:xfrm flipH="1" flipV="1">
                <a:off x="1493" y="2688"/>
                <a:ext cx="33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6" name="Rectangle 1482"/>
              <p:cNvSpPr>
                <a:spLocks noChangeArrowheads="1"/>
              </p:cNvSpPr>
              <p:nvPr/>
            </p:nvSpPr>
            <p:spPr bwMode="auto">
              <a:xfrm>
                <a:off x="1413" y="2615"/>
                <a:ext cx="113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7" name="Line 1483"/>
              <p:cNvSpPr>
                <a:spLocks noChangeShapeType="1"/>
              </p:cNvSpPr>
              <p:nvPr/>
            </p:nvSpPr>
            <p:spPr bwMode="auto">
              <a:xfrm flipH="1" flipV="1">
                <a:off x="1493" y="2416"/>
                <a:ext cx="33" cy="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8" name="Rectangle 1484"/>
              <p:cNvSpPr>
                <a:spLocks noChangeArrowheads="1"/>
              </p:cNvSpPr>
              <p:nvPr/>
            </p:nvSpPr>
            <p:spPr bwMode="auto">
              <a:xfrm>
                <a:off x="1267" y="2343"/>
                <a:ext cx="272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0.05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9" name="Line 1485"/>
              <p:cNvSpPr>
                <a:spLocks noChangeShapeType="1"/>
              </p:cNvSpPr>
              <p:nvPr/>
            </p:nvSpPr>
            <p:spPr bwMode="auto">
              <a:xfrm flipH="1" flipV="1">
                <a:off x="1493" y="2143"/>
                <a:ext cx="33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0" name="Rectangle 1486"/>
              <p:cNvSpPr>
                <a:spLocks noChangeArrowheads="1"/>
              </p:cNvSpPr>
              <p:nvPr/>
            </p:nvSpPr>
            <p:spPr bwMode="auto">
              <a:xfrm>
                <a:off x="1327" y="2070"/>
                <a:ext cx="212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0.1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1" name="Line 1487"/>
              <p:cNvSpPr>
                <a:spLocks noChangeShapeType="1"/>
              </p:cNvSpPr>
              <p:nvPr/>
            </p:nvSpPr>
            <p:spPr bwMode="auto">
              <a:xfrm flipH="1" flipV="1">
                <a:off x="1493" y="1871"/>
                <a:ext cx="33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2" name="Rectangle 1488"/>
              <p:cNvSpPr>
                <a:spLocks noChangeArrowheads="1"/>
              </p:cNvSpPr>
              <p:nvPr/>
            </p:nvSpPr>
            <p:spPr bwMode="auto">
              <a:xfrm>
                <a:off x="1267" y="1798"/>
                <a:ext cx="272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0.15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3" name="Line 1489"/>
              <p:cNvSpPr>
                <a:spLocks noChangeShapeType="1"/>
              </p:cNvSpPr>
              <p:nvPr/>
            </p:nvSpPr>
            <p:spPr bwMode="auto">
              <a:xfrm flipH="1" flipV="1">
                <a:off x="1493" y="1599"/>
                <a:ext cx="33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4" name="Rectangle 1490"/>
              <p:cNvSpPr>
                <a:spLocks noChangeArrowheads="1"/>
              </p:cNvSpPr>
              <p:nvPr/>
            </p:nvSpPr>
            <p:spPr bwMode="auto">
              <a:xfrm>
                <a:off x="1327" y="1526"/>
                <a:ext cx="212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0.2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5" name="Freeform 1491"/>
              <p:cNvSpPr>
                <a:spLocks/>
              </p:cNvSpPr>
              <p:nvPr/>
            </p:nvSpPr>
            <p:spPr bwMode="auto">
              <a:xfrm>
                <a:off x="3557" y="2243"/>
                <a:ext cx="246" cy="3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6" y="159"/>
                  </a:cxn>
                  <a:cxn ang="0">
                    <a:pos x="246" y="359"/>
                  </a:cxn>
                  <a:cxn ang="0">
                    <a:pos x="0" y="0"/>
                  </a:cxn>
                </a:cxnLst>
                <a:rect l="0" t="0" r="r" b="b"/>
                <a:pathLst>
                  <a:path w="246" h="359">
                    <a:moveTo>
                      <a:pt x="0" y="0"/>
                    </a:moveTo>
                    <a:lnTo>
                      <a:pt x="246" y="159"/>
                    </a:lnTo>
                    <a:lnTo>
                      <a:pt x="246" y="3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6" name="Line 1492"/>
              <p:cNvSpPr>
                <a:spLocks noChangeShapeType="1"/>
              </p:cNvSpPr>
              <p:nvPr/>
            </p:nvSpPr>
            <p:spPr bwMode="auto">
              <a:xfrm>
                <a:off x="3557" y="2243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7" name="Line 1493"/>
              <p:cNvSpPr>
                <a:spLocks noChangeShapeType="1"/>
              </p:cNvSpPr>
              <p:nvPr/>
            </p:nvSpPr>
            <p:spPr bwMode="auto">
              <a:xfrm>
                <a:off x="3803" y="2402"/>
                <a:ext cx="1" cy="2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8" name="Freeform 1494"/>
              <p:cNvSpPr>
                <a:spLocks/>
              </p:cNvSpPr>
              <p:nvPr/>
            </p:nvSpPr>
            <p:spPr bwMode="auto">
              <a:xfrm>
                <a:off x="3557" y="2243"/>
                <a:ext cx="246" cy="3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9"/>
                  </a:cxn>
                  <a:cxn ang="0">
                    <a:pos x="246" y="359"/>
                  </a:cxn>
                  <a:cxn ang="0">
                    <a:pos x="0" y="0"/>
                  </a:cxn>
                </a:cxnLst>
                <a:rect l="0" t="0" r="r" b="b"/>
                <a:pathLst>
                  <a:path w="246" h="359">
                    <a:moveTo>
                      <a:pt x="0" y="0"/>
                    </a:moveTo>
                    <a:lnTo>
                      <a:pt x="0" y="199"/>
                    </a:lnTo>
                    <a:lnTo>
                      <a:pt x="246" y="3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9" name="Line 1495"/>
              <p:cNvSpPr>
                <a:spLocks noChangeShapeType="1"/>
              </p:cNvSpPr>
              <p:nvPr/>
            </p:nvSpPr>
            <p:spPr bwMode="auto">
              <a:xfrm>
                <a:off x="3557" y="2243"/>
                <a:ext cx="1" cy="1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0" name="Line 1496"/>
              <p:cNvSpPr>
                <a:spLocks noChangeShapeType="1"/>
              </p:cNvSpPr>
              <p:nvPr/>
            </p:nvSpPr>
            <p:spPr bwMode="auto">
              <a:xfrm>
                <a:off x="3557" y="2442"/>
                <a:ext cx="246" cy="1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1" name="Freeform 1497"/>
              <p:cNvSpPr>
                <a:spLocks/>
              </p:cNvSpPr>
              <p:nvPr/>
            </p:nvSpPr>
            <p:spPr bwMode="auto">
              <a:xfrm>
                <a:off x="3232" y="2442"/>
                <a:ext cx="325" cy="286"/>
              </a:xfrm>
              <a:custGeom>
                <a:avLst/>
                <a:gdLst/>
                <a:ahLst/>
                <a:cxnLst>
                  <a:cxn ang="0">
                    <a:pos x="245" y="286"/>
                  </a:cxn>
                  <a:cxn ang="0">
                    <a:pos x="0" y="126"/>
                  </a:cxn>
                  <a:cxn ang="0">
                    <a:pos x="325" y="0"/>
                  </a:cxn>
                  <a:cxn ang="0">
                    <a:pos x="245" y="286"/>
                  </a:cxn>
                </a:cxnLst>
                <a:rect l="0" t="0" r="r" b="b"/>
                <a:pathLst>
                  <a:path w="325" h="286">
                    <a:moveTo>
                      <a:pt x="245" y="286"/>
                    </a:moveTo>
                    <a:lnTo>
                      <a:pt x="0" y="126"/>
                    </a:lnTo>
                    <a:lnTo>
                      <a:pt x="325" y="0"/>
                    </a:lnTo>
                    <a:lnTo>
                      <a:pt x="245" y="286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2" name="Line 1498"/>
              <p:cNvSpPr>
                <a:spLocks noChangeShapeType="1"/>
              </p:cNvSpPr>
              <p:nvPr/>
            </p:nvSpPr>
            <p:spPr bwMode="auto">
              <a:xfrm flipH="1" flipV="1">
                <a:off x="3232" y="2568"/>
                <a:ext cx="245" cy="1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3" name="Line 1499"/>
              <p:cNvSpPr>
                <a:spLocks noChangeShapeType="1"/>
              </p:cNvSpPr>
              <p:nvPr/>
            </p:nvSpPr>
            <p:spPr bwMode="auto">
              <a:xfrm flipV="1">
                <a:off x="3232" y="2442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4" name="Freeform 1500"/>
              <p:cNvSpPr>
                <a:spLocks/>
              </p:cNvSpPr>
              <p:nvPr/>
            </p:nvSpPr>
            <p:spPr bwMode="auto">
              <a:xfrm>
                <a:off x="3477" y="2442"/>
                <a:ext cx="326" cy="286"/>
              </a:xfrm>
              <a:custGeom>
                <a:avLst/>
                <a:gdLst/>
                <a:ahLst/>
                <a:cxnLst>
                  <a:cxn ang="0">
                    <a:pos x="0" y="286"/>
                  </a:cxn>
                  <a:cxn ang="0">
                    <a:pos x="326" y="160"/>
                  </a:cxn>
                  <a:cxn ang="0">
                    <a:pos x="80" y="0"/>
                  </a:cxn>
                  <a:cxn ang="0">
                    <a:pos x="0" y="286"/>
                  </a:cxn>
                </a:cxnLst>
                <a:rect l="0" t="0" r="r" b="b"/>
                <a:pathLst>
                  <a:path w="326" h="286">
                    <a:moveTo>
                      <a:pt x="0" y="286"/>
                    </a:moveTo>
                    <a:lnTo>
                      <a:pt x="326" y="160"/>
                    </a:lnTo>
                    <a:lnTo>
                      <a:pt x="80" y="0"/>
                    </a:lnTo>
                    <a:lnTo>
                      <a:pt x="0" y="286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5" name="Line 1501"/>
              <p:cNvSpPr>
                <a:spLocks noChangeShapeType="1"/>
              </p:cNvSpPr>
              <p:nvPr/>
            </p:nvSpPr>
            <p:spPr bwMode="auto">
              <a:xfrm flipV="1">
                <a:off x="3477" y="2602"/>
                <a:ext cx="326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6" name="Line 1502"/>
              <p:cNvSpPr>
                <a:spLocks noChangeShapeType="1"/>
              </p:cNvSpPr>
              <p:nvPr/>
            </p:nvSpPr>
            <p:spPr bwMode="auto">
              <a:xfrm flipH="1" flipV="1">
                <a:off x="3557" y="2442"/>
                <a:ext cx="246" cy="1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7" name="Freeform 1503"/>
              <p:cNvSpPr>
                <a:spLocks/>
              </p:cNvSpPr>
              <p:nvPr/>
            </p:nvSpPr>
            <p:spPr bwMode="auto">
              <a:xfrm>
                <a:off x="3477" y="2402"/>
                <a:ext cx="326" cy="200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326" y="0"/>
                  </a:cxn>
                  <a:cxn ang="0">
                    <a:pos x="326" y="200"/>
                  </a:cxn>
                  <a:cxn ang="0">
                    <a:pos x="0" y="126"/>
                  </a:cxn>
                </a:cxnLst>
                <a:rect l="0" t="0" r="r" b="b"/>
                <a:pathLst>
                  <a:path w="326" h="200">
                    <a:moveTo>
                      <a:pt x="0" y="126"/>
                    </a:moveTo>
                    <a:lnTo>
                      <a:pt x="326" y="0"/>
                    </a:lnTo>
                    <a:lnTo>
                      <a:pt x="326" y="200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8" name="Line 1504"/>
              <p:cNvSpPr>
                <a:spLocks noChangeShapeType="1"/>
              </p:cNvSpPr>
              <p:nvPr/>
            </p:nvSpPr>
            <p:spPr bwMode="auto">
              <a:xfrm flipV="1">
                <a:off x="3477" y="2402"/>
                <a:ext cx="326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9" name="Line 1505"/>
              <p:cNvSpPr>
                <a:spLocks noChangeShapeType="1"/>
              </p:cNvSpPr>
              <p:nvPr/>
            </p:nvSpPr>
            <p:spPr bwMode="auto">
              <a:xfrm>
                <a:off x="3803" y="2402"/>
                <a:ext cx="1" cy="2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0" name="Freeform 1506"/>
              <p:cNvSpPr>
                <a:spLocks/>
              </p:cNvSpPr>
              <p:nvPr/>
            </p:nvSpPr>
            <p:spPr bwMode="auto">
              <a:xfrm>
                <a:off x="3477" y="2528"/>
                <a:ext cx="326" cy="2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0"/>
                  </a:cxn>
                  <a:cxn ang="0">
                    <a:pos x="326" y="74"/>
                  </a:cxn>
                  <a:cxn ang="0">
                    <a:pos x="0" y="0"/>
                  </a:cxn>
                </a:cxnLst>
                <a:rect l="0" t="0" r="r" b="b"/>
                <a:pathLst>
                  <a:path w="326" h="200">
                    <a:moveTo>
                      <a:pt x="0" y="0"/>
                    </a:moveTo>
                    <a:lnTo>
                      <a:pt x="0" y="200"/>
                    </a:lnTo>
                    <a:lnTo>
                      <a:pt x="326" y="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1" name="Line 1507"/>
              <p:cNvSpPr>
                <a:spLocks noChangeShapeType="1"/>
              </p:cNvSpPr>
              <p:nvPr/>
            </p:nvSpPr>
            <p:spPr bwMode="auto">
              <a:xfrm>
                <a:off x="3477" y="2528"/>
                <a:ext cx="1" cy="2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2" name="Line 1508"/>
              <p:cNvSpPr>
                <a:spLocks noChangeShapeType="1"/>
              </p:cNvSpPr>
              <p:nvPr/>
            </p:nvSpPr>
            <p:spPr bwMode="auto">
              <a:xfrm flipV="1">
                <a:off x="3477" y="2602"/>
                <a:ext cx="326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3" name="Freeform 1509"/>
              <p:cNvSpPr>
                <a:spLocks/>
              </p:cNvSpPr>
              <p:nvPr/>
            </p:nvSpPr>
            <p:spPr bwMode="auto">
              <a:xfrm>
                <a:off x="3544" y="2442"/>
                <a:ext cx="318" cy="326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318" y="199"/>
                  </a:cxn>
                  <a:cxn ang="0">
                    <a:pos x="318" y="0"/>
                  </a:cxn>
                  <a:cxn ang="0">
                    <a:pos x="0" y="326"/>
                  </a:cxn>
                </a:cxnLst>
                <a:rect l="0" t="0" r="r" b="b"/>
                <a:pathLst>
                  <a:path w="318" h="326">
                    <a:moveTo>
                      <a:pt x="0" y="326"/>
                    </a:moveTo>
                    <a:lnTo>
                      <a:pt x="318" y="199"/>
                    </a:lnTo>
                    <a:lnTo>
                      <a:pt x="318" y="0"/>
                    </a:lnTo>
                    <a:lnTo>
                      <a:pt x="0" y="326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4" name="Line 1510"/>
              <p:cNvSpPr>
                <a:spLocks noChangeShapeType="1"/>
              </p:cNvSpPr>
              <p:nvPr/>
            </p:nvSpPr>
            <p:spPr bwMode="auto">
              <a:xfrm flipV="1">
                <a:off x="3544" y="2641"/>
                <a:ext cx="318" cy="1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5" name="Line 1511"/>
              <p:cNvSpPr>
                <a:spLocks noChangeShapeType="1"/>
              </p:cNvSpPr>
              <p:nvPr/>
            </p:nvSpPr>
            <p:spPr bwMode="auto">
              <a:xfrm flipV="1">
                <a:off x="3862" y="2442"/>
                <a:ext cx="1" cy="1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6" name="Freeform 1512"/>
              <p:cNvSpPr>
                <a:spLocks/>
              </p:cNvSpPr>
              <p:nvPr/>
            </p:nvSpPr>
            <p:spPr bwMode="auto">
              <a:xfrm>
                <a:off x="3544" y="2442"/>
                <a:ext cx="318" cy="326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0" y="126"/>
                  </a:cxn>
                  <a:cxn ang="0">
                    <a:pos x="318" y="0"/>
                  </a:cxn>
                  <a:cxn ang="0">
                    <a:pos x="0" y="326"/>
                  </a:cxn>
                </a:cxnLst>
                <a:rect l="0" t="0" r="r" b="b"/>
                <a:pathLst>
                  <a:path w="318" h="326">
                    <a:moveTo>
                      <a:pt x="0" y="326"/>
                    </a:moveTo>
                    <a:lnTo>
                      <a:pt x="0" y="126"/>
                    </a:lnTo>
                    <a:lnTo>
                      <a:pt x="318" y="0"/>
                    </a:lnTo>
                    <a:lnTo>
                      <a:pt x="0" y="326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7" name="Line 1513"/>
              <p:cNvSpPr>
                <a:spLocks noChangeShapeType="1"/>
              </p:cNvSpPr>
              <p:nvPr/>
            </p:nvSpPr>
            <p:spPr bwMode="auto">
              <a:xfrm flipV="1">
                <a:off x="3544" y="2568"/>
                <a:ext cx="1" cy="2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8" name="Line 1514"/>
              <p:cNvSpPr>
                <a:spLocks noChangeShapeType="1"/>
              </p:cNvSpPr>
              <p:nvPr/>
            </p:nvSpPr>
            <p:spPr bwMode="auto">
              <a:xfrm flipV="1">
                <a:off x="3544" y="2442"/>
                <a:ext cx="318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9" name="Freeform 1515"/>
              <p:cNvSpPr>
                <a:spLocks/>
              </p:cNvSpPr>
              <p:nvPr/>
            </p:nvSpPr>
            <p:spPr bwMode="auto">
              <a:xfrm>
                <a:off x="3544" y="2641"/>
                <a:ext cx="318" cy="286"/>
              </a:xfrm>
              <a:custGeom>
                <a:avLst/>
                <a:gdLst/>
                <a:ahLst/>
                <a:cxnLst>
                  <a:cxn ang="0">
                    <a:pos x="245" y="286"/>
                  </a:cxn>
                  <a:cxn ang="0">
                    <a:pos x="0" y="127"/>
                  </a:cxn>
                  <a:cxn ang="0">
                    <a:pos x="318" y="0"/>
                  </a:cxn>
                  <a:cxn ang="0">
                    <a:pos x="245" y="286"/>
                  </a:cxn>
                </a:cxnLst>
                <a:rect l="0" t="0" r="r" b="b"/>
                <a:pathLst>
                  <a:path w="318" h="286">
                    <a:moveTo>
                      <a:pt x="245" y="286"/>
                    </a:moveTo>
                    <a:lnTo>
                      <a:pt x="0" y="127"/>
                    </a:lnTo>
                    <a:lnTo>
                      <a:pt x="318" y="0"/>
                    </a:lnTo>
                    <a:lnTo>
                      <a:pt x="245" y="286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0" name="Line 1516"/>
              <p:cNvSpPr>
                <a:spLocks noChangeShapeType="1"/>
              </p:cNvSpPr>
              <p:nvPr/>
            </p:nvSpPr>
            <p:spPr bwMode="auto">
              <a:xfrm flipH="1" flipV="1">
                <a:off x="3544" y="2768"/>
                <a:ext cx="245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1" name="Line 1517"/>
              <p:cNvSpPr>
                <a:spLocks noChangeShapeType="1"/>
              </p:cNvSpPr>
              <p:nvPr/>
            </p:nvSpPr>
            <p:spPr bwMode="auto">
              <a:xfrm flipV="1">
                <a:off x="3544" y="2641"/>
                <a:ext cx="318" cy="1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2" name="Freeform 1518"/>
              <p:cNvSpPr>
                <a:spLocks/>
              </p:cNvSpPr>
              <p:nvPr/>
            </p:nvSpPr>
            <p:spPr bwMode="auto">
              <a:xfrm>
                <a:off x="3862" y="2442"/>
                <a:ext cx="253" cy="3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9"/>
                  </a:cxn>
                  <a:cxn ang="0">
                    <a:pos x="253" y="365"/>
                  </a:cxn>
                  <a:cxn ang="0">
                    <a:pos x="0" y="0"/>
                  </a:cxn>
                </a:cxnLst>
                <a:rect l="0" t="0" r="r" b="b"/>
                <a:pathLst>
                  <a:path w="253" h="365">
                    <a:moveTo>
                      <a:pt x="0" y="0"/>
                    </a:moveTo>
                    <a:lnTo>
                      <a:pt x="0" y="199"/>
                    </a:lnTo>
                    <a:lnTo>
                      <a:pt x="253" y="3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3" name="Line 1519"/>
              <p:cNvSpPr>
                <a:spLocks noChangeShapeType="1"/>
              </p:cNvSpPr>
              <p:nvPr/>
            </p:nvSpPr>
            <p:spPr bwMode="auto">
              <a:xfrm>
                <a:off x="3862" y="2442"/>
                <a:ext cx="1" cy="1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4" name="Line 1520"/>
              <p:cNvSpPr>
                <a:spLocks noChangeShapeType="1"/>
              </p:cNvSpPr>
              <p:nvPr/>
            </p:nvSpPr>
            <p:spPr bwMode="auto">
              <a:xfrm>
                <a:off x="3862" y="2641"/>
                <a:ext cx="253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5" name="Freeform 1521"/>
              <p:cNvSpPr>
                <a:spLocks/>
              </p:cNvSpPr>
              <p:nvPr/>
            </p:nvSpPr>
            <p:spPr bwMode="auto">
              <a:xfrm>
                <a:off x="3862" y="2442"/>
                <a:ext cx="253" cy="3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3" y="160"/>
                  </a:cxn>
                  <a:cxn ang="0">
                    <a:pos x="253" y="365"/>
                  </a:cxn>
                  <a:cxn ang="0">
                    <a:pos x="0" y="0"/>
                  </a:cxn>
                </a:cxnLst>
                <a:rect l="0" t="0" r="r" b="b"/>
                <a:pathLst>
                  <a:path w="253" h="365">
                    <a:moveTo>
                      <a:pt x="0" y="0"/>
                    </a:moveTo>
                    <a:lnTo>
                      <a:pt x="253" y="160"/>
                    </a:lnTo>
                    <a:lnTo>
                      <a:pt x="253" y="3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6" name="Line 1522"/>
              <p:cNvSpPr>
                <a:spLocks noChangeShapeType="1"/>
              </p:cNvSpPr>
              <p:nvPr/>
            </p:nvSpPr>
            <p:spPr bwMode="auto">
              <a:xfrm>
                <a:off x="3862" y="2442"/>
                <a:ext cx="253" cy="1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7" name="Line 1523"/>
              <p:cNvSpPr>
                <a:spLocks noChangeShapeType="1"/>
              </p:cNvSpPr>
              <p:nvPr/>
            </p:nvSpPr>
            <p:spPr bwMode="auto">
              <a:xfrm>
                <a:off x="4115" y="2602"/>
                <a:ext cx="1" cy="2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8" name="Freeform 1524"/>
              <p:cNvSpPr>
                <a:spLocks/>
              </p:cNvSpPr>
              <p:nvPr/>
            </p:nvSpPr>
            <p:spPr bwMode="auto">
              <a:xfrm>
                <a:off x="3789" y="2641"/>
                <a:ext cx="326" cy="286"/>
              </a:xfrm>
              <a:custGeom>
                <a:avLst/>
                <a:gdLst/>
                <a:ahLst/>
                <a:cxnLst>
                  <a:cxn ang="0">
                    <a:pos x="0" y="286"/>
                  </a:cxn>
                  <a:cxn ang="0">
                    <a:pos x="326" y="166"/>
                  </a:cxn>
                  <a:cxn ang="0">
                    <a:pos x="73" y="0"/>
                  </a:cxn>
                  <a:cxn ang="0">
                    <a:pos x="0" y="286"/>
                  </a:cxn>
                </a:cxnLst>
                <a:rect l="0" t="0" r="r" b="b"/>
                <a:pathLst>
                  <a:path w="326" h="286">
                    <a:moveTo>
                      <a:pt x="0" y="286"/>
                    </a:moveTo>
                    <a:lnTo>
                      <a:pt x="326" y="166"/>
                    </a:lnTo>
                    <a:lnTo>
                      <a:pt x="73" y="0"/>
                    </a:lnTo>
                    <a:lnTo>
                      <a:pt x="0" y="286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9" name="Line 1525"/>
              <p:cNvSpPr>
                <a:spLocks noChangeShapeType="1"/>
              </p:cNvSpPr>
              <p:nvPr/>
            </p:nvSpPr>
            <p:spPr bwMode="auto">
              <a:xfrm flipV="1">
                <a:off x="3789" y="2807"/>
                <a:ext cx="326" cy="1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0" name="Line 1526"/>
              <p:cNvSpPr>
                <a:spLocks noChangeShapeType="1"/>
              </p:cNvSpPr>
              <p:nvPr/>
            </p:nvSpPr>
            <p:spPr bwMode="auto">
              <a:xfrm flipH="1" flipV="1">
                <a:off x="3862" y="2641"/>
                <a:ext cx="253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1" name="Freeform 1527"/>
              <p:cNvSpPr>
                <a:spLocks/>
              </p:cNvSpPr>
              <p:nvPr/>
            </p:nvSpPr>
            <p:spPr bwMode="auto">
              <a:xfrm>
                <a:off x="3544" y="2568"/>
                <a:ext cx="571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5" y="160"/>
                  </a:cxn>
                  <a:cxn ang="0">
                    <a:pos x="571" y="34"/>
                  </a:cxn>
                  <a:cxn ang="0">
                    <a:pos x="0" y="0"/>
                  </a:cxn>
                </a:cxnLst>
                <a:rect l="0" t="0" r="r" b="b"/>
                <a:pathLst>
                  <a:path w="571" h="160">
                    <a:moveTo>
                      <a:pt x="0" y="0"/>
                    </a:moveTo>
                    <a:lnTo>
                      <a:pt x="245" y="160"/>
                    </a:lnTo>
                    <a:lnTo>
                      <a:pt x="571" y="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2" name="Line 1528"/>
              <p:cNvSpPr>
                <a:spLocks noChangeShapeType="1"/>
              </p:cNvSpPr>
              <p:nvPr/>
            </p:nvSpPr>
            <p:spPr bwMode="auto">
              <a:xfrm>
                <a:off x="3544" y="2568"/>
                <a:ext cx="245" cy="1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3" name="Line 1529"/>
              <p:cNvSpPr>
                <a:spLocks noChangeShapeType="1"/>
              </p:cNvSpPr>
              <p:nvPr/>
            </p:nvSpPr>
            <p:spPr bwMode="auto">
              <a:xfrm flipV="1">
                <a:off x="3789" y="2602"/>
                <a:ext cx="326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4" name="Freeform 1530"/>
              <p:cNvSpPr>
                <a:spLocks/>
              </p:cNvSpPr>
              <p:nvPr/>
            </p:nvSpPr>
            <p:spPr bwMode="auto">
              <a:xfrm>
                <a:off x="3789" y="2602"/>
                <a:ext cx="326" cy="205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326" y="0"/>
                  </a:cxn>
                  <a:cxn ang="0">
                    <a:pos x="326" y="205"/>
                  </a:cxn>
                  <a:cxn ang="0">
                    <a:pos x="0" y="126"/>
                  </a:cxn>
                </a:cxnLst>
                <a:rect l="0" t="0" r="r" b="b"/>
                <a:pathLst>
                  <a:path w="326" h="205">
                    <a:moveTo>
                      <a:pt x="0" y="126"/>
                    </a:moveTo>
                    <a:lnTo>
                      <a:pt x="326" y="0"/>
                    </a:lnTo>
                    <a:lnTo>
                      <a:pt x="326" y="205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5" name="Line 1531"/>
              <p:cNvSpPr>
                <a:spLocks noChangeShapeType="1"/>
              </p:cNvSpPr>
              <p:nvPr/>
            </p:nvSpPr>
            <p:spPr bwMode="auto">
              <a:xfrm flipV="1">
                <a:off x="3789" y="2602"/>
                <a:ext cx="326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6" name="Line 1532"/>
              <p:cNvSpPr>
                <a:spLocks noChangeShapeType="1"/>
              </p:cNvSpPr>
              <p:nvPr/>
            </p:nvSpPr>
            <p:spPr bwMode="auto">
              <a:xfrm>
                <a:off x="4115" y="2602"/>
                <a:ext cx="1" cy="2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7" name="Freeform 1533"/>
              <p:cNvSpPr>
                <a:spLocks/>
              </p:cNvSpPr>
              <p:nvPr/>
            </p:nvSpPr>
            <p:spPr bwMode="auto">
              <a:xfrm>
                <a:off x="3789" y="2728"/>
                <a:ext cx="326" cy="1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9"/>
                  </a:cxn>
                  <a:cxn ang="0">
                    <a:pos x="326" y="79"/>
                  </a:cxn>
                  <a:cxn ang="0">
                    <a:pos x="0" y="0"/>
                  </a:cxn>
                </a:cxnLst>
                <a:rect l="0" t="0" r="r" b="b"/>
                <a:pathLst>
                  <a:path w="326" h="199">
                    <a:moveTo>
                      <a:pt x="0" y="0"/>
                    </a:moveTo>
                    <a:lnTo>
                      <a:pt x="0" y="199"/>
                    </a:lnTo>
                    <a:lnTo>
                      <a:pt x="326" y="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8" name="Line 1534"/>
              <p:cNvSpPr>
                <a:spLocks noChangeShapeType="1"/>
              </p:cNvSpPr>
              <p:nvPr/>
            </p:nvSpPr>
            <p:spPr bwMode="auto">
              <a:xfrm>
                <a:off x="3789" y="2728"/>
                <a:ext cx="1" cy="1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9" name="Line 1535"/>
              <p:cNvSpPr>
                <a:spLocks noChangeShapeType="1"/>
              </p:cNvSpPr>
              <p:nvPr/>
            </p:nvSpPr>
            <p:spPr bwMode="auto">
              <a:xfrm flipV="1">
                <a:off x="3789" y="2807"/>
                <a:ext cx="326" cy="1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0" name="Freeform 1536"/>
              <p:cNvSpPr>
                <a:spLocks/>
              </p:cNvSpPr>
              <p:nvPr/>
            </p:nvSpPr>
            <p:spPr bwMode="auto">
              <a:xfrm>
                <a:off x="3544" y="2442"/>
                <a:ext cx="571" cy="160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318" y="0"/>
                  </a:cxn>
                  <a:cxn ang="0">
                    <a:pos x="571" y="160"/>
                  </a:cxn>
                  <a:cxn ang="0">
                    <a:pos x="0" y="126"/>
                  </a:cxn>
                </a:cxnLst>
                <a:rect l="0" t="0" r="r" b="b"/>
                <a:pathLst>
                  <a:path w="571" h="160">
                    <a:moveTo>
                      <a:pt x="0" y="126"/>
                    </a:moveTo>
                    <a:lnTo>
                      <a:pt x="318" y="0"/>
                    </a:lnTo>
                    <a:lnTo>
                      <a:pt x="571" y="160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1" name="Line 1537"/>
              <p:cNvSpPr>
                <a:spLocks noChangeShapeType="1"/>
              </p:cNvSpPr>
              <p:nvPr/>
            </p:nvSpPr>
            <p:spPr bwMode="auto">
              <a:xfrm flipV="1">
                <a:off x="3544" y="2442"/>
                <a:ext cx="318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" name="Line 1538"/>
              <p:cNvSpPr>
                <a:spLocks noChangeShapeType="1"/>
              </p:cNvSpPr>
              <p:nvPr/>
            </p:nvSpPr>
            <p:spPr bwMode="auto">
              <a:xfrm>
                <a:off x="3862" y="2442"/>
                <a:ext cx="253" cy="1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" name="Rectangle 1539"/>
              <p:cNvSpPr>
                <a:spLocks noChangeArrowheads="1"/>
              </p:cNvSpPr>
              <p:nvPr/>
            </p:nvSpPr>
            <p:spPr bwMode="auto">
              <a:xfrm>
                <a:off x="4101" y="3418"/>
                <a:ext cx="909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X = model type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4" name="Freeform 1540"/>
              <p:cNvSpPr>
                <a:spLocks/>
              </p:cNvSpPr>
              <p:nvPr/>
            </p:nvSpPr>
            <p:spPr bwMode="auto">
              <a:xfrm>
                <a:off x="3245" y="2037"/>
                <a:ext cx="246" cy="3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6" y="166"/>
                  </a:cxn>
                  <a:cxn ang="0">
                    <a:pos x="246" y="365"/>
                  </a:cxn>
                  <a:cxn ang="0">
                    <a:pos x="0" y="0"/>
                  </a:cxn>
                </a:cxnLst>
                <a:rect l="0" t="0" r="r" b="b"/>
                <a:pathLst>
                  <a:path w="246" h="365">
                    <a:moveTo>
                      <a:pt x="0" y="0"/>
                    </a:moveTo>
                    <a:lnTo>
                      <a:pt x="246" y="166"/>
                    </a:lnTo>
                    <a:lnTo>
                      <a:pt x="246" y="3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5" name="Line 1541"/>
              <p:cNvSpPr>
                <a:spLocks noChangeShapeType="1"/>
              </p:cNvSpPr>
              <p:nvPr/>
            </p:nvSpPr>
            <p:spPr bwMode="auto">
              <a:xfrm>
                <a:off x="3245" y="2037"/>
                <a:ext cx="246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6" name="Line 1542"/>
              <p:cNvSpPr>
                <a:spLocks noChangeShapeType="1"/>
              </p:cNvSpPr>
              <p:nvPr/>
            </p:nvSpPr>
            <p:spPr bwMode="auto">
              <a:xfrm>
                <a:off x="3491" y="2203"/>
                <a:ext cx="1" cy="1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7" name="Freeform 1543"/>
              <p:cNvSpPr>
                <a:spLocks/>
              </p:cNvSpPr>
              <p:nvPr/>
            </p:nvSpPr>
            <p:spPr bwMode="auto">
              <a:xfrm>
                <a:off x="3245" y="2037"/>
                <a:ext cx="246" cy="3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6"/>
                  </a:cxn>
                  <a:cxn ang="0">
                    <a:pos x="246" y="365"/>
                  </a:cxn>
                  <a:cxn ang="0">
                    <a:pos x="0" y="0"/>
                  </a:cxn>
                </a:cxnLst>
                <a:rect l="0" t="0" r="r" b="b"/>
                <a:pathLst>
                  <a:path w="246" h="365">
                    <a:moveTo>
                      <a:pt x="0" y="0"/>
                    </a:moveTo>
                    <a:lnTo>
                      <a:pt x="0" y="206"/>
                    </a:lnTo>
                    <a:lnTo>
                      <a:pt x="246" y="3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8" name="Line 1544"/>
              <p:cNvSpPr>
                <a:spLocks noChangeShapeType="1"/>
              </p:cNvSpPr>
              <p:nvPr/>
            </p:nvSpPr>
            <p:spPr bwMode="auto">
              <a:xfrm>
                <a:off x="3245" y="2037"/>
                <a:ext cx="1" cy="20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9" name="Line 1545"/>
              <p:cNvSpPr>
                <a:spLocks noChangeShapeType="1"/>
              </p:cNvSpPr>
              <p:nvPr/>
            </p:nvSpPr>
            <p:spPr bwMode="auto">
              <a:xfrm>
                <a:off x="3245" y="2243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0" name="Freeform 1546"/>
              <p:cNvSpPr>
                <a:spLocks/>
              </p:cNvSpPr>
              <p:nvPr/>
            </p:nvSpPr>
            <p:spPr bwMode="auto">
              <a:xfrm>
                <a:off x="3172" y="2243"/>
                <a:ext cx="319" cy="285"/>
              </a:xfrm>
              <a:custGeom>
                <a:avLst/>
                <a:gdLst/>
                <a:ahLst/>
                <a:cxnLst>
                  <a:cxn ang="0">
                    <a:pos x="0" y="285"/>
                  </a:cxn>
                  <a:cxn ang="0">
                    <a:pos x="319" y="159"/>
                  </a:cxn>
                  <a:cxn ang="0">
                    <a:pos x="73" y="0"/>
                  </a:cxn>
                  <a:cxn ang="0">
                    <a:pos x="0" y="285"/>
                  </a:cxn>
                </a:cxnLst>
                <a:rect l="0" t="0" r="r" b="b"/>
                <a:pathLst>
                  <a:path w="319" h="285">
                    <a:moveTo>
                      <a:pt x="0" y="285"/>
                    </a:moveTo>
                    <a:lnTo>
                      <a:pt x="319" y="159"/>
                    </a:lnTo>
                    <a:lnTo>
                      <a:pt x="73" y="0"/>
                    </a:lnTo>
                    <a:lnTo>
                      <a:pt x="0" y="28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1" name="Line 1547"/>
              <p:cNvSpPr>
                <a:spLocks noChangeShapeType="1"/>
              </p:cNvSpPr>
              <p:nvPr/>
            </p:nvSpPr>
            <p:spPr bwMode="auto">
              <a:xfrm flipV="1">
                <a:off x="3172" y="2402"/>
                <a:ext cx="319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2" name="Line 1548"/>
              <p:cNvSpPr>
                <a:spLocks noChangeShapeType="1"/>
              </p:cNvSpPr>
              <p:nvPr/>
            </p:nvSpPr>
            <p:spPr bwMode="auto">
              <a:xfrm flipH="1" flipV="1">
                <a:off x="3245" y="2243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3" name="Freeform 1549"/>
              <p:cNvSpPr>
                <a:spLocks/>
              </p:cNvSpPr>
              <p:nvPr/>
            </p:nvSpPr>
            <p:spPr bwMode="auto">
              <a:xfrm>
                <a:off x="2927" y="2243"/>
                <a:ext cx="318" cy="285"/>
              </a:xfrm>
              <a:custGeom>
                <a:avLst/>
                <a:gdLst/>
                <a:ahLst/>
                <a:cxnLst>
                  <a:cxn ang="0">
                    <a:pos x="245" y="285"/>
                  </a:cxn>
                  <a:cxn ang="0">
                    <a:pos x="0" y="119"/>
                  </a:cxn>
                  <a:cxn ang="0">
                    <a:pos x="318" y="0"/>
                  </a:cxn>
                  <a:cxn ang="0">
                    <a:pos x="245" y="285"/>
                  </a:cxn>
                </a:cxnLst>
                <a:rect l="0" t="0" r="r" b="b"/>
                <a:pathLst>
                  <a:path w="318" h="285">
                    <a:moveTo>
                      <a:pt x="245" y="285"/>
                    </a:moveTo>
                    <a:lnTo>
                      <a:pt x="0" y="119"/>
                    </a:lnTo>
                    <a:lnTo>
                      <a:pt x="318" y="0"/>
                    </a:lnTo>
                    <a:lnTo>
                      <a:pt x="245" y="28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4" name="Line 1550"/>
              <p:cNvSpPr>
                <a:spLocks noChangeShapeType="1"/>
              </p:cNvSpPr>
              <p:nvPr/>
            </p:nvSpPr>
            <p:spPr bwMode="auto">
              <a:xfrm flipH="1" flipV="1">
                <a:off x="2927" y="2362"/>
                <a:ext cx="245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5" name="Line 1551"/>
              <p:cNvSpPr>
                <a:spLocks noChangeShapeType="1"/>
              </p:cNvSpPr>
              <p:nvPr/>
            </p:nvSpPr>
            <p:spPr bwMode="auto">
              <a:xfrm flipV="1">
                <a:off x="2927" y="2243"/>
                <a:ext cx="318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6" name="Freeform 1552"/>
              <p:cNvSpPr>
                <a:spLocks/>
              </p:cNvSpPr>
              <p:nvPr/>
            </p:nvSpPr>
            <p:spPr bwMode="auto">
              <a:xfrm>
                <a:off x="3172" y="2323"/>
                <a:ext cx="319" cy="20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5"/>
                  </a:cxn>
                  <a:cxn ang="0">
                    <a:pos x="319" y="79"/>
                  </a:cxn>
                  <a:cxn ang="0">
                    <a:pos x="0" y="0"/>
                  </a:cxn>
                </a:cxnLst>
                <a:rect l="0" t="0" r="r" b="b"/>
                <a:pathLst>
                  <a:path w="319" h="205">
                    <a:moveTo>
                      <a:pt x="0" y="0"/>
                    </a:moveTo>
                    <a:lnTo>
                      <a:pt x="0" y="205"/>
                    </a:lnTo>
                    <a:lnTo>
                      <a:pt x="319" y="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7" name="Line 1553"/>
              <p:cNvSpPr>
                <a:spLocks noChangeShapeType="1"/>
              </p:cNvSpPr>
              <p:nvPr/>
            </p:nvSpPr>
            <p:spPr bwMode="auto">
              <a:xfrm>
                <a:off x="3172" y="2323"/>
                <a:ext cx="1" cy="2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8" name="Line 1554"/>
              <p:cNvSpPr>
                <a:spLocks noChangeShapeType="1"/>
              </p:cNvSpPr>
              <p:nvPr/>
            </p:nvSpPr>
            <p:spPr bwMode="auto">
              <a:xfrm flipV="1">
                <a:off x="3172" y="2402"/>
                <a:ext cx="319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9" name="Freeform 1555"/>
              <p:cNvSpPr>
                <a:spLocks/>
              </p:cNvSpPr>
              <p:nvPr/>
            </p:nvSpPr>
            <p:spPr bwMode="auto">
              <a:xfrm>
                <a:off x="3172" y="2203"/>
                <a:ext cx="319" cy="199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319" y="0"/>
                  </a:cxn>
                  <a:cxn ang="0">
                    <a:pos x="319" y="199"/>
                  </a:cxn>
                  <a:cxn ang="0">
                    <a:pos x="0" y="120"/>
                  </a:cxn>
                </a:cxnLst>
                <a:rect l="0" t="0" r="r" b="b"/>
                <a:pathLst>
                  <a:path w="319" h="199">
                    <a:moveTo>
                      <a:pt x="0" y="120"/>
                    </a:moveTo>
                    <a:lnTo>
                      <a:pt x="319" y="0"/>
                    </a:lnTo>
                    <a:lnTo>
                      <a:pt x="319" y="199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0" name="Line 1556"/>
              <p:cNvSpPr>
                <a:spLocks noChangeShapeType="1"/>
              </p:cNvSpPr>
              <p:nvPr/>
            </p:nvSpPr>
            <p:spPr bwMode="auto">
              <a:xfrm flipV="1">
                <a:off x="3172" y="2203"/>
                <a:ext cx="319" cy="1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1" name="Line 1557"/>
              <p:cNvSpPr>
                <a:spLocks noChangeShapeType="1"/>
              </p:cNvSpPr>
              <p:nvPr/>
            </p:nvSpPr>
            <p:spPr bwMode="auto">
              <a:xfrm>
                <a:off x="3491" y="2203"/>
                <a:ext cx="1" cy="1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2" name="Freeform 1558"/>
              <p:cNvSpPr>
                <a:spLocks/>
              </p:cNvSpPr>
              <p:nvPr/>
            </p:nvSpPr>
            <p:spPr bwMode="auto">
              <a:xfrm>
                <a:off x="3232" y="2243"/>
                <a:ext cx="325" cy="325"/>
              </a:xfrm>
              <a:custGeom>
                <a:avLst/>
                <a:gdLst/>
                <a:ahLst/>
                <a:cxnLst>
                  <a:cxn ang="0">
                    <a:pos x="0" y="325"/>
                  </a:cxn>
                  <a:cxn ang="0">
                    <a:pos x="325" y="199"/>
                  </a:cxn>
                  <a:cxn ang="0">
                    <a:pos x="325" y="0"/>
                  </a:cxn>
                  <a:cxn ang="0">
                    <a:pos x="0" y="325"/>
                  </a:cxn>
                </a:cxnLst>
                <a:rect l="0" t="0" r="r" b="b"/>
                <a:pathLst>
                  <a:path w="325" h="325">
                    <a:moveTo>
                      <a:pt x="0" y="325"/>
                    </a:moveTo>
                    <a:lnTo>
                      <a:pt x="325" y="199"/>
                    </a:lnTo>
                    <a:lnTo>
                      <a:pt x="325" y="0"/>
                    </a:lnTo>
                    <a:lnTo>
                      <a:pt x="0" y="32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3" name="Line 1559"/>
              <p:cNvSpPr>
                <a:spLocks noChangeShapeType="1"/>
              </p:cNvSpPr>
              <p:nvPr/>
            </p:nvSpPr>
            <p:spPr bwMode="auto">
              <a:xfrm flipV="1">
                <a:off x="3232" y="2442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4" name="Line 1560"/>
              <p:cNvSpPr>
                <a:spLocks noChangeShapeType="1"/>
              </p:cNvSpPr>
              <p:nvPr/>
            </p:nvSpPr>
            <p:spPr bwMode="auto">
              <a:xfrm flipV="1">
                <a:off x="3557" y="2243"/>
                <a:ext cx="1" cy="1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5" name="Freeform 1561"/>
              <p:cNvSpPr>
                <a:spLocks/>
              </p:cNvSpPr>
              <p:nvPr/>
            </p:nvSpPr>
            <p:spPr bwMode="auto">
              <a:xfrm>
                <a:off x="3232" y="2243"/>
                <a:ext cx="325" cy="325"/>
              </a:xfrm>
              <a:custGeom>
                <a:avLst/>
                <a:gdLst/>
                <a:ahLst/>
                <a:cxnLst>
                  <a:cxn ang="0">
                    <a:pos x="0" y="325"/>
                  </a:cxn>
                  <a:cxn ang="0">
                    <a:pos x="0" y="119"/>
                  </a:cxn>
                  <a:cxn ang="0">
                    <a:pos x="325" y="0"/>
                  </a:cxn>
                  <a:cxn ang="0">
                    <a:pos x="0" y="325"/>
                  </a:cxn>
                </a:cxnLst>
                <a:rect l="0" t="0" r="r" b="b"/>
                <a:pathLst>
                  <a:path w="325" h="325">
                    <a:moveTo>
                      <a:pt x="0" y="325"/>
                    </a:moveTo>
                    <a:lnTo>
                      <a:pt x="0" y="119"/>
                    </a:lnTo>
                    <a:lnTo>
                      <a:pt x="325" y="0"/>
                    </a:lnTo>
                    <a:lnTo>
                      <a:pt x="0" y="32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6" name="Line 1562"/>
              <p:cNvSpPr>
                <a:spLocks noChangeShapeType="1"/>
              </p:cNvSpPr>
              <p:nvPr/>
            </p:nvSpPr>
            <p:spPr bwMode="auto">
              <a:xfrm flipV="1">
                <a:off x="3232" y="2362"/>
                <a:ext cx="1" cy="20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7" name="Line 1563"/>
              <p:cNvSpPr>
                <a:spLocks noChangeShapeType="1"/>
              </p:cNvSpPr>
              <p:nvPr/>
            </p:nvSpPr>
            <p:spPr bwMode="auto">
              <a:xfrm flipV="1">
                <a:off x="3232" y="2243"/>
                <a:ext cx="325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8" name="Freeform 1564"/>
              <p:cNvSpPr>
                <a:spLocks/>
              </p:cNvSpPr>
              <p:nvPr/>
            </p:nvSpPr>
            <p:spPr bwMode="auto">
              <a:xfrm>
                <a:off x="3232" y="2362"/>
                <a:ext cx="571" cy="1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5" y="166"/>
                  </a:cxn>
                  <a:cxn ang="0">
                    <a:pos x="571" y="40"/>
                  </a:cxn>
                  <a:cxn ang="0">
                    <a:pos x="0" y="0"/>
                  </a:cxn>
                </a:cxnLst>
                <a:rect l="0" t="0" r="r" b="b"/>
                <a:pathLst>
                  <a:path w="571" h="166">
                    <a:moveTo>
                      <a:pt x="0" y="0"/>
                    </a:moveTo>
                    <a:lnTo>
                      <a:pt x="245" y="166"/>
                    </a:lnTo>
                    <a:lnTo>
                      <a:pt x="571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9" name="Line 1565"/>
              <p:cNvSpPr>
                <a:spLocks noChangeShapeType="1"/>
              </p:cNvSpPr>
              <p:nvPr/>
            </p:nvSpPr>
            <p:spPr bwMode="auto">
              <a:xfrm>
                <a:off x="3232" y="2362"/>
                <a:ext cx="245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0" name="Line 1566"/>
              <p:cNvSpPr>
                <a:spLocks noChangeShapeType="1"/>
              </p:cNvSpPr>
              <p:nvPr/>
            </p:nvSpPr>
            <p:spPr bwMode="auto">
              <a:xfrm flipV="1">
                <a:off x="3477" y="2402"/>
                <a:ext cx="326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1" name="Freeform 1567"/>
              <p:cNvSpPr>
                <a:spLocks/>
              </p:cNvSpPr>
              <p:nvPr/>
            </p:nvSpPr>
            <p:spPr bwMode="auto">
              <a:xfrm>
                <a:off x="3232" y="2243"/>
                <a:ext cx="571" cy="159"/>
              </a:xfrm>
              <a:custGeom>
                <a:avLst/>
                <a:gdLst/>
                <a:ahLst/>
                <a:cxnLst>
                  <a:cxn ang="0">
                    <a:pos x="0" y="119"/>
                  </a:cxn>
                  <a:cxn ang="0">
                    <a:pos x="325" y="0"/>
                  </a:cxn>
                  <a:cxn ang="0">
                    <a:pos x="571" y="159"/>
                  </a:cxn>
                  <a:cxn ang="0">
                    <a:pos x="0" y="119"/>
                  </a:cxn>
                </a:cxnLst>
                <a:rect l="0" t="0" r="r" b="b"/>
                <a:pathLst>
                  <a:path w="571" h="159">
                    <a:moveTo>
                      <a:pt x="0" y="119"/>
                    </a:moveTo>
                    <a:lnTo>
                      <a:pt x="325" y="0"/>
                    </a:lnTo>
                    <a:lnTo>
                      <a:pt x="571" y="159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2" name="Line 1568"/>
              <p:cNvSpPr>
                <a:spLocks noChangeShapeType="1"/>
              </p:cNvSpPr>
              <p:nvPr/>
            </p:nvSpPr>
            <p:spPr bwMode="auto">
              <a:xfrm flipV="1">
                <a:off x="3232" y="2243"/>
                <a:ext cx="325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3" name="Line 1569"/>
              <p:cNvSpPr>
                <a:spLocks noChangeShapeType="1"/>
              </p:cNvSpPr>
              <p:nvPr/>
            </p:nvSpPr>
            <p:spPr bwMode="auto">
              <a:xfrm>
                <a:off x="3557" y="2243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4" name="Freeform 1570"/>
              <p:cNvSpPr>
                <a:spLocks/>
              </p:cNvSpPr>
              <p:nvPr/>
            </p:nvSpPr>
            <p:spPr bwMode="auto">
              <a:xfrm>
                <a:off x="3544" y="2568"/>
                <a:ext cx="245" cy="200"/>
              </a:xfrm>
              <a:custGeom>
                <a:avLst/>
                <a:gdLst/>
                <a:ahLst/>
                <a:cxnLst>
                  <a:cxn ang="0">
                    <a:pos x="0" y="200"/>
                  </a:cxn>
                  <a:cxn ang="0">
                    <a:pos x="0" y="0"/>
                  </a:cxn>
                  <a:cxn ang="0">
                    <a:pos x="245" y="160"/>
                  </a:cxn>
                  <a:cxn ang="0">
                    <a:pos x="0" y="200"/>
                  </a:cxn>
                </a:cxnLst>
                <a:rect l="0" t="0" r="r" b="b"/>
                <a:pathLst>
                  <a:path w="245" h="200">
                    <a:moveTo>
                      <a:pt x="0" y="200"/>
                    </a:moveTo>
                    <a:lnTo>
                      <a:pt x="0" y="0"/>
                    </a:lnTo>
                    <a:lnTo>
                      <a:pt x="245" y="160"/>
                    </a:lnTo>
                    <a:lnTo>
                      <a:pt x="0" y="20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5" name="Line 1571"/>
              <p:cNvSpPr>
                <a:spLocks noChangeShapeType="1"/>
              </p:cNvSpPr>
              <p:nvPr/>
            </p:nvSpPr>
            <p:spPr bwMode="auto">
              <a:xfrm flipV="1">
                <a:off x="3544" y="2568"/>
                <a:ext cx="1" cy="2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6" name="Line 1572"/>
              <p:cNvSpPr>
                <a:spLocks noChangeShapeType="1"/>
              </p:cNvSpPr>
              <p:nvPr/>
            </p:nvSpPr>
            <p:spPr bwMode="auto">
              <a:xfrm>
                <a:off x="3544" y="2568"/>
                <a:ext cx="245" cy="1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7" name="Freeform 1573"/>
              <p:cNvSpPr>
                <a:spLocks/>
              </p:cNvSpPr>
              <p:nvPr/>
            </p:nvSpPr>
            <p:spPr bwMode="auto">
              <a:xfrm>
                <a:off x="3544" y="2728"/>
                <a:ext cx="245" cy="199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245" y="199"/>
                  </a:cxn>
                  <a:cxn ang="0">
                    <a:pos x="245" y="0"/>
                  </a:cxn>
                  <a:cxn ang="0">
                    <a:pos x="0" y="40"/>
                  </a:cxn>
                </a:cxnLst>
                <a:rect l="0" t="0" r="r" b="b"/>
                <a:pathLst>
                  <a:path w="245" h="199">
                    <a:moveTo>
                      <a:pt x="0" y="40"/>
                    </a:moveTo>
                    <a:lnTo>
                      <a:pt x="245" y="199"/>
                    </a:lnTo>
                    <a:lnTo>
                      <a:pt x="245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8" name="Line 1574"/>
              <p:cNvSpPr>
                <a:spLocks noChangeShapeType="1"/>
              </p:cNvSpPr>
              <p:nvPr/>
            </p:nvSpPr>
            <p:spPr bwMode="auto">
              <a:xfrm>
                <a:off x="3544" y="2768"/>
                <a:ext cx="245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9" name="Line 1575"/>
              <p:cNvSpPr>
                <a:spLocks noChangeShapeType="1"/>
              </p:cNvSpPr>
              <p:nvPr/>
            </p:nvSpPr>
            <p:spPr bwMode="auto">
              <a:xfrm flipV="1">
                <a:off x="3789" y="2728"/>
                <a:ext cx="1" cy="1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0" name="Freeform 1576"/>
              <p:cNvSpPr>
                <a:spLocks/>
              </p:cNvSpPr>
              <p:nvPr/>
            </p:nvSpPr>
            <p:spPr bwMode="auto">
              <a:xfrm>
                <a:off x="2927" y="2323"/>
                <a:ext cx="245" cy="205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245" y="205"/>
                  </a:cxn>
                  <a:cxn ang="0">
                    <a:pos x="245" y="0"/>
                  </a:cxn>
                  <a:cxn ang="0">
                    <a:pos x="0" y="39"/>
                  </a:cxn>
                </a:cxnLst>
                <a:rect l="0" t="0" r="r" b="b"/>
                <a:pathLst>
                  <a:path w="245" h="205">
                    <a:moveTo>
                      <a:pt x="0" y="39"/>
                    </a:moveTo>
                    <a:lnTo>
                      <a:pt x="245" y="205"/>
                    </a:lnTo>
                    <a:lnTo>
                      <a:pt x="245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" name="Line 1577"/>
              <p:cNvSpPr>
                <a:spLocks noChangeShapeType="1"/>
              </p:cNvSpPr>
              <p:nvPr/>
            </p:nvSpPr>
            <p:spPr bwMode="auto">
              <a:xfrm>
                <a:off x="2927" y="2362"/>
                <a:ext cx="245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2" name="Line 1578"/>
              <p:cNvSpPr>
                <a:spLocks noChangeShapeType="1"/>
              </p:cNvSpPr>
              <p:nvPr/>
            </p:nvSpPr>
            <p:spPr bwMode="auto">
              <a:xfrm flipV="1">
                <a:off x="3172" y="2323"/>
                <a:ext cx="1" cy="2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3" name="Freeform 1579"/>
              <p:cNvSpPr>
                <a:spLocks/>
              </p:cNvSpPr>
              <p:nvPr/>
            </p:nvSpPr>
            <p:spPr bwMode="auto">
              <a:xfrm>
                <a:off x="2927" y="2037"/>
                <a:ext cx="318" cy="325"/>
              </a:xfrm>
              <a:custGeom>
                <a:avLst/>
                <a:gdLst/>
                <a:ahLst/>
                <a:cxnLst>
                  <a:cxn ang="0">
                    <a:pos x="0" y="325"/>
                  </a:cxn>
                  <a:cxn ang="0">
                    <a:pos x="0" y="126"/>
                  </a:cxn>
                  <a:cxn ang="0">
                    <a:pos x="318" y="0"/>
                  </a:cxn>
                  <a:cxn ang="0">
                    <a:pos x="0" y="325"/>
                  </a:cxn>
                </a:cxnLst>
                <a:rect l="0" t="0" r="r" b="b"/>
                <a:pathLst>
                  <a:path w="318" h="325">
                    <a:moveTo>
                      <a:pt x="0" y="325"/>
                    </a:moveTo>
                    <a:lnTo>
                      <a:pt x="0" y="126"/>
                    </a:lnTo>
                    <a:lnTo>
                      <a:pt x="318" y="0"/>
                    </a:lnTo>
                    <a:lnTo>
                      <a:pt x="0" y="32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4" name="Line 1580"/>
              <p:cNvSpPr>
                <a:spLocks noChangeShapeType="1"/>
              </p:cNvSpPr>
              <p:nvPr/>
            </p:nvSpPr>
            <p:spPr bwMode="auto">
              <a:xfrm flipV="1">
                <a:off x="2927" y="2163"/>
                <a:ext cx="1" cy="1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5" name="Line 1581"/>
              <p:cNvSpPr>
                <a:spLocks noChangeShapeType="1"/>
              </p:cNvSpPr>
              <p:nvPr/>
            </p:nvSpPr>
            <p:spPr bwMode="auto">
              <a:xfrm flipV="1">
                <a:off x="2927" y="2037"/>
                <a:ext cx="318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6" name="Freeform 1582"/>
              <p:cNvSpPr>
                <a:spLocks/>
              </p:cNvSpPr>
              <p:nvPr/>
            </p:nvSpPr>
            <p:spPr bwMode="auto">
              <a:xfrm>
                <a:off x="2927" y="2037"/>
                <a:ext cx="318" cy="325"/>
              </a:xfrm>
              <a:custGeom>
                <a:avLst/>
                <a:gdLst/>
                <a:ahLst/>
                <a:cxnLst>
                  <a:cxn ang="0">
                    <a:pos x="0" y="325"/>
                  </a:cxn>
                  <a:cxn ang="0">
                    <a:pos x="318" y="206"/>
                  </a:cxn>
                  <a:cxn ang="0">
                    <a:pos x="318" y="0"/>
                  </a:cxn>
                  <a:cxn ang="0">
                    <a:pos x="0" y="325"/>
                  </a:cxn>
                </a:cxnLst>
                <a:rect l="0" t="0" r="r" b="b"/>
                <a:pathLst>
                  <a:path w="318" h="325">
                    <a:moveTo>
                      <a:pt x="0" y="325"/>
                    </a:moveTo>
                    <a:lnTo>
                      <a:pt x="318" y="206"/>
                    </a:lnTo>
                    <a:lnTo>
                      <a:pt x="318" y="0"/>
                    </a:lnTo>
                    <a:lnTo>
                      <a:pt x="0" y="32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7" name="Line 1583"/>
              <p:cNvSpPr>
                <a:spLocks noChangeShapeType="1"/>
              </p:cNvSpPr>
              <p:nvPr/>
            </p:nvSpPr>
            <p:spPr bwMode="auto">
              <a:xfrm flipV="1">
                <a:off x="2927" y="2243"/>
                <a:ext cx="318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8" name="Line 1584"/>
              <p:cNvSpPr>
                <a:spLocks noChangeShapeType="1"/>
              </p:cNvSpPr>
              <p:nvPr/>
            </p:nvSpPr>
            <p:spPr bwMode="auto">
              <a:xfrm flipV="1">
                <a:off x="3245" y="2037"/>
                <a:ext cx="1" cy="20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9" name="Freeform 1585"/>
              <p:cNvSpPr>
                <a:spLocks/>
              </p:cNvSpPr>
              <p:nvPr/>
            </p:nvSpPr>
            <p:spPr bwMode="auto">
              <a:xfrm>
                <a:off x="2927" y="2163"/>
                <a:ext cx="245" cy="199"/>
              </a:xfrm>
              <a:custGeom>
                <a:avLst/>
                <a:gdLst/>
                <a:ahLst/>
                <a:cxnLst>
                  <a:cxn ang="0">
                    <a:pos x="0" y="199"/>
                  </a:cxn>
                  <a:cxn ang="0">
                    <a:pos x="0" y="0"/>
                  </a:cxn>
                  <a:cxn ang="0">
                    <a:pos x="245" y="160"/>
                  </a:cxn>
                  <a:cxn ang="0">
                    <a:pos x="0" y="199"/>
                  </a:cxn>
                </a:cxnLst>
                <a:rect l="0" t="0" r="r" b="b"/>
                <a:pathLst>
                  <a:path w="245" h="199">
                    <a:moveTo>
                      <a:pt x="0" y="199"/>
                    </a:moveTo>
                    <a:lnTo>
                      <a:pt x="0" y="0"/>
                    </a:lnTo>
                    <a:lnTo>
                      <a:pt x="245" y="160"/>
                    </a:lnTo>
                    <a:lnTo>
                      <a:pt x="0" y="199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0" name="Line 1586"/>
              <p:cNvSpPr>
                <a:spLocks noChangeShapeType="1"/>
              </p:cNvSpPr>
              <p:nvPr/>
            </p:nvSpPr>
            <p:spPr bwMode="auto">
              <a:xfrm flipV="1">
                <a:off x="2927" y="2163"/>
                <a:ext cx="1" cy="1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1" name="Line 1587"/>
              <p:cNvSpPr>
                <a:spLocks noChangeShapeType="1"/>
              </p:cNvSpPr>
              <p:nvPr/>
            </p:nvSpPr>
            <p:spPr bwMode="auto">
              <a:xfrm>
                <a:off x="2927" y="2163"/>
                <a:ext cx="245" cy="1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2" name="Freeform 1588"/>
              <p:cNvSpPr>
                <a:spLocks/>
              </p:cNvSpPr>
              <p:nvPr/>
            </p:nvSpPr>
            <p:spPr bwMode="auto">
              <a:xfrm>
                <a:off x="3232" y="2528"/>
                <a:ext cx="245" cy="200"/>
              </a:xfrm>
              <a:custGeom>
                <a:avLst/>
                <a:gdLst/>
                <a:ahLst/>
                <a:cxnLst>
                  <a:cxn ang="0">
                    <a:pos x="0" y="40"/>
                  </a:cxn>
                  <a:cxn ang="0">
                    <a:pos x="245" y="200"/>
                  </a:cxn>
                  <a:cxn ang="0">
                    <a:pos x="245" y="0"/>
                  </a:cxn>
                  <a:cxn ang="0">
                    <a:pos x="0" y="40"/>
                  </a:cxn>
                </a:cxnLst>
                <a:rect l="0" t="0" r="r" b="b"/>
                <a:pathLst>
                  <a:path w="245" h="200">
                    <a:moveTo>
                      <a:pt x="0" y="40"/>
                    </a:moveTo>
                    <a:lnTo>
                      <a:pt x="245" y="200"/>
                    </a:lnTo>
                    <a:lnTo>
                      <a:pt x="245" y="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3" name="Line 1589"/>
              <p:cNvSpPr>
                <a:spLocks noChangeShapeType="1"/>
              </p:cNvSpPr>
              <p:nvPr/>
            </p:nvSpPr>
            <p:spPr bwMode="auto">
              <a:xfrm>
                <a:off x="3232" y="2568"/>
                <a:ext cx="245" cy="1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4" name="Line 1590"/>
              <p:cNvSpPr>
                <a:spLocks noChangeShapeType="1"/>
              </p:cNvSpPr>
              <p:nvPr/>
            </p:nvSpPr>
            <p:spPr bwMode="auto">
              <a:xfrm flipV="1">
                <a:off x="3477" y="2528"/>
                <a:ext cx="1" cy="2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5" name="Freeform 1591"/>
              <p:cNvSpPr>
                <a:spLocks/>
              </p:cNvSpPr>
              <p:nvPr/>
            </p:nvSpPr>
            <p:spPr bwMode="auto">
              <a:xfrm>
                <a:off x="3232" y="2362"/>
                <a:ext cx="245" cy="206"/>
              </a:xfrm>
              <a:custGeom>
                <a:avLst/>
                <a:gdLst/>
                <a:ahLst/>
                <a:cxnLst>
                  <a:cxn ang="0">
                    <a:pos x="0" y="206"/>
                  </a:cxn>
                  <a:cxn ang="0">
                    <a:pos x="0" y="0"/>
                  </a:cxn>
                  <a:cxn ang="0">
                    <a:pos x="245" y="166"/>
                  </a:cxn>
                  <a:cxn ang="0">
                    <a:pos x="0" y="206"/>
                  </a:cxn>
                </a:cxnLst>
                <a:rect l="0" t="0" r="r" b="b"/>
                <a:pathLst>
                  <a:path w="245" h="206">
                    <a:moveTo>
                      <a:pt x="0" y="206"/>
                    </a:moveTo>
                    <a:lnTo>
                      <a:pt x="0" y="0"/>
                    </a:lnTo>
                    <a:lnTo>
                      <a:pt x="245" y="166"/>
                    </a:lnTo>
                    <a:lnTo>
                      <a:pt x="0" y="206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6" name="Line 1592"/>
              <p:cNvSpPr>
                <a:spLocks noChangeShapeType="1"/>
              </p:cNvSpPr>
              <p:nvPr/>
            </p:nvSpPr>
            <p:spPr bwMode="auto">
              <a:xfrm flipV="1">
                <a:off x="3232" y="2362"/>
                <a:ext cx="1" cy="20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7" name="Line 1593"/>
              <p:cNvSpPr>
                <a:spLocks noChangeShapeType="1"/>
              </p:cNvSpPr>
              <p:nvPr/>
            </p:nvSpPr>
            <p:spPr bwMode="auto">
              <a:xfrm>
                <a:off x="3232" y="2362"/>
                <a:ext cx="245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8" name="Freeform 1594"/>
              <p:cNvSpPr>
                <a:spLocks/>
              </p:cNvSpPr>
              <p:nvPr/>
            </p:nvSpPr>
            <p:spPr bwMode="auto">
              <a:xfrm>
                <a:off x="2927" y="2163"/>
                <a:ext cx="564" cy="1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5" y="160"/>
                  </a:cxn>
                  <a:cxn ang="0">
                    <a:pos x="564" y="40"/>
                  </a:cxn>
                  <a:cxn ang="0">
                    <a:pos x="0" y="0"/>
                  </a:cxn>
                </a:cxnLst>
                <a:rect l="0" t="0" r="r" b="b"/>
                <a:pathLst>
                  <a:path w="564" h="160">
                    <a:moveTo>
                      <a:pt x="0" y="0"/>
                    </a:moveTo>
                    <a:lnTo>
                      <a:pt x="245" y="160"/>
                    </a:lnTo>
                    <a:lnTo>
                      <a:pt x="564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9" name="Line 1595"/>
              <p:cNvSpPr>
                <a:spLocks noChangeShapeType="1"/>
              </p:cNvSpPr>
              <p:nvPr/>
            </p:nvSpPr>
            <p:spPr bwMode="auto">
              <a:xfrm>
                <a:off x="2927" y="2163"/>
                <a:ext cx="245" cy="1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0" name="Line 1596"/>
              <p:cNvSpPr>
                <a:spLocks noChangeShapeType="1"/>
              </p:cNvSpPr>
              <p:nvPr/>
            </p:nvSpPr>
            <p:spPr bwMode="auto">
              <a:xfrm flipV="1">
                <a:off x="3172" y="2203"/>
                <a:ext cx="319" cy="1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1" name="Freeform 1597"/>
              <p:cNvSpPr>
                <a:spLocks/>
              </p:cNvSpPr>
              <p:nvPr/>
            </p:nvSpPr>
            <p:spPr bwMode="auto">
              <a:xfrm>
                <a:off x="2927" y="2037"/>
                <a:ext cx="564" cy="166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318" y="0"/>
                  </a:cxn>
                  <a:cxn ang="0">
                    <a:pos x="564" y="166"/>
                  </a:cxn>
                  <a:cxn ang="0">
                    <a:pos x="0" y="126"/>
                  </a:cxn>
                </a:cxnLst>
                <a:rect l="0" t="0" r="r" b="b"/>
                <a:pathLst>
                  <a:path w="564" h="166">
                    <a:moveTo>
                      <a:pt x="0" y="126"/>
                    </a:moveTo>
                    <a:lnTo>
                      <a:pt x="318" y="0"/>
                    </a:lnTo>
                    <a:lnTo>
                      <a:pt x="564" y="166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2" name="Line 1598"/>
              <p:cNvSpPr>
                <a:spLocks noChangeShapeType="1"/>
              </p:cNvSpPr>
              <p:nvPr/>
            </p:nvSpPr>
            <p:spPr bwMode="auto">
              <a:xfrm flipV="1">
                <a:off x="2927" y="2037"/>
                <a:ext cx="318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3" name="Line 1599"/>
              <p:cNvSpPr>
                <a:spLocks noChangeShapeType="1"/>
              </p:cNvSpPr>
              <p:nvPr/>
            </p:nvSpPr>
            <p:spPr bwMode="auto">
              <a:xfrm>
                <a:off x="3245" y="2037"/>
                <a:ext cx="246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4" name="Freeform 1600"/>
              <p:cNvSpPr>
                <a:spLocks/>
              </p:cNvSpPr>
              <p:nvPr/>
            </p:nvSpPr>
            <p:spPr bwMode="auto">
              <a:xfrm>
                <a:off x="3152" y="1991"/>
                <a:ext cx="246" cy="7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04"/>
                  </a:cxn>
                  <a:cxn ang="0">
                    <a:pos x="246" y="770"/>
                  </a:cxn>
                  <a:cxn ang="0">
                    <a:pos x="0" y="0"/>
                  </a:cxn>
                </a:cxnLst>
                <a:rect l="0" t="0" r="r" b="b"/>
                <a:pathLst>
                  <a:path w="246" h="770">
                    <a:moveTo>
                      <a:pt x="0" y="0"/>
                    </a:moveTo>
                    <a:lnTo>
                      <a:pt x="0" y="604"/>
                    </a:lnTo>
                    <a:lnTo>
                      <a:pt x="246" y="7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5" name="Line 1601"/>
              <p:cNvSpPr>
                <a:spLocks noChangeShapeType="1"/>
              </p:cNvSpPr>
              <p:nvPr/>
            </p:nvSpPr>
            <p:spPr bwMode="auto">
              <a:xfrm>
                <a:off x="3152" y="1991"/>
                <a:ext cx="1" cy="6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6" name="Line 1602"/>
              <p:cNvSpPr>
                <a:spLocks noChangeShapeType="1"/>
              </p:cNvSpPr>
              <p:nvPr/>
            </p:nvSpPr>
            <p:spPr bwMode="auto">
              <a:xfrm>
                <a:off x="3152" y="2595"/>
                <a:ext cx="246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7" name="Freeform 1603"/>
              <p:cNvSpPr>
                <a:spLocks/>
              </p:cNvSpPr>
              <p:nvPr/>
            </p:nvSpPr>
            <p:spPr bwMode="auto">
              <a:xfrm>
                <a:off x="3152" y="1991"/>
                <a:ext cx="246" cy="7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6" y="166"/>
                  </a:cxn>
                  <a:cxn ang="0">
                    <a:pos x="246" y="770"/>
                  </a:cxn>
                  <a:cxn ang="0">
                    <a:pos x="0" y="0"/>
                  </a:cxn>
                </a:cxnLst>
                <a:rect l="0" t="0" r="r" b="b"/>
                <a:pathLst>
                  <a:path w="246" h="770">
                    <a:moveTo>
                      <a:pt x="0" y="0"/>
                    </a:moveTo>
                    <a:lnTo>
                      <a:pt x="246" y="166"/>
                    </a:lnTo>
                    <a:lnTo>
                      <a:pt x="246" y="7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8" name="Line 1604"/>
              <p:cNvSpPr>
                <a:spLocks noChangeShapeType="1"/>
              </p:cNvSpPr>
              <p:nvPr/>
            </p:nvSpPr>
            <p:spPr bwMode="auto">
              <a:xfrm>
                <a:off x="3152" y="1991"/>
                <a:ext cx="246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9" name="Line 1605"/>
              <p:cNvSpPr>
                <a:spLocks noChangeShapeType="1"/>
              </p:cNvSpPr>
              <p:nvPr/>
            </p:nvSpPr>
            <p:spPr bwMode="auto">
              <a:xfrm>
                <a:off x="3398" y="2157"/>
                <a:ext cx="1" cy="6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0" name="Freeform 1606"/>
              <p:cNvSpPr>
                <a:spLocks/>
              </p:cNvSpPr>
              <p:nvPr/>
            </p:nvSpPr>
            <p:spPr bwMode="auto">
              <a:xfrm>
                <a:off x="2522" y="1592"/>
                <a:ext cx="318" cy="930"/>
              </a:xfrm>
              <a:custGeom>
                <a:avLst/>
                <a:gdLst/>
                <a:ahLst/>
                <a:cxnLst>
                  <a:cxn ang="0">
                    <a:pos x="0" y="930"/>
                  </a:cxn>
                  <a:cxn ang="0">
                    <a:pos x="318" y="804"/>
                  </a:cxn>
                  <a:cxn ang="0">
                    <a:pos x="318" y="0"/>
                  </a:cxn>
                  <a:cxn ang="0">
                    <a:pos x="0" y="930"/>
                  </a:cxn>
                </a:cxnLst>
                <a:rect l="0" t="0" r="r" b="b"/>
                <a:pathLst>
                  <a:path w="318" h="930">
                    <a:moveTo>
                      <a:pt x="0" y="930"/>
                    </a:moveTo>
                    <a:lnTo>
                      <a:pt x="318" y="804"/>
                    </a:lnTo>
                    <a:lnTo>
                      <a:pt x="318" y="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1" name="Line 1607"/>
              <p:cNvSpPr>
                <a:spLocks noChangeShapeType="1"/>
              </p:cNvSpPr>
              <p:nvPr/>
            </p:nvSpPr>
            <p:spPr bwMode="auto">
              <a:xfrm flipV="1">
                <a:off x="2522" y="2396"/>
                <a:ext cx="318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2" name="Line 1608"/>
              <p:cNvSpPr>
                <a:spLocks noChangeShapeType="1"/>
              </p:cNvSpPr>
              <p:nvPr/>
            </p:nvSpPr>
            <p:spPr bwMode="auto">
              <a:xfrm flipV="1">
                <a:off x="2840" y="1592"/>
                <a:ext cx="1" cy="8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3" name="Freeform 1609"/>
              <p:cNvSpPr>
                <a:spLocks/>
              </p:cNvSpPr>
              <p:nvPr/>
            </p:nvSpPr>
            <p:spPr bwMode="auto">
              <a:xfrm>
                <a:off x="2840" y="1592"/>
                <a:ext cx="252" cy="9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2" y="159"/>
                  </a:cxn>
                  <a:cxn ang="0">
                    <a:pos x="252" y="963"/>
                  </a:cxn>
                  <a:cxn ang="0">
                    <a:pos x="0" y="0"/>
                  </a:cxn>
                </a:cxnLst>
                <a:rect l="0" t="0" r="r" b="b"/>
                <a:pathLst>
                  <a:path w="252" h="963">
                    <a:moveTo>
                      <a:pt x="0" y="0"/>
                    </a:moveTo>
                    <a:lnTo>
                      <a:pt x="252" y="159"/>
                    </a:lnTo>
                    <a:lnTo>
                      <a:pt x="252" y="9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4" name="Line 1610"/>
              <p:cNvSpPr>
                <a:spLocks noChangeShapeType="1"/>
              </p:cNvSpPr>
              <p:nvPr/>
            </p:nvSpPr>
            <p:spPr bwMode="auto">
              <a:xfrm>
                <a:off x="2840" y="1592"/>
                <a:ext cx="252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5" name="Line 1611"/>
              <p:cNvSpPr>
                <a:spLocks noChangeShapeType="1"/>
              </p:cNvSpPr>
              <p:nvPr/>
            </p:nvSpPr>
            <p:spPr bwMode="auto">
              <a:xfrm>
                <a:off x="3092" y="1751"/>
                <a:ext cx="1" cy="8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6" name="Freeform 1612"/>
              <p:cNvSpPr>
                <a:spLocks/>
              </p:cNvSpPr>
              <p:nvPr/>
            </p:nvSpPr>
            <p:spPr bwMode="auto">
              <a:xfrm>
                <a:off x="2840" y="1592"/>
                <a:ext cx="252" cy="9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04"/>
                  </a:cxn>
                  <a:cxn ang="0">
                    <a:pos x="252" y="963"/>
                  </a:cxn>
                  <a:cxn ang="0">
                    <a:pos x="0" y="0"/>
                  </a:cxn>
                </a:cxnLst>
                <a:rect l="0" t="0" r="r" b="b"/>
                <a:pathLst>
                  <a:path w="252" h="963">
                    <a:moveTo>
                      <a:pt x="0" y="0"/>
                    </a:moveTo>
                    <a:lnTo>
                      <a:pt x="0" y="804"/>
                    </a:lnTo>
                    <a:lnTo>
                      <a:pt x="252" y="9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7" name="Line 1613"/>
              <p:cNvSpPr>
                <a:spLocks noChangeShapeType="1"/>
              </p:cNvSpPr>
              <p:nvPr/>
            </p:nvSpPr>
            <p:spPr bwMode="auto">
              <a:xfrm>
                <a:off x="2840" y="1592"/>
                <a:ext cx="1" cy="8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8" name="Line 1614"/>
              <p:cNvSpPr>
                <a:spLocks noChangeShapeType="1"/>
              </p:cNvSpPr>
              <p:nvPr/>
            </p:nvSpPr>
            <p:spPr bwMode="auto">
              <a:xfrm>
                <a:off x="2840" y="2396"/>
                <a:ext cx="252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9" name="Freeform 1615"/>
              <p:cNvSpPr>
                <a:spLocks/>
              </p:cNvSpPr>
              <p:nvPr/>
            </p:nvSpPr>
            <p:spPr bwMode="auto">
              <a:xfrm>
                <a:off x="2767" y="1751"/>
                <a:ext cx="325" cy="804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325" y="0"/>
                  </a:cxn>
                  <a:cxn ang="0">
                    <a:pos x="325" y="804"/>
                  </a:cxn>
                  <a:cxn ang="0">
                    <a:pos x="0" y="120"/>
                  </a:cxn>
                </a:cxnLst>
                <a:rect l="0" t="0" r="r" b="b"/>
                <a:pathLst>
                  <a:path w="325" h="804">
                    <a:moveTo>
                      <a:pt x="0" y="120"/>
                    </a:moveTo>
                    <a:lnTo>
                      <a:pt x="325" y="0"/>
                    </a:lnTo>
                    <a:lnTo>
                      <a:pt x="325" y="804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0" name="Line 1616"/>
              <p:cNvSpPr>
                <a:spLocks noChangeShapeType="1"/>
              </p:cNvSpPr>
              <p:nvPr/>
            </p:nvSpPr>
            <p:spPr bwMode="auto">
              <a:xfrm flipV="1">
                <a:off x="2767" y="1751"/>
                <a:ext cx="325" cy="1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1" name="Line 1617"/>
              <p:cNvSpPr>
                <a:spLocks noChangeShapeType="1"/>
              </p:cNvSpPr>
              <p:nvPr/>
            </p:nvSpPr>
            <p:spPr bwMode="auto">
              <a:xfrm>
                <a:off x="3092" y="1751"/>
                <a:ext cx="1" cy="8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" name="Freeform 1618"/>
              <p:cNvSpPr>
                <a:spLocks/>
              </p:cNvSpPr>
              <p:nvPr/>
            </p:nvSpPr>
            <p:spPr bwMode="auto">
              <a:xfrm>
                <a:off x="2522" y="2396"/>
                <a:ext cx="318" cy="285"/>
              </a:xfrm>
              <a:custGeom>
                <a:avLst/>
                <a:gdLst/>
                <a:ahLst/>
                <a:cxnLst>
                  <a:cxn ang="0">
                    <a:pos x="245" y="285"/>
                  </a:cxn>
                  <a:cxn ang="0">
                    <a:pos x="0" y="126"/>
                  </a:cxn>
                  <a:cxn ang="0">
                    <a:pos x="318" y="0"/>
                  </a:cxn>
                  <a:cxn ang="0">
                    <a:pos x="245" y="285"/>
                  </a:cxn>
                </a:cxnLst>
                <a:rect l="0" t="0" r="r" b="b"/>
                <a:pathLst>
                  <a:path w="318" h="285">
                    <a:moveTo>
                      <a:pt x="245" y="285"/>
                    </a:moveTo>
                    <a:lnTo>
                      <a:pt x="0" y="126"/>
                    </a:lnTo>
                    <a:lnTo>
                      <a:pt x="318" y="0"/>
                    </a:lnTo>
                    <a:lnTo>
                      <a:pt x="245" y="28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3" name="Line 1619"/>
              <p:cNvSpPr>
                <a:spLocks noChangeShapeType="1"/>
              </p:cNvSpPr>
              <p:nvPr/>
            </p:nvSpPr>
            <p:spPr bwMode="auto">
              <a:xfrm flipH="1" flipV="1">
                <a:off x="2522" y="2522"/>
                <a:ext cx="245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4" name="Line 1620"/>
              <p:cNvSpPr>
                <a:spLocks noChangeShapeType="1"/>
              </p:cNvSpPr>
              <p:nvPr/>
            </p:nvSpPr>
            <p:spPr bwMode="auto">
              <a:xfrm flipV="1">
                <a:off x="2522" y="2396"/>
                <a:ext cx="318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5" name="Freeform 1621"/>
              <p:cNvSpPr>
                <a:spLocks/>
              </p:cNvSpPr>
              <p:nvPr/>
            </p:nvSpPr>
            <p:spPr bwMode="auto">
              <a:xfrm>
                <a:off x="2767" y="2396"/>
                <a:ext cx="325" cy="285"/>
              </a:xfrm>
              <a:custGeom>
                <a:avLst/>
                <a:gdLst/>
                <a:ahLst/>
                <a:cxnLst>
                  <a:cxn ang="0">
                    <a:pos x="0" y="285"/>
                  </a:cxn>
                  <a:cxn ang="0">
                    <a:pos x="325" y="159"/>
                  </a:cxn>
                  <a:cxn ang="0">
                    <a:pos x="73" y="0"/>
                  </a:cxn>
                  <a:cxn ang="0">
                    <a:pos x="0" y="285"/>
                  </a:cxn>
                </a:cxnLst>
                <a:rect l="0" t="0" r="r" b="b"/>
                <a:pathLst>
                  <a:path w="325" h="285">
                    <a:moveTo>
                      <a:pt x="0" y="285"/>
                    </a:moveTo>
                    <a:lnTo>
                      <a:pt x="325" y="159"/>
                    </a:lnTo>
                    <a:lnTo>
                      <a:pt x="73" y="0"/>
                    </a:lnTo>
                    <a:lnTo>
                      <a:pt x="0" y="28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6" name="Line 1622"/>
              <p:cNvSpPr>
                <a:spLocks noChangeShapeType="1"/>
              </p:cNvSpPr>
              <p:nvPr/>
            </p:nvSpPr>
            <p:spPr bwMode="auto">
              <a:xfrm flipV="1">
                <a:off x="2767" y="2555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7" name="Line 1623"/>
              <p:cNvSpPr>
                <a:spLocks noChangeShapeType="1"/>
              </p:cNvSpPr>
              <p:nvPr/>
            </p:nvSpPr>
            <p:spPr bwMode="auto">
              <a:xfrm flipH="1" flipV="1">
                <a:off x="2840" y="2396"/>
                <a:ext cx="252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8" name="Freeform 1624"/>
              <p:cNvSpPr>
                <a:spLocks/>
              </p:cNvSpPr>
              <p:nvPr/>
            </p:nvSpPr>
            <p:spPr bwMode="auto">
              <a:xfrm>
                <a:off x="2767" y="1871"/>
                <a:ext cx="325" cy="8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10"/>
                  </a:cxn>
                  <a:cxn ang="0">
                    <a:pos x="325" y="684"/>
                  </a:cxn>
                  <a:cxn ang="0">
                    <a:pos x="0" y="0"/>
                  </a:cxn>
                </a:cxnLst>
                <a:rect l="0" t="0" r="r" b="b"/>
                <a:pathLst>
                  <a:path w="325" h="810">
                    <a:moveTo>
                      <a:pt x="0" y="0"/>
                    </a:moveTo>
                    <a:lnTo>
                      <a:pt x="0" y="810"/>
                    </a:lnTo>
                    <a:lnTo>
                      <a:pt x="325" y="6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9" name="Line 1625"/>
              <p:cNvSpPr>
                <a:spLocks noChangeShapeType="1"/>
              </p:cNvSpPr>
              <p:nvPr/>
            </p:nvSpPr>
            <p:spPr bwMode="auto">
              <a:xfrm>
                <a:off x="2767" y="1871"/>
                <a:ext cx="1" cy="8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0" name="Line 1626"/>
              <p:cNvSpPr>
                <a:spLocks noChangeShapeType="1"/>
              </p:cNvSpPr>
              <p:nvPr/>
            </p:nvSpPr>
            <p:spPr bwMode="auto">
              <a:xfrm flipV="1">
                <a:off x="2767" y="2555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1" name="Freeform 1627"/>
              <p:cNvSpPr>
                <a:spLocks/>
              </p:cNvSpPr>
              <p:nvPr/>
            </p:nvSpPr>
            <p:spPr bwMode="auto">
              <a:xfrm>
                <a:off x="2827" y="1991"/>
                <a:ext cx="325" cy="730"/>
              </a:xfrm>
              <a:custGeom>
                <a:avLst/>
                <a:gdLst/>
                <a:ahLst/>
                <a:cxnLst>
                  <a:cxn ang="0">
                    <a:pos x="0" y="730"/>
                  </a:cxn>
                  <a:cxn ang="0">
                    <a:pos x="325" y="604"/>
                  </a:cxn>
                  <a:cxn ang="0">
                    <a:pos x="325" y="0"/>
                  </a:cxn>
                  <a:cxn ang="0">
                    <a:pos x="0" y="730"/>
                  </a:cxn>
                </a:cxnLst>
                <a:rect l="0" t="0" r="r" b="b"/>
                <a:pathLst>
                  <a:path w="325" h="730">
                    <a:moveTo>
                      <a:pt x="0" y="730"/>
                    </a:moveTo>
                    <a:lnTo>
                      <a:pt x="325" y="604"/>
                    </a:lnTo>
                    <a:lnTo>
                      <a:pt x="325" y="0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2" name="Line 1628"/>
              <p:cNvSpPr>
                <a:spLocks noChangeShapeType="1"/>
              </p:cNvSpPr>
              <p:nvPr/>
            </p:nvSpPr>
            <p:spPr bwMode="auto">
              <a:xfrm flipV="1">
                <a:off x="2827" y="2595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3" name="Line 1629"/>
              <p:cNvSpPr>
                <a:spLocks noChangeShapeType="1"/>
              </p:cNvSpPr>
              <p:nvPr/>
            </p:nvSpPr>
            <p:spPr bwMode="auto">
              <a:xfrm flipV="1">
                <a:off x="3152" y="1991"/>
                <a:ext cx="1" cy="6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4" name="Freeform 1630"/>
              <p:cNvSpPr>
                <a:spLocks/>
              </p:cNvSpPr>
              <p:nvPr/>
            </p:nvSpPr>
            <p:spPr bwMode="auto">
              <a:xfrm>
                <a:off x="3079" y="2157"/>
                <a:ext cx="319" cy="604"/>
              </a:xfrm>
              <a:custGeom>
                <a:avLst/>
                <a:gdLst/>
                <a:ahLst/>
                <a:cxnLst>
                  <a:cxn ang="0">
                    <a:pos x="0" y="119"/>
                  </a:cxn>
                  <a:cxn ang="0">
                    <a:pos x="319" y="0"/>
                  </a:cxn>
                  <a:cxn ang="0">
                    <a:pos x="319" y="604"/>
                  </a:cxn>
                  <a:cxn ang="0">
                    <a:pos x="0" y="119"/>
                  </a:cxn>
                </a:cxnLst>
                <a:rect l="0" t="0" r="r" b="b"/>
                <a:pathLst>
                  <a:path w="319" h="604">
                    <a:moveTo>
                      <a:pt x="0" y="119"/>
                    </a:moveTo>
                    <a:lnTo>
                      <a:pt x="319" y="0"/>
                    </a:lnTo>
                    <a:lnTo>
                      <a:pt x="319" y="604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5" name="Line 1631"/>
              <p:cNvSpPr>
                <a:spLocks noChangeShapeType="1"/>
              </p:cNvSpPr>
              <p:nvPr/>
            </p:nvSpPr>
            <p:spPr bwMode="auto">
              <a:xfrm flipV="1">
                <a:off x="3079" y="2157"/>
                <a:ext cx="319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6" name="Line 1632"/>
              <p:cNvSpPr>
                <a:spLocks noChangeShapeType="1"/>
              </p:cNvSpPr>
              <p:nvPr/>
            </p:nvSpPr>
            <p:spPr bwMode="auto">
              <a:xfrm>
                <a:off x="3398" y="2157"/>
                <a:ext cx="1" cy="6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7" name="Freeform 1633"/>
              <p:cNvSpPr>
                <a:spLocks/>
              </p:cNvSpPr>
              <p:nvPr/>
            </p:nvSpPr>
            <p:spPr bwMode="auto">
              <a:xfrm>
                <a:off x="2827" y="2595"/>
                <a:ext cx="325" cy="285"/>
              </a:xfrm>
              <a:custGeom>
                <a:avLst/>
                <a:gdLst/>
                <a:ahLst/>
                <a:cxnLst>
                  <a:cxn ang="0">
                    <a:pos x="252" y="285"/>
                  </a:cxn>
                  <a:cxn ang="0">
                    <a:pos x="0" y="126"/>
                  </a:cxn>
                  <a:cxn ang="0">
                    <a:pos x="325" y="0"/>
                  </a:cxn>
                  <a:cxn ang="0">
                    <a:pos x="252" y="285"/>
                  </a:cxn>
                </a:cxnLst>
                <a:rect l="0" t="0" r="r" b="b"/>
                <a:pathLst>
                  <a:path w="325" h="285">
                    <a:moveTo>
                      <a:pt x="252" y="285"/>
                    </a:moveTo>
                    <a:lnTo>
                      <a:pt x="0" y="126"/>
                    </a:lnTo>
                    <a:lnTo>
                      <a:pt x="325" y="0"/>
                    </a:lnTo>
                    <a:lnTo>
                      <a:pt x="252" y="28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8" name="Line 1634"/>
              <p:cNvSpPr>
                <a:spLocks noChangeShapeType="1"/>
              </p:cNvSpPr>
              <p:nvPr/>
            </p:nvSpPr>
            <p:spPr bwMode="auto">
              <a:xfrm flipH="1" flipV="1">
                <a:off x="2827" y="2721"/>
                <a:ext cx="252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9" name="Line 1635"/>
              <p:cNvSpPr>
                <a:spLocks noChangeShapeType="1"/>
              </p:cNvSpPr>
              <p:nvPr/>
            </p:nvSpPr>
            <p:spPr bwMode="auto">
              <a:xfrm flipV="1">
                <a:off x="2827" y="2595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0" name="Freeform 1636"/>
              <p:cNvSpPr>
                <a:spLocks/>
              </p:cNvSpPr>
              <p:nvPr/>
            </p:nvSpPr>
            <p:spPr bwMode="auto">
              <a:xfrm>
                <a:off x="3079" y="2595"/>
                <a:ext cx="319" cy="285"/>
              </a:xfrm>
              <a:custGeom>
                <a:avLst/>
                <a:gdLst/>
                <a:ahLst/>
                <a:cxnLst>
                  <a:cxn ang="0">
                    <a:pos x="0" y="285"/>
                  </a:cxn>
                  <a:cxn ang="0">
                    <a:pos x="319" y="166"/>
                  </a:cxn>
                  <a:cxn ang="0">
                    <a:pos x="73" y="0"/>
                  </a:cxn>
                  <a:cxn ang="0">
                    <a:pos x="0" y="285"/>
                  </a:cxn>
                </a:cxnLst>
                <a:rect l="0" t="0" r="r" b="b"/>
                <a:pathLst>
                  <a:path w="319" h="285">
                    <a:moveTo>
                      <a:pt x="0" y="285"/>
                    </a:moveTo>
                    <a:lnTo>
                      <a:pt x="319" y="166"/>
                    </a:lnTo>
                    <a:lnTo>
                      <a:pt x="73" y="0"/>
                    </a:lnTo>
                    <a:lnTo>
                      <a:pt x="0" y="28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1" name="Line 1637"/>
              <p:cNvSpPr>
                <a:spLocks noChangeShapeType="1"/>
              </p:cNvSpPr>
              <p:nvPr/>
            </p:nvSpPr>
            <p:spPr bwMode="auto">
              <a:xfrm flipV="1">
                <a:off x="3079" y="2761"/>
                <a:ext cx="319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" name="Line 1638"/>
              <p:cNvSpPr>
                <a:spLocks noChangeShapeType="1"/>
              </p:cNvSpPr>
              <p:nvPr/>
            </p:nvSpPr>
            <p:spPr bwMode="auto">
              <a:xfrm flipH="1" flipV="1">
                <a:off x="3152" y="2595"/>
                <a:ext cx="246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" name="Freeform 1639"/>
              <p:cNvSpPr>
                <a:spLocks/>
              </p:cNvSpPr>
              <p:nvPr/>
            </p:nvSpPr>
            <p:spPr bwMode="auto">
              <a:xfrm>
                <a:off x="3079" y="2276"/>
                <a:ext cx="319" cy="6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04"/>
                  </a:cxn>
                  <a:cxn ang="0">
                    <a:pos x="319" y="485"/>
                  </a:cxn>
                  <a:cxn ang="0">
                    <a:pos x="0" y="0"/>
                  </a:cxn>
                </a:cxnLst>
                <a:rect l="0" t="0" r="r" b="b"/>
                <a:pathLst>
                  <a:path w="319" h="604">
                    <a:moveTo>
                      <a:pt x="0" y="0"/>
                    </a:moveTo>
                    <a:lnTo>
                      <a:pt x="0" y="604"/>
                    </a:lnTo>
                    <a:lnTo>
                      <a:pt x="319" y="4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4" name="Line 1640"/>
              <p:cNvSpPr>
                <a:spLocks noChangeShapeType="1"/>
              </p:cNvSpPr>
              <p:nvPr/>
            </p:nvSpPr>
            <p:spPr bwMode="auto">
              <a:xfrm>
                <a:off x="3079" y="2276"/>
                <a:ext cx="1" cy="6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5" name="Line 1641"/>
              <p:cNvSpPr>
                <a:spLocks noChangeShapeType="1"/>
              </p:cNvSpPr>
              <p:nvPr/>
            </p:nvSpPr>
            <p:spPr bwMode="auto">
              <a:xfrm flipV="1">
                <a:off x="3079" y="2761"/>
                <a:ext cx="319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6" name="Freeform 1642"/>
              <p:cNvSpPr>
                <a:spLocks/>
              </p:cNvSpPr>
              <p:nvPr/>
            </p:nvSpPr>
            <p:spPr bwMode="auto">
              <a:xfrm>
                <a:off x="3139" y="2801"/>
                <a:ext cx="325" cy="285"/>
              </a:xfrm>
              <a:custGeom>
                <a:avLst/>
                <a:gdLst/>
                <a:ahLst/>
                <a:cxnLst>
                  <a:cxn ang="0">
                    <a:pos x="246" y="285"/>
                  </a:cxn>
                  <a:cxn ang="0">
                    <a:pos x="0" y="119"/>
                  </a:cxn>
                  <a:cxn ang="0">
                    <a:pos x="325" y="0"/>
                  </a:cxn>
                  <a:cxn ang="0">
                    <a:pos x="246" y="285"/>
                  </a:cxn>
                </a:cxnLst>
                <a:rect l="0" t="0" r="r" b="b"/>
                <a:pathLst>
                  <a:path w="325" h="285">
                    <a:moveTo>
                      <a:pt x="246" y="285"/>
                    </a:moveTo>
                    <a:lnTo>
                      <a:pt x="0" y="119"/>
                    </a:lnTo>
                    <a:lnTo>
                      <a:pt x="325" y="0"/>
                    </a:lnTo>
                    <a:lnTo>
                      <a:pt x="246" y="28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7" name="Line 1643"/>
              <p:cNvSpPr>
                <a:spLocks noChangeShapeType="1"/>
              </p:cNvSpPr>
              <p:nvPr/>
            </p:nvSpPr>
            <p:spPr bwMode="auto">
              <a:xfrm flipH="1" flipV="1">
                <a:off x="3139" y="2920"/>
                <a:ext cx="246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8" name="Line 1644"/>
              <p:cNvSpPr>
                <a:spLocks noChangeShapeType="1"/>
              </p:cNvSpPr>
              <p:nvPr/>
            </p:nvSpPr>
            <p:spPr bwMode="auto">
              <a:xfrm flipV="1">
                <a:off x="3139" y="2801"/>
                <a:ext cx="325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70" name="Group 1846"/>
            <p:cNvGrpSpPr>
              <a:grpSpLocks/>
            </p:cNvGrpSpPr>
            <p:nvPr/>
          </p:nvGrpSpPr>
          <p:grpSpPr bwMode="auto">
            <a:xfrm>
              <a:off x="1712" y="1592"/>
              <a:ext cx="1999" cy="1800"/>
              <a:chOff x="1712" y="1592"/>
              <a:chExt cx="1999" cy="1800"/>
            </a:xfrm>
          </p:grpSpPr>
          <p:sp>
            <p:nvSpPr>
              <p:cNvPr id="2670" name="Freeform 1646"/>
              <p:cNvSpPr>
                <a:spLocks/>
              </p:cNvSpPr>
              <p:nvPr/>
            </p:nvSpPr>
            <p:spPr bwMode="auto">
              <a:xfrm>
                <a:off x="3139" y="2396"/>
                <a:ext cx="325" cy="524"/>
              </a:xfrm>
              <a:custGeom>
                <a:avLst/>
                <a:gdLst/>
                <a:ahLst/>
                <a:cxnLst>
                  <a:cxn ang="0">
                    <a:pos x="0" y="524"/>
                  </a:cxn>
                  <a:cxn ang="0">
                    <a:pos x="325" y="405"/>
                  </a:cxn>
                  <a:cxn ang="0">
                    <a:pos x="325" y="0"/>
                  </a:cxn>
                  <a:cxn ang="0">
                    <a:pos x="0" y="524"/>
                  </a:cxn>
                </a:cxnLst>
                <a:rect l="0" t="0" r="r" b="b"/>
                <a:pathLst>
                  <a:path w="325" h="524">
                    <a:moveTo>
                      <a:pt x="0" y="524"/>
                    </a:moveTo>
                    <a:lnTo>
                      <a:pt x="325" y="405"/>
                    </a:lnTo>
                    <a:lnTo>
                      <a:pt x="325" y="0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1" name="Line 1647"/>
              <p:cNvSpPr>
                <a:spLocks noChangeShapeType="1"/>
              </p:cNvSpPr>
              <p:nvPr/>
            </p:nvSpPr>
            <p:spPr bwMode="auto">
              <a:xfrm flipV="1">
                <a:off x="3139" y="2801"/>
                <a:ext cx="325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2" name="Line 1648"/>
              <p:cNvSpPr>
                <a:spLocks noChangeShapeType="1"/>
              </p:cNvSpPr>
              <p:nvPr/>
            </p:nvSpPr>
            <p:spPr bwMode="auto">
              <a:xfrm flipV="1">
                <a:off x="3464" y="2396"/>
                <a:ext cx="1" cy="4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3" name="Freeform 1649"/>
              <p:cNvSpPr>
                <a:spLocks/>
              </p:cNvSpPr>
              <p:nvPr/>
            </p:nvSpPr>
            <p:spPr bwMode="auto">
              <a:xfrm>
                <a:off x="3464" y="2396"/>
                <a:ext cx="246" cy="5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05"/>
                  </a:cxn>
                  <a:cxn ang="0">
                    <a:pos x="246" y="564"/>
                  </a:cxn>
                  <a:cxn ang="0">
                    <a:pos x="0" y="0"/>
                  </a:cxn>
                </a:cxnLst>
                <a:rect l="0" t="0" r="r" b="b"/>
                <a:pathLst>
                  <a:path w="246" h="564">
                    <a:moveTo>
                      <a:pt x="0" y="0"/>
                    </a:moveTo>
                    <a:lnTo>
                      <a:pt x="0" y="405"/>
                    </a:lnTo>
                    <a:lnTo>
                      <a:pt x="246" y="5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4" name="Line 1650"/>
              <p:cNvSpPr>
                <a:spLocks noChangeShapeType="1"/>
              </p:cNvSpPr>
              <p:nvPr/>
            </p:nvSpPr>
            <p:spPr bwMode="auto">
              <a:xfrm>
                <a:off x="3464" y="2396"/>
                <a:ext cx="1" cy="4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" name="Line 1651"/>
              <p:cNvSpPr>
                <a:spLocks noChangeShapeType="1"/>
              </p:cNvSpPr>
              <p:nvPr/>
            </p:nvSpPr>
            <p:spPr bwMode="auto">
              <a:xfrm>
                <a:off x="3464" y="2801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6" name="Freeform 1652"/>
              <p:cNvSpPr>
                <a:spLocks/>
              </p:cNvSpPr>
              <p:nvPr/>
            </p:nvSpPr>
            <p:spPr bwMode="auto">
              <a:xfrm>
                <a:off x="3385" y="2801"/>
                <a:ext cx="325" cy="285"/>
              </a:xfrm>
              <a:custGeom>
                <a:avLst/>
                <a:gdLst/>
                <a:ahLst/>
                <a:cxnLst>
                  <a:cxn ang="0">
                    <a:pos x="0" y="285"/>
                  </a:cxn>
                  <a:cxn ang="0">
                    <a:pos x="325" y="159"/>
                  </a:cxn>
                  <a:cxn ang="0">
                    <a:pos x="79" y="0"/>
                  </a:cxn>
                  <a:cxn ang="0">
                    <a:pos x="0" y="285"/>
                  </a:cxn>
                </a:cxnLst>
                <a:rect l="0" t="0" r="r" b="b"/>
                <a:pathLst>
                  <a:path w="325" h="285">
                    <a:moveTo>
                      <a:pt x="0" y="285"/>
                    </a:moveTo>
                    <a:lnTo>
                      <a:pt x="325" y="159"/>
                    </a:lnTo>
                    <a:lnTo>
                      <a:pt x="79" y="0"/>
                    </a:lnTo>
                    <a:lnTo>
                      <a:pt x="0" y="28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" name="Line 1653"/>
              <p:cNvSpPr>
                <a:spLocks noChangeShapeType="1"/>
              </p:cNvSpPr>
              <p:nvPr/>
            </p:nvSpPr>
            <p:spPr bwMode="auto">
              <a:xfrm flipV="1">
                <a:off x="3385" y="2960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8" name="Line 1654"/>
              <p:cNvSpPr>
                <a:spLocks noChangeShapeType="1"/>
              </p:cNvSpPr>
              <p:nvPr/>
            </p:nvSpPr>
            <p:spPr bwMode="auto">
              <a:xfrm flipH="1" flipV="1">
                <a:off x="3464" y="2801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" name="Freeform 1655"/>
              <p:cNvSpPr>
                <a:spLocks/>
              </p:cNvSpPr>
              <p:nvPr/>
            </p:nvSpPr>
            <p:spPr bwMode="auto">
              <a:xfrm>
                <a:off x="3385" y="2681"/>
                <a:ext cx="325" cy="40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05"/>
                  </a:cxn>
                  <a:cxn ang="0">
                    <a:pos x="325" y="279"/>
                  </a:cxn>
                  <a:cxn ang="0">
                    <a:pos x="0" y="0"/>
                  </a:cxn>
                </a:cxnLst>
                <a:rect l="0" t="0" r="r" b="b"/>
                <a:pathLst>
                  <a:path w="325" h="405">
                    <a:moveTo>
                      <a:pt x="0" y="0"/>
                    </a:moveTo>
                    <a:lnTo>
                      <a:pt x="0" y="405"/>
                    </a:lnTo>
                    <a:lnTo>
                      <a:pt x="325" y="2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" name="Line 1656"/>
              <p:cNvSpPr>
                <a:spLocks noChangeShapeType="1"/>
              </p:cNvSpPr>
              <p:nvPr/>
            </p:nvSpPr>
            <p:spPr bwMode="auto">
              <a:xfrm>
                <a:off x="3385" y="2681"/>
                <a:ext cx="1" cy="4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1" name="Line 1657"/>
              <p:cNvSpPr>
                <a:spLocks noChangeShapeType="1"/>
              </p:cNvSpPr>
              <p:nvPr/>
            </p:nvSpPr>
            <p:spPr bwMode="auto">
              <a:xfrm flipV="1">
                <a:off x="3385" y="2960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2" name="Freeform 1658"/>
              <p:cNvSpPr>
                <a:spLocks/>
              </p:cNvSpPr>
              <p:nvPr/>
            </p:nvSpPr>
            <p:spPr bwMode="auto">
              <a:xfrm>
                <a:off x="3464" y="2396"/>
                <a:ext cx="246" cy="5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6" y="159"/>
                  </a:cxn>
                  <a:cxn ang="0">
                    <a:pos x="246" y="564"/>
                  </a:cxn>
                  <a:cxn ang="0">
                    <a:pos x="0" y="0"/>
                  </a:cxn>
                </a:cxnLst>
                <a:rect l="0" t="0" r="r" b="b"/>
                <a:pathLst>
                  <a:path w="246" h="564">
                    <a:moveTo>
                      <a:pt x="0" y="0"/>
                    </a:moveTo>
                    <a:lnTo>
                      <a:pt x="246" y="159"/>
                    </a:lnTo>
                    <a:lnTo>
                      <a:pt x="246" y="5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3" name="Line 1659"/>
              <p:cNvSpPr>
                <a:spLocks noChangeShapeType="1"/>
              </p:cNvSpPr>
              <p:nvPr/>
            </p:nvSpPr>
            <p:spPr bwMode="auto">
              <a:xfrm>
                <a:off x="3464" y="2396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4" name="Line 1660"/>
              <p:cNvSpPr>
                <a:spLocks noChangeShapeType="1"/>
              </p:cNvSpPr>
              <p:nvPr/>
            </p:nvSpPr>
            <p:spPr bwMode="auto">
              <a:xfrm>
                <a:off x="3710" y="2555"/>
                <a:ext cx="1" cy="4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5" name="Freeform 1661"/>
              <p:cNvSpPr>
                <a:spLocks/>
              </p:cNvSpPr>
              <p:nvPr/>
            </p:nvSpPr>
            <p:spPr bwMode="auto">
              <a:xfrm>
                <a:off x="3385" y="2555"/>
                <a:ext cx="325" cy="405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325" y="0"/>
                  </a:cxn>
                  <a:cxn ang="0">
                    <a:pos x="325" y="405"/>
                  </a:cxn>
                  <a:cxn ang="0">
                    <a:pos x="0" y="126"/>
                  </a:cxn>
                </a:cxnLst>
                <a:rect l="0" t="0" r="r" b="b"/>
                <a:pathLst>
                  <a:path w="325" h="405">
                    <a:moveTo>
                      <a:pt x="0" y="126"/>
                    </a:moveTo>
                    <a:lnTo>
                      <a:pt x="325" y="0"/>
                    </a:lnTo>
                    <a:lnTo>
                      <a:pt x="325" y="405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6" name="Line 1662"/>
              <p:cNvSpPr>
                <a:spLocks noChangeShapeType="1"/>
              </p:cNvSpPr>
              <p:nvPr/>
            </p:nvSpPr>
            <p:spPr bwMode="auto">
              <a:xfrm flipV="1">
                <a:off x="3385" y="2555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7" name="Line 1663"/>
              <p:cNvSpPr>
                <a:spLocks noChangeShapeType="1"/>
              </p:cNvSpPr>
              <p:nvPr/>
            </p:nvSpPr>
            <p:spPr bwMode="auto">
              <a:xfrm>
                <a:off x="3710" y="2555"/>
                <a:ext cx="1" cy="4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8" name="Freeform 1664"/>
              <p:cNvSpPr>
                <a:spLocks/>
              </p:cNvSpPr>
              <p:nvPr/>
            </p:nvSpPr>
            <p:spPr bwMode="auto">
              <a:xfrm>
                <a:off x="3139" y="2396"/>
                <a:ext cx="325" cy="524"/>
              </a:xfrm>
              <a:custGeom>
                <a:avLst/>
                <a:gdLst/>
                <a:ahLst/>
                <a:cxnLst>
                  <a:cxn ang="0">
                    <a:pos x="0" y="524"/>
                  </a:cxn>
                  <a:cxn ang="0">
                    <a:pos x="0" y="126"/>
                  </a:cxn>
                  <a:cxn ang="0">
                    <a:pos x="325" y="0"/>
                  </a:cxn>
                  <a:cxn ang="0">
                    <a:pos x="0" y="524"/>
                  </a:cxn>
                </a:cxnLst>
                <a:rect l="0" t="0" r="r" b="b"/>
                <a:pathLst>
                  <a:path w="325" h="524">
                    <a:moveTo>
                      <a:pt x="0" y="524"/>
                    </a:moveTo>
                    <a:lnTo>
                      <a:pt x="0" y="126"/>
                    </a:lnTo>
                    <a:lnTo>
                      <a:pt x="325" y="0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9" name="Line 1665"/>
              <p:cNvSpPr>
                <a:spLocks noChangeShapeType="1"/>
              </p:cNvSpPr>
              <p:nvPr/>
            </p:nvSpPr>
            <p:spPr bwMode="auto">
              <a:xfrm flipV="1">
                <a:off x="3139" y="2522"/>
                <a:ext cx="1" cy="39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0" name="Line 1666"/>
              <p:cNvSpPr>
                <a:spLocks noChangeShapeType="1"/>
              </p:cNvSpPr>
              <p:nvPr/>
            </p:nvSpPr>
            <p:spPr bwMode="auto">
              <a:xfrm flipV="1">
                <a:off x="3139" y="2396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1" name="Freeform 1667"/>
              <p:cNvSpPr>
                <a:spLocks/>
              </p:cNvSpPr>
              <p:nvPr/>
            </p:nvSpPr>
            <p:spPr bwMode="auto">
              <a:xfrm>
                <a:off x="3139" y="2522"/>
                <a:ext cx="571" cy="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6" y="159"/>
                  </a:cxn>
                  <a:cxn ang="0">
                    <a:pos x="571" y="33"/>
                  </a:cxn>
                  <a:cxn ang="0">
                    <a:pos x="0" y="0"/>
                  </a:cxn>
                </a:cxnLst>
                <a:rect l="0" t="0" r="r" b="b"/>
                <a:pathLst>
                  <a:path w="571" h="159">
                    <a:moveTo>
                      <a:pt x="0" y="0"/>
                    </a:moveTo>
                    <a:lnTo>
                      <a:pt x="246" y="159"/>
                    </a:lnTo>
                    <a:lnTo>
                      <a:pt x="571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2" name="Line 1668"/>
              <p:cNvSpPr>
                <a:spLocks noChangeShapeType="1"/>
              </p:cNvSpPr>
              <p:nvPr/>
            </p:nvSpPr>
            <p:spPr bwMode="auto">
              <a:xfrm>
                <a:off x="3139" y="2522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3" name="Line 1669"/>
              <p:cNvSpPr>
                <a:spLocks noChangeShapeType="1"/>
              </p:cNvSpPr>
              <p:nvPr/>
            </p:nvSpPr>
            <p:spPr bwMode="auto">
              <a:xfrm flipV="1">
                <a:off x="3385" y="2555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4" name="Freeform 1670"/>
              <p:cNvSpPr>
                <a:spLocks/>
              </p:cNvSpPr>
              <p:nvPr/>
            </p:nvSpPr>
            <p:spPr bwMode="auto">
              <a:xfrm>
                <a:off x="3139" y="2396"/>
                <a:ext cx="571" cy="159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325" y="0"/>
                  </a:cxn>
                  <a:cxn ang="0">
                    <a:pos x="571" y="159"/>
                  </a:cxn>
                  <a:cxn ang="0">
                    <a:pos x="0" y="126"/>
                  </a:cxn>
                </a:cxnLst>
                <a:rect l="0" t="0" r="r" b="b"/>
                <a:pathLst>
                  <a:path w="571" h="159">
                    <a:moveTo>
                      <a:pt x="0" y="126"/>
                    </a:moveTo>
                    <a:lnTo>
                      <a:pt x="325" y="0"/>
                    </a:lnTo>
                    <a:lnTo>
                      <a:pt x="571" y="159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5" name="Line 1671"/>
              <p:cNvSpPr>
                <a:spLocks noChangeShapeType="1"/>
              </p:cNvSpPr>
              <p:nvPr/>
            </p:nvSpPr>
            <p:spPr bwMode="auto">
              <a:xfrm flipV="1">
                <a:off x="3139" y="2396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6" name="Line 1672"/>
              <p:cNvSpPr>
                <a:spLocks noChangeShapeType="1"/>
              </p:cNvSpPr>
              <p:nvPr/>
            </p:nvSpPr>
            <p:spPr bwMode="auto">
              <a:xfrm>
                <a:off x="3464" y="2396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7" name="Freeform 1673"/>
              <p:cNvSpPr>
                <a:spLocks/>
              </p:cNvSpPr>
              <p:nvPr/>
            </p:nvSpPr>
            <p:spPr bwMode="auto">
              <a:xfrm>
                <a:off x="2827" y="1991"/>
                <a:ext cx="325" cy="730"/>
              </a:xfrm>
              <a:custGeom>
                <a:avLst/>
                <a:gdLst/>
                <a:ahLst/>
                <a:cxnLst>
                  <a:cxn ang="0">
                    <a:pos x="0" y="730"/>
                  </a:cxn>
                  <a:cxn ang="0">
                    <a:pos x="0" y="126"/>
                  </a:cxn>
                  <a:cxn ang="0">
                    <a:pos x="325" y="0"/>
                  </a:cxn>
                  <a:cxn ang="0">
                    <a:pos x="0" y="730"/>
                  </a:cxn>
                </a:cxnLst>
                <a:rect l="0" t="0" r="r" b="b"/>
                <a:pathLst>
                  <a:path w="325" h="730">
                    <a:moveTo>
                      <a:pt x="0" y="730"/>
                    </a:moveTo>
                    <a:lnTo>
                      <a:pt x="0" y="126"/>
                    </a:lnTo>
                    <a:lnTo>
                      <a:pt x="325" y="0"/>
                    </a:lnTo>
                    <a:lnTo>
                      <a:pt x="0" y="73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8" name="Line 1674"/>
              <p:cNvSpPr>
                <a:spLocks noChangeShapeType="1"/>
              </p:cNvSpPr>
              <p:nvPr/>
            </p:nvSpPr>
            <p:spPr bwMode="auto">
              <a:xfrm flipV="1">
                <a:off x="2827" y="2117"/>
                <a:ext cx="1" cy="6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9" name="Line 1675"/>
              <p:cNvSpPr>
                <a:spLocks noChangeShapeType="1"/>
              </p:cNvSpPr>
              <p:nvPr/>
            </p:nvSpPr>
            <p:spPr bwMode="auto">
              <a:xfrm flipV="1">
                <a:off x="2827" y="1991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0" name="Freeform 1676"/>
              <p:cNvSpPr>
                <a:spLocks/>
              </p:cNvSpPr>
              <p:nvPr/>
            </p:nvSpPr>
            <p:spPr bwMode="auto">
              <a:xfrm>
                <a:off x="2827" y="2117"/>
                <a:ext cx="571" cy="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2" y="159"/>
                  </a:cxn>
                  <a:cxn ang="0">
                    <a:pos x="571" y="40"/>
                  </a:cxn>
                  <a:cxn ang="0">
                    <a:pos x="0" y="0"/>
                  </a:cxn>
                </a:cxnLst>
                <a:rect l="0" t="0" r="r" b="b"/>
                <a:pathLst>
                  <a:path w="571" h="159">
                    <a:moveTo>
                      <a:pt x="0" y="0"/>
                    </a:moveTo>
                    <a:lnTo>
                      <a:pt x="252" y="159"/>
                    </a:lnTo>
                    <a:lnTo>
                      <a:pt x="571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1" name="Line 1677"/>
              <p:cNvSpPr>
                <a:spLocks noChangeShapeType="1"/>
              </p:cNvSpPr>
              <p:nvPr/>
            </p:nvSpPr>
            <p:spPr bwMode="auto">
              <a:xfrm>
                <a:off x="2827" y="2117"/>
                <a:ext cx="252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2" name="Line 1678"/>
              <p:cNvSpPr>
                <a:spLocks noChangeShapeType="1"/>
              </p:cNvSpPr>
              <p:nvPr/>
            </p:nvSpPr>
            <p:spPr bwMode="auto">
              <a:xfrm flipV="1">
                <a:off x="3079" y="2157"/>
                <a:ext cx="319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3" name="Freeform 1679"/>
              <p:cNvSpPr>
                <a:spLocks/>
              </p:cNvSpPr>
              <p:nvPr/>
            </p:nvSpPr>
            <p:spPr bwMode="auto">
              <a:xfrm>
                <a:off x="2827" y="1991"/>
                <a:ext cx="571" cy="166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325" y="0"/>
                  </a:cxn>
                  <a:cxn ang="0">
                    <a:pos x="571" y="166"/>
                  </a:cxn>
                  <a:cxn ang="0">
                    <a:pos x="0" y="126"/>
                  </a:cxn>
                </a:cxnLst>
                <a:rect l="0" t="0" r="r" b="b"/>
                <a:pathLst>
                  <a:path w="571" h="166">
                    <a:moveTo>
                      <a:pt x="0" y="126"/>
                    </a:moveTo>
                    <a:lnTo>
                      <a:pt x="325" y="0"/>
                    </a:lnTo>
                    <a:lnTo>
                      <a:pt x="571" y="166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4" name="Line 1680"/>
              <p:cNvSpPr>
                <a:spLocks noChangeShapeType="1"/>
              </p:cNvSpPr>
              <p:nvPr/>
            </p:nvSpPr>
            <p:spPr bwMode="auto">
              <a:xfrm flipV="1">
                <a:off x="2827" y="1991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5" name="Line 1681"/>
              <p:cNvSpPr>
                <a:spLocks noChangeShapeType="1"/>
              </p:cNvSpPr>
              <p:nvPr/>
            </p:nvSpPr>
            <p:spPr bwMode="auto">
              <a:xfrm>
                <a:off x="3152" y="1991"/>
                <a:ext cx="246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6" name="Freeform 1682"/>
              <p:cNvSpPr>
                <a:spLocks/>
              </p:cNvSpPr>
              <p:nvPr/>
            </p:nvSpPr>
            <p:spPr bwMode="auto">
              <a:xfrm>
                <a:off x="3139" y="2681"/>
                <a:ext cx="246" cy="405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246" y="405"/>
                  </a:cxn>
                  <a:cxn ang="0">
                    <a:pos x="246" y="0"/>
                  </a:cxn>
                  <a:cxn ang="0">
                    <a:pos x="0" y="239"/>
                  </a:cxn>
                </a:cxnLst>
                <a:rect l="0" t="0" r="r" b="b"/>
                <a:pathLst>
                  <a:path w="246" h="405">
                    <a:moveTo>
                      <a:pt x="0" y="239"/>
                    </a:moveTo>
                    <a:lnTo>
                      <a:pt x="246" y="405"/>
                    </a:lnTo>
                    <a:lnTo>
                      <a:pt x="246" y="0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7" name="Line 1683"/>
              <p:cNvSpPr>
                <a:spLocks noChangeShapeType="1"/>
              </p:cNvSpPr>
              <p:nvPr/>
            </p:nvSpPr>
            <p:spPr bwMode="auto">
              <a:xfrm>
                <a:off x="3139" y="2920"/>
                <a:ext cx="246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8" name="Line 1684"/>
              <p:cNvSpPr>
                <a:spLocks noChangeShapeType="1"/>
              </p:cNvSpPr>
              <p:nvPr/>
            </p:nvSpPr>
            <p:spPr bwMode="auto">
              <a:xfrm flipV="1">
                <a:off x="3385" y="2681"/>
                <a:ext cx="1" cy="4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9" name="Freeform 1685"/>
              <p:cNvSpPr>
                <a:spLocks/>
              </p:cNvSpPr>
              <p:nvPr/>
            </p:nvSpPr>
            <p:spPr bwMode="auto">
              <a:xfrm>
                <a:off x="3139" y="2522"/>
                <a:ext cx="246" cy="398"/>
              </a:xfrm>
              <a:custGeom>
                <a:avLst/>
                <a:gdLst/>
                <a:ahLst/>
                <a:cxnLst>
                  <a:cxn ang="0">
                    <a:pos x="0" y="398"/>
                  </a:cxn>
                  <a:cxn ang="0">
                    <a:pos x="0" y="0"/>
                  </a:cxn>
                  <a:cxn ang="0">
                    <a:pos x="246" y="159"/>
                  </a:cxn>
                  <a:cxn ang="0">
                    <a:pos x="0" y="398"/>
                  </a:cxn>
                </a:cxnLst>
                <a:rect l="0" t="0" r="r" b="b"/>
                <a:pathLst>
                  <a:path w="246" h="398">
                    <a:moveTo>
                      <a:pt x="0" y="398"/>
                    </a:moveTo>
                    <a:lnTo>
                      <a:pt x="0" y="0"/>
                    </a:lnTo>
                    <a:lnTo>
                      <a:pt x="246" y="159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0" name="Line 1686"/>
              <p:cNvSpPr>
                <a:spLocks noChangeShapeType="1"/>
              </p:cNvSpPr>
              <p:nvPr/>
            </p:nvSpPr>
            <p:spPr bwMode="auto">
              <a:xfrm flipV="1">
                <a:off x="3139" y="2522"/>
                <a:ext cx="1" cy="39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1" name="Line 1687"/>
              <p:cNvSpPr>
                <a:spLocks noChangeShapeType="1"/>
              </p:cNvSpPr>
              <p:nvPr/>
            </p:nvSpPr>
            <p:spPr bwMode="auto">
              <a:xfrm>
                <a:off x="3139" y="2522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2" name="Freeform 1688"/>
              <p:cNvSpPr>
                <a:spLocks/>
              </p:cNvSpPr>
              <p:nvPr/>
            </p:nvSpPr>
            <p:spPr bwMode="auto">
              <a:xfrm>
                <a:off x="2117" y="2150"/>
                <a:ext cx="325" cy="525"/>
              </a:xfrm>
              <a:custGeom>
                <a:avLst/>
                <a:gdLst/>
                <a:ahLst/>
                <a:cxnLst>
                  <a:cxn ang="0">
                    <a:pos x="0" y="525"/>
                  </a:cxn>
                  <a:cxn ang="0">
                    <a:pos x="325" y="398"/>
                  </a:cxn>
                  <a:cxn ang="0">
                    <a:pos x="325" y="0"/>
                  </a:cxn>
                  <a:cxn ang="0">
                    <a:pos x="0" y="525"/>
                  </a:cxn>
                </a:cxnLst>
                <a:rect l="0" t="0" r="r" b="b"/>
                <a:pathLst>
                  <a:path w="325" h="525">
                    <a:moveTo>
                      <a:pt x="0" y="525"/>
                    </a:moveTo>
                    <a:lnTo>
                      <a:pt x="325" y="398"/>
                    </a:lnTo>
                    <a:lnTo>
                      <a:pt x="325" y="0"/>
                    </a:lnTo>
                    <a:lnTo>
                      <a:pt x="0" y="525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3" name="Line 1689"/>
              <p:cNvSpPr>
                <a:spLocks noChangeShapeType="1"/>
              </p:cNvSpPr>
              <p:nvPr/>
            </p:nvSpPr>
            <p:spPr bwMode="auto">
              <a:xfrm flipV="1">
                <a:off x="2117" y="2548"/>
                <a:ext cx="325" cy="1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" name="Line 1690"/>
              <p:cNvSpPr>
                <a:spLocks noChangeShapeType="1"/>
              </p:cNvSpPr>
              <p:nvPr/>
            </p:nvSpPr>
            <p:spPr bwMode="auto">
              <a:xfrm flipV="1">
                <a:off x="2442" y="2150"/>
                <a:ext cx="1" cy="39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5" name="Freeform 1691"/>
              <p:cNvSpPr>
                <a:spLocks/>
              </p:cNvSpPr>
              <p:nvPr/>
            </p:nvSpPr>
            <p:spPr bwMode="auto">
              <a:xfrm>
                <a:off x="2117" y="2548"/>
                <a:ext cx="325" cy="286"/>
              </a:xfrm>
              <a:custGeom>
                <a:avLst/>
                <a:gdLst/>
                <a:ahLst/>
                <a:cxnLst>
                  <a:cxn ang="0">
                    <a:pos x="245" y="286"/>
                  </a:cxn>
                  <a:cxn ang="0">
                    <a:pos x="0" y="127"/>
                  </a:cxn>
                  <a:cxn ang="0">
                    <a:pos x="325" y="0"/>
                  </a:cxn>
                  <a:cxn ang="0">
                    <a:pos x="245" y="286"/>
                  </a:cxn>
                </a:cxnLst>
                <a:rect l="0" t="0" r="r" b="b"/>
                <a:pathLst>
                  <a:path w="325" h="286">
                    <a:moveTo>
                      <a:pt x="245" y="286"/>
                    </a:moveTo>
                    <a:lnTo>
                      <a:pt x="0" y="127"/>
                    </a:lnTo>
                    <a:lnTo>
                      <a:pt x="325" y="0"/>
                    </a:lnTo>
                    <a:lnTo>
                      <a:pt x="245" y="286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" name="Line 1692"/>
              <p:cNvSpPr>
                <a:spLocks noChangeShapeType="1"/>
              </p:cNvSpPr>
              <p:nvPr/>
            </p:nvSpPr>
            <p:spPr bwMode="auto">
              <a:xfrm flipH="1" flipV="1">
                <a:off x="2117" y="2675"/>
                <a:ext cx="245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7" name="Line 1693"/>
              <p:cNvSpPr>
                <a:spLocks noChangeShapeType="1"/>
              </p:cNvSpPr>
              <p:nvPr/>
            </p:nvSpPr>
            <p:spPr bwMode="auto">
              <a:xfrm flipV="1">
                <a:off x="2117" y="2548"/>
                <a:ext cx="325" cy="1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" name="Freeform 1694"/>
              <p:cNvSpPr>
                <a:spLocks/>
              </p:cNvSpPr>
              <p:nvPr/>
            </p:nvSpPr>
            <p:spPr bwMode="auto">
              <a:xfrm>
                <a:off x="2362" y="2548"/>
                <a:ext cx="326" cy="286"/>
              </a:xfrm>
              <a:custGeom>
                <a:avLst/>
                <a:gdLst/>
                <a:ahLst/>
                <a:cxnLst>
                  <a:cxn ang="0">
                    <a:pos x="0" y="286"/>
                  </a:cxn>
                  <a:cxn ang="0">
                    <a:pos x="326" y="166"/>
                  </a:cxn>
                  <a:cxn ang="0">
                    <a:pos x="80" y="0"/>
                  </a:cxn>
                  <a:cxn ang="0">
                    <a:pos x="0" y="286"/>
                  </a:cxn>
                </a:cxnLst>
                <a:rect l="0" t="0" r="r" b="b"/>
                <a:pathLst>
                  <a:path w="326" h="286">
                    <a:moveTo>
                      <a:pt x="0" y="286"/>
                    </a:moveTo>
                    <a:lnTo>
                      <a:pt x="326" y="166"/>
                    </a:lnTo>
                    <a:lnTo>
                      <a:pt x="80" y="0"/>
                    </a:lnTo>
                    <a:lnTo>
                      <a:pt x="0" y="286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9" name="Line 1695"/>
              <p:cNvSpPr>
                <a:spLocks noChangeShapeType="1"/>
              </p:cNvSpPr>
              <p:nvPr/>
            </p:nvSpPr>
            <p:spPr bwMode="auto">
              <a:xfrm flipV="1">
                <a:off x="2362" y="2714"/>
                <a:ext cx="326" cy="1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0" name="Line 1696"/>
              <p:cNvSpPr>
                <a:spLocks noChangeShapeType="1"/>
              </p:cNvSpPr>
              <p:nvPr/>
            </p:nvSpPr>
            <p:spPr bwMode="auto">
              <a:xfrm flipH="1" flipV="1">
                <a:off x="2442" y="2548"/>
                <a:ext cx="246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1" name="Freeform 1697"/>
              <p:cNvSpPr>
                <a:spLocks/>
              </p:cNvSpPr>
              <p:nvPr/>
            </p:nvSpPr>
            <p:spPr bwMode="auto">
              <a:xfrm>
                <a:off x="2522" y="1871"/>
                <a:ext cx="245" cy="810"/>
              </a:xfrm>
              <a:custGeom>
                <a:avLst/>
                <a:gdLst/>
                <a:ahLst/>
                <a:cxnLst>
                  <a:cxn ang="0">
                    <a:pos x="0" y="651"/>
                  </a:cxn>
                  <a:cxn ang="0">
                    <a:pos x="245" y="810"/>
                  </a:cxn>
                  <a:cxn ang="0">
                    <a:pos x="245" y="0"/>
                  </a:cxn>
                  <a:cxn ang="0">
                    <a:pos x="0" y="651"/>
                  </a:cxn>
                </a:cxnLst>
                <a:rect l="0" t="0" r="r" b="b"/>
                <a:pathLst>
                  <a:path w="245" h="810">
                    <a:moveTo>
                      <a:pt x="0" y="651"/>
                    </a:moveTo>
                    <a:lnTo>
                      <a:pt x="245" y="810"/>
                    </a:lnTo>
                    <a:lnTo>
                      <a:pt x="245" y="0"/>
                    </a:lnTo>
                    <a:lnTo>
                      <a:pt x="0" y="651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" name="Line 1698"/>
              <p:cNvSpPr>
                <a:spLocks noChangeShapeType="1"/>
              </p:cNvSpPr>
              <p:nvPr/>
            </p:nvSpPr>
            <p:spPr bwMode="auto">
              <a:xfrm>
                <a:off x="2522" y="2522"/>
                <a:ext cx="245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3" name="Line 1699"/>
              <p:cNvSpPr>
                <a:spLocks noChangeShapeType="1"/>
              </p:cNvSpPr>
              <p:nvPr/>
            </p:nvSpPr>
            <p:spPr bwMode="auto">
              <a:xfrm flipV="1">
                <a:off x="2767" y="1871"/>
                <a:ext cx="1" cy="8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" name="Freeform 1700"/>
              <p:cNvSpPr>
                <a:spLocks/>
              </p:cNvSpPr>
              <p:nvPr/>
            </p:nvSpPr>
            <p:spPr bwMode="auto">
              <a:xfrm>
                <a:off x="2522" y="1592"/>
                <a:ext cx="318" cy="930"/>
              </a:xfrm>
              <a:custGeom>
                <a:avLst/>
                <a:gdLst/>
                <a:ahLst/>
                <a:cxnLst>
                  <a:cxn ang="0">
                    <a:pos x="0" y="930"/>
                  </a:cxn>
                  <a:cxn ang="0">
                    <a:pos x="0" y="120"/>
                  </a:cxn>
                  <a:cxn ang="0">
                    <a:pos x="318" y="0"/>
                  </a:cxn>
                  <a:cxn ang="0">
                    <a:pos x="0" y="930"/>
                  </a:cxn>
                </a:cxnLst>
                <a:rect l="0" t="0" r="r" b="b"/>
                <a:pathLst>
                  <a:path w="318" h="930">
                    <a:moveTo>
                      <a:pt x="0" y="930"/>
                    </a:moveTo>
                    <a:lnTo>
                      <a:pt x="0" y="120"/>
                    </a:lnTo>
                    <a:lnTo>
                      <a:pt x="318" y="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5" name="Line 1701"/>
              <p:cNvSpPr>
                <a:spLocks noChangeShapeType="1"/>
              </p:cNvSpPr>
              <p:nvPr/>
            </p:nvSpPr>
            <p:spPr bwMode="auto">
              <a:xfrm flipV="1">
                <a:off x="2522" y="1712"/>
                <a:ext cx="1" cy="8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6" name="Line 1702"/>
              <p:cNvSpPr>
                <a:spLocks noChangeShapeType="1"/>
              </p:cNvSpPr>
              <p:nvPr/>
            </p:nvSpPr>
            <p:spPr bwMode="auto">
              <a:xfrm flipV="1">
                <a:off x="2522" y="1592"/>
                <a:ext cx="318" cy="1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7" name="Freeform 1703"/>
              <p:cNvSpPr>
                <a:spLocks/>
              </p:cNvSpPr>
              <p:nvPr/>
            </p:nvSpPr>
            <p:spPr bwMode="auto">
              <a:xfrm>
                <a:off x="2522" y="1712"/>
                <a:ext cx="245" cy="810"/>
              </a:xfrm>
              <a:custGeom>
                <a:avLst/>
                <a:gdLst/>
                <a:ahLst/>
                <a:cxnLst>
                  <a:cxn ang="0">
                    <a:pos x="0" y="810"/>
                  </a:cxn>
                  <a:cxn ang="0">
                    <a:pos x="0" y="0"/>
                  </a:cxn>
                  <a:cxn ang="0">
                    <a:pos x="245" y="159"/>
                  </a:cxn>
                  <a:cxn ang="0">
                    <a:pos x="0" y="810"/>
                  </a:cxn>
                </a:cxnLst>
                <a:rect l="0" t="0" r="r" b="b"/>
                <a:pathLst>
                  <a:path w="245" h="810">
                    <a:moveTo>
                      <a:pt x="0" y="810"/>
                    </a:moveTo>
                    <a:lnTo>
                      <a:pt x="0" y="0"/>
                    </a:lnTo>
                    <a:lnTo>
                      <a:pt x="245" y="159"/>
                    </a:lnTo>
                    <a:lnTo>
                      <a:pt x="0" y="81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" name="Line 1704"/>
              <p:cNvSpPr>
                <a:spLocks noChangeShapeType="1"/>
              </p:cNvSpPr>
              <p:nvPr/>
            </p:nvSpPr>
            <p:spPr bwMode="auto">
              <a:xfrm flipV="1">
                <a:off x="2522" y="1712"/>
                <a:ext cx="1" cy="8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9" name="Line 1705"/>
              <p:cNvSpPr>
                <a:spLocks noChangeShapeType="1"/>
              </p:cNvSpPr>
              <p:nvPr/>
            </p:nvSpPr>
            <p:spPr bwMode="auto">
              <a:xfrm>
                <a:off x="2522" y="1712"/>
                <a:ext cx="245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0" name="Freeform 1706"/>
              <p:cNvSpPr>
                <a:spLocks/>
              </p:cNvSpPr>
              <p:nvPr/>
            </p:nvSpPr>
            <p:spPr bwMode="auto">
              <a:xfrm>
                <a:off x="2442" y="2150"/>
                <a:ext cx="246" cy="5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8"/>
                  </a:cxn>
                  <a:cxn ang="0">
                    <a:pos x="246" y="564"/>
                  </a:cxn>
                  <a:cxn ang="0">
                    <a:pos x="0" y="0"/>
                  </a:cxn>
                </a:cxnLst>
                <a:rect l="0" t="0" r="r" b="b"/>
                <a:pathLst>
                  <a:path w="246" h="564">
                    <a:moveTo>
                      <a:pt x="0" y="0"/>
                    </a:moveTo>
                    <a:lnTo>
                      <a:pt x="0" y="398"/>
                    </a:lnTo>
                    <a:lnTo>
                      <a:pt x="246" y="5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1" name="Line 1707"/>
              <p:cNvSpPr>
                <a:spLocks noChangeShapeType="1"/>
              </p:cNvSpPr>
              <p:nvPr/>
            </p:nvSpPr>
            <p:spPr bwMode="auto">
              <a:xfrm>
                <a:off x="2442" y="2150"/>
                <a:ext cx="1" cy="39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2" name="Line 1708"/>
              <p:cNvSpPr>
                <a:spLocks noChangeShapeType="1"/>
              </p:cNvSpPr>
              <p:nvPr/>
            </p:nvSpPr>
            <p:spPr bwMode="auto">
              <a:xfrm>
                <a:off x="2442" y="2548"/>
                <a:ext cx="246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" name="Freeform 1709"/>
              <p:cNvSpPr>
                <a:spLocks/>
              </p:cNvSpPr>
              <p:nvPr/>
            </p:nvSpPr>
            <p:spPr bwMode="auto">
              <a:xfrm>
                <a:off x="2362" y="2435"/>
                <a:ext cx="326" cy="3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9"/>
                  </a:cxn>
                  <a:cxn ang="0">
                    <a:pos x="326" y="279"/>
                  </a:cxn>
                  <a:cxn ang="0">
                    <a:pos x="0" y="0"/>
                  </a:cxn>
                </a:cxnLst>
                <a:rect l="0" t="0" r="r" b="b"/>
                <a:pathLst>
                  <a:path w="326" h="399">
                    <a:moveTo>
                      <a:pt x="0" y="0"/>
                    </a:moveTo>
                    <a:lnTo>
                      <a:pt x="0" y="399"/>
                    </a:lnTo>
                    <a:lnTo>
                      <a:pt x="326" y="2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4" name="Line 1710"/>
              <p:cNvSpPr>
                <a:spLocks noChangeShapeType="1"/>
              </p:cNvSpPr>
              <p:nvPr/>
            </p:nvSpPr>
            <p:spPr bwMode="auto">
              <a:xfrm>
                <a:off x="2362" y="2435"/>
                <a:ext cx="1" cy="3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5" name="Line 1711"/>
              <p:cNvSpPr>
                <a:spLocks noChangeShapeType="1"/>
              </p:cNvSpPr>
              <p:nvPr/>
            </p:nvSpPr>
            <p:spPr bwMode="auto">
              <a:xfrm flipV="1">
                <a:off x="2362" y="2714"/>
                <a:ext cx="326" cy="1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6" name="Freeform 1712"/>
              <p:cNvSpPr>
                <a:spLocks/>
              </p:cNvSpPr>
              <p:nvPr/>
            </p:nvSpPr>
            <p:spPr bwMode="auto">
              <a:xfrm>
                <a:off x="2442" y="2150"/>
                <a:ext cx="246" cy="5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6" y="159"/>
                  </a:cxn>
                  <a:cxn ang="0">
                    <a:pos x="246" y="564"/>
                  </a:cxn>
                  <a:cxn ang="0">
                    <a:pos x="0" y="0"/>
                  </a:cxn>
                </a:cxnLst>
                <a:rect l="0" t="0" r="r" b="b"/>
                <a:pathLst>
                  <a:path w="246" h="564">
                    <a:moveTo>
                      <a:pt x="0" y="0"/>
                    </a:moveTo>
                    <a:lnTo>
                      <a:pt x="246" y="159"/>
                    </a:lnTo>
                    <a:lnTo>
                      <a:pt x="246" y="5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7" name="Line 1713"/>
              <p:cNvSpPr>
                <a:spLocks noChangeShapeType="1"/>
              </p:cNvSpPr>
              <p:nvPr/>
            </p:nvSpPr>
            <p:spPr bwMode="auto">
              <a:xfrm>
                <a:off x="2442" y="2150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8" name="Line 1714"/>
              <p:cNvSpPr>
                <a:spLocks noChangeShapeType="1"/>
              </p:cNvSpPr>
              <p:nvPr/>
            </p:nvSpPr>
            <p:spPr bwMode="auto">
              <a:xfrm>
                <a:off x="2688" y="2309"/>
                <a:ext cx="1" cy="4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9" name="Freeform 1715"/>
              <p:cNvSpPr>
                <a:spLocks/>
              </p:cNvSpPr>
              <p:nvPr/>
            </p:nvSpPr>
            <p:spPr bwMode="auto">
              <a:xfrm>
                <a:off x="2362" y="2309"/>
                <a:ext cx="326" cy="405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326" y="0"/>
                  </a:cxn>
                  <a:cxn ang="0">
                    <a:pos x="326" y="405"/>
                  </a:cxn>
                  <a:cxn ang="0">
                    <a:pos x="0" y="126"/>
                  </a:cxn>
                </a:cxnLst>
                <a:rect l="0" t="0" r="r" b="b"/>
                <a:pathLst>
                  <a:path w="326" h="405">
                    <a:moveTo>
                      <a:pt x="0" y="126"/>
                    </a:moveTo>
                    <a:lnTo>
                      <a:pt x="326" y="0"/>
                    </a:lnTo>
                    <a:lnTo>
                      <a:pt x="326" y="405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0" name="Line 1716"/>
              <p:cNvSpPr>
                <a:spLocks noChangeShapeType="1"/>
              </p:cNvSpPr>
              <p:nvPr/>
            </p:nvSpPr>
            <p:spPr bwMode="auto">
              <a:xfrm flipV="1">
                <a:off x="2362" y="2309"/>
                <a:ext cx="326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1" name="Line 1717"/>
              <p:cNvSpPr>
                <a:spLocks noChangeShapeType="1"/>
              </p:cNvSpPr>
              <p:nvPr/>
            </p:nvSpPr>
            <p:spPr bwMode="auto">
              <a:xfrm>
                <a:off x="2688" y="2309"/>
                <a:ext cx="1" cy="4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2" name="Freeform 1718"/>
              <p:cNvSpPr>
                <a:spLocks/>
              </p:cNvSpPr>
              <p:nvPr/>
            </p:nvSpPr>
            <p:spPr bwMode="auto">
              <a:xfrm>
                <a:off x="2117" y="2150"/>
                <a:ext cx="325" cy="525"/>
              </a:xfrm>
              <a:custGeom>
                <a:avLst/>
                <a:gdLst/>
                <a:ahLst/>
                <a:cxnLst>
                  <a:cxn ang="0">
                    <a:pos x="0" y="525"/>
                  </a:cxn>
                  <a:cxn ang="0">
                    <a:pos x="0" y="119"/>
                  </a:cxn>
                  <a:cxn ang="0">
                    <a:pos x="325" y="0"/>
                  </a:cxn>
                  <a:cxn ang="0">
                    <a:pos x="0" y="525"/>
                  </a:cxn>
                </a:cxnLst>
                <a:rect l="0" t="0" r="r" b="b"/>
                <a:pathLst>
                  <a:path w="325" h="525">
                    <a:moveTo>
                      <a:pt x="0" y="525"/>
                    </a:moveTo>
                    <a:lnTo>
                      <a:pt x="0" y="119"/>
                    </a:lnTo>
                    <a:lnTo>
                      <a:pt x="325" y="0"/>
                    </a:lnTo>
                    <a:lnTo>
                      <a:pt x="0" y="525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" name="Line 1719"/>
              <p:cNvSpPr>
                <a:spLocks noChangeShapeType="1"/>
              </p:cNvSpPr>
              <p:nvPr/>
            </p:nvSpPr>
            <p:spPr bwMode="auto">
              <a:xfrm flipV="1">
                <a:off x="2117" y="2269"/>
                <a:ext cx="1" cy="40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4" name="Line 1720"/>
              <p:cNvSpPr>
                <a:spLocks noChangeShapeType="1"/>
              </p:cNvSpPr>
              <p:nvPr/>
            </p:nvSpPr>
            <p:spPr bwMode="auto">
              <a:xfrm flipV="1">
                <a:off x="2117" y="2150"/>
                <a:ext cx="325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5" name="Freeform 1721"/>
              <p:cNvSpPr>
                <a:spLocks/>
              </p:cNvSpPr>
              <p:nvPr/>
            </p:nvSpPr>
            <p:spPr bwMode="auto">
              <a:xfrm>
                <a:off x="2117" y="2269"/>
                <a:ext cx="571" cy="1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5" y="166"/>
                  </a:cxn>
                  <a:cxn ang="0">
                    <a:pos x="571" y="40"/>
                  </a:cxn>
                  <a:cxn ang="0">
                    <a:pos x="0" y="0"/>
                  </a:cxn>
                </a:cxnLst>
                <a:rect l="0" t="0" r="r" b="b"/>
                <a:pathLst>
                  <a:path w="571" h="166">
                    <a:moveTo>
                      <a:pt x="0" y="0"/>
                    </a:moveTo>
                    <a:lnTo>
                      <a:pt x="245" y="166"/>
                    </a:lnTo>
                    <a:lnTo>
                      <a:pt x="571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6" name="Line 1722"/>
              <p:cNvSpPr>
                <a:spLocks noChangeShapeType="1"/>
              </p:cNvSpPr>
              <p:nvPr/>
            </p:nvSpPr>
            <p:spPr bwMode="auto">
              <a:xfrm>
                <a:off x="2117" y="2269"/>
                <a:ext cx="245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" name="Line 1723"/>
              <p:cNvSpPr>
                <a:spLocks noChangeShapeType="1"/>
              </p:cNvSpPr>
              <p:nvPr/>
            </p:nvSpPr>
            <p:spPr bwMode="auto">
              <a:xfrm flipV="1">
                <a:off x="2362" y="2309"/>
                <a:ext cx="326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8" name="Freeform 1724"/>
              <p:cNvSpPr>
                <a:spLocks/>
              </p:cNvSpPr>
              <p:nvPr/>
            </p:nvSpPr>
            <p:spPr bwMode="auto">
              <a:xfrm>
                <a:off x="2117" y="2150"/>
                <a:ext cx="571" cy="159"/>
              </a:xfrm>
              <a:custGeom>
                <a:avLst/>
                <a:gdLst/>
                <a:ahLst/>
                <a:cxnLst>
                  <a:cxn ang="0">
                    <a:pos x="0" y="119"/>
                  </a:cxn>
                  <a:cxn ang="0">
                    <a:pos x="325" y="0"/>
                  </a:cxn>
                  <a:cxn ang="0">
                    <a:pos x="571" y="159"/>
                  </a:cxn>
                  <a:cxn ang="0">
                    <a:pos x="0" y="119"/>
                  </a:cxn>
                </a:cxnLst>
                <a:rect l="0" t="0" r="r" b="b"/>
                <a:pathLst>
                  <a:path w="571" h="159">
                    <a:moveTo>
                      <a:pt x="0" y="119"/>
                    </a:moveTo>
                    <a:lnTo>
                      <a:pt x="325" y="0"/>
                    </a:lnTo>
                    <a:lnTo>
                      <a:pt x="571" y="159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9" name="Line 1725"/>
              <p:cNvSpPr>
                <a:spLocks noChangeShapeType="1"/>
              </p:cNvSpPr>
              <p:nvPr/>
            </p:nvSpPr>
            <p:spPr bwMode="auto">
              <a:xfrm flipV="1">
                <a:off x="2117" y="2150"/>
                <a:ext cx="325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0" name="Line 1726"/>
              <p:cNvSpPr>
                <a:spLocks noChangeShapeType="1"/>
              </p:cNvSpPr>
              <p:nvPr/>
            </p:nvSpPr>
            <p:spPr bwMode="auto">
              <a:xfrm>
                <a:off x="2442" y="2150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1" name="Freeform 1727"/>
              <p:cNvSpPr>
                <a:spLocks/>
              </p:cNvSpPr>
              <p:nvPr/>
            </p:nvSpPr>
            <p:spPr bwMode="auto">
              <a:xfrm>
                <a:off x="2429" y="2150"/>
                <a:ext cx="318" cy="724"/>
              </a:xfrm>
              <a:custGeom>
                <a:avLst/>
                <a:gdLst/>
                <a:ahLst/>
                <a:cxnLst>
                  <a:cxn ang="0">
                    <a:pos x="0" y="724"/>
                  </a:cxn>
                  <a:cxn ang="0">
                    <a:pos x="318" y="604"/>
                  </a:cxn>
                  <a:cxn ang="0">
                    <a:pos x="318" y="0"/>
                  </a:cxn>
                  <a:cxn ang="0">
                    <a:pos x="0" y="724"/>
                  </a:cxn>
                </a:cxnLst>
                <a:rect l="0" t="0" r="r" b="b"/>
                <a:pathLst>
                  <a:path w="318" h="724">
                    <a:moveTo>
                      <a:pt x="0" y="724"/>
                    </a:moveTo>
                    <a:lnTo>
                      <a:pt x="318" y="604"/>
                    </a:lnTo>
                    <a:lnTo>
                      <a:pt x="318" y="0"/>
                    </a:lnTo>
                    <a:lnTo>
                      <a:pt x="0" y="724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2" name="Line 1728"/>
              <p:cNvSpPr>
                <a:spLocks noChangeShapeType="1"/>
              </p:cNvSpPr>
              <p:nvPr/>
            </p:nvSpPr>
            <p:spPr bwMode="auto">
              <a:xfrm flipV="1">
                <a:off x="2429" y="2754"/>
                <a:ext cx="318" cy="1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3" name="Line 1729"/>
              <p:cNvSpPr>
                <a:spLocks noChangeShapeType="1"/>
              </p:cNvSpPr>
              <p:nvPr/>
            </p:nvSpPr>
            <p:spPr bwMode="auto">
              <a:xfrm flipV="1">
                <a:off x="2747" y="2150"/>
                <a:ext cx="1" cy="6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4" name="Freeform 1730"/>
              <p:cNvSpPr>
                <a:spLocks/>
              </p:cNvSpPr>
              <p:nvPr/>
            </p:nvSpPr>
            <p:spPr bwMode="auto">
              <a:xfrm>
                <a:off x="2827" y="2117"/>
                <a:ext cx="252" cy="604"/>
              </a:xfrm>
              <a:custGeom>
                <a:avLst/>
                <a:gdLst/>
                <a:ahLst/>
                <a:cxnLst>
                  <a:cxn ang="0">
                    <a:pos x="0" y="604"/>
                  </a:cxn>
                  <a:cxn ang="0">
                    <a:pos x="0" y="0"/>
                  </a:cxn>
                  <a:cxn ang="0">
                    <a:pos x="252" y="159"/>
                  </a:cxn>
                  <a:cxn ang="0">
                    <a:pos x="0" y="604"/>
                  </a:cxn>
                </a:cxnLst>
                <a:rect l="0" t="0" r="r" b="b"/>
                <a:pathLst>
                  <a:path w="252" h="604">
                    <a:moveTo>
                      <a:pt x="0" y="604"/>
                    </a:moveTo>
                    <a:lnTo>
                      <a:pt x="0" y="0"/>
                    </a:lnTo>
                    <a:lnTo>
                      <a:pt x="252" y="159"/>
                    </a:lnTo>
                    <a:lnTo>
                      <a:pt x="0" y="604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5" name="Line 1731"/>
              <p:cNvSpPr>
                <a:spLocks noChangeShapeType="1"/>
              </p:cNvSpPr>
              <p:nvPr/>
            </p:nvSpPr>
            <p:spPr bwMode="auto">
              <a:xfrm flipV="1">
                <a:off x="2827" y="2117"/>
                <a:ext cx="1" cy="6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6" name="Line 1732"/>
              <p:cNvSpPr>
                <a:spLocks noChangeShapeType="1"/>
              </p:cNvSpPr>
              <p:nvPr/>
            </p:nvSpPr>
            <p:spPr bwMode="auto">
              <a:xfrm>
                <a:off x="2827" y="2117"/>
                <a:ext cx="252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7" name="Freeform 1733"/>
              <p:cNvSpPr>
                <a:spLocks/>
              </p:cNvSpPr>
              <p:nvPr/>
            </p:nvSpPr>
            <p:spPr bwMode="auto">
              <a:xfrm>
                <a:off x="2827" y="2276"/>
                <a:ext cx="252" cy="604"/>
              </a:xfrm>
              <a:custGeom>
                <a:avLst/>
                <a:gdLst/>
                <a:ahLst/>
                <a:cxnLst>
                  <a:cxn ang="0">
                    <a:pos x="0" y="445"/>
                  </a:cxn>
                  <a:cxn ang="0">
                    <a:pos x="252" y="604"/>
                  </a:cxn>
                  <a:cxn ang="0">
                    <a:pos x="252" y="0"/>
                  </a:cxn>
                  <a:cxn ang="0">
                    <a:pos x="0" y="445"/>
                  </a:cxn>
                </a:cxnLst>
                <a:rect l="0" t="0" r="r" b="b"/>
                <a:pathLst>
                  <a:path w="252" h="604">
                    <a:moveTo>
                      <a:pt x="0" y="445"/>
                    </a:moveTo>
                    <a:lnTo>
                      <a:pt x="252" y="604"/>
                    </a:lnTo>
                    <a:lnTo>
                      <a:pt x="252" y="0"/>
                    </a:lnTo>
                    <a:lnTo>
                      <a:pt x="0" y="44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8" name="Line 1734"/>
              <p:cNvSpPr>
                <a:spLocks noChangeShapeType="1"/>
              </p:cNvSpPr>
              <p:nvPr/>
            </p:nvSpPr>
            <p:spPr bwMode="auto">
              <a:xfrm>
                <a:off x="2827" y="2721"/>
                <a:ext cx="252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9" name="Line 1735"/>
              <p:cNvSpPr>
                <a:spLocks noChangeShapeType="1"/>
              </p:cNvSpPr>
              <p:nvPr/>
            </p:nvSpPr>
            <p:spPr bwMode="auto">
              <a:xfrm flipV="1">
                <a:off x="3079" y="2276"/>
                <a:ext cx="1" cy="6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0" name="Freeform 1736"/>
              <p:cNvSpPr>
                <a:spLocks/>
              </p:cNvSpPr>
              <p:nvPr/>
            </p:nvSpPr>
            <p:spPr bwMode="auto">
              <a:xfrm>
                <a:off x="2747" y="2150"/>
                <a:ext cx="253" cy="7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04"/>
                  </a:cxn>
                  <a:cxn ang="0">
                    <a:pos x="253" y="764"/>
                  </a:cxn>
                  <a:cxn ang="0">
                    <a:pos x="0" y="0"/>
                  </a:cxn>
                </a:cxnLst>
                <a:rect l="0" t="0" r="r" b="b"/>
                <a:pathLst>
                  <a:path w="253" h="764">
                    <a:moveTo>
                      <a:pt x="0" y="0"/>
                    </a:moveTo>
                    <a:lnTo>
                      <a:pt x="0" y="604"/>
                    </a:lnTo>
                    <a:lnTo>
                      <a:pt x="253" y="7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" name="Line 1737"/>
              <p:cNvSpPr>
                <a:spLocks noChangeShapeType="1"/>
              </p:cNvSpPr>
              <p:nvPr/>
            </p:nvSpPr>
            <p:spPr bwMode="auto">
              <a:xfrm>
                <a:off x="2747" y="2150"/>
                <a:ext cx="1" cy="6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2" name="Line 1738"/>
              <p:cNvSpPr>
                <a:spLocks noChangeShapeType="1"/>
              </p:cNvSpPr>
              <p:nvPr/>
            </p:nvSpPr>
            <p:spPr bwMode="auto">
              <a:xfrm>
                <a:off x="2747" y="2754"/>
                <a:ext cx="253" cy="1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3" name="Freeform 1739"/>
              <p:cNvSpPr>
                <a:spLocks/>
              </p:cNvSpPr>
              <p:nvPr/>
            </p:nvSpPr>
            <p:spPr bwMode="auto">
              <a:xfrm>
                <a:off x="2747" y="2150"/>
                <a:ext cx="253" cy="7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3" y="159"/>
                  </a:cxn>
                  <a:cxn ang="0">
                    <a:pos x="253" y="764"/>
                  </a:cxn>
                  <a:cxn ang="0">
                    <a:pos x="0" y="0"/>
                  </a:cxn>
                </a:cxnLst>
                <a:rect l="0" t="0" r="r" b="b"/>
                <a:pathLst>
                  <a:path w="253" h="764">
                    <a:moveTo>
                      <a:pt x="0" y="0"/>
                    </a:moveTo>
                    <a:lnTo>
                      <a:pt x="253" y="159"/>
                    </a:lnTo>
                    <a:lnTo>
                      <a:pt x="253" y="7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4" name="Line 1740"/>
              <p:cNvSpPr>
                <a:spLocks noChangeShapeType="1"/>
              </p:cNvSpPr>
              <p:nvPr/>
            </p:nvSpPr>
            <p:spPr bwMode="auto">
              <a:xfrm>
                <a:off x="2747" y="2150"/>
                <a:ext cx="253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5" name="Line 1741"/>
              <p:cNvSpPr>
                <a:spLocks noChangeShapeType="1"/>
              </p:cNvSpPr>
              <p:nvPr/>
            </p:nvSpPr>
            <p:spPr bwMode="auto">
              <a:xfrm>
                <a:off x="3000" y="2309"/>
                <a:ext cx="1" cy="6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6" name="Freeform 1742"/>
              <p:cNvSpPr>
                <a:spLocks/>
              </p:cNvSpPr>
              <p:nvPr/>
            </p:nvSpPr>
            <p:spPr bwMode="auto">
              <a:xfrm>
                <a:off x="2429" y="2150"/>
                <a:ext cx="318" cy="724"/>
              </a:xfrm>
              <a:custGeom>
                <a:avLst/>
                <a:gdLst/>
                <a:ahLst/>
                <a:cxnLst>
                  <a:cxn ang="0">
                    <a:pos x="0" y="724"/>
                  </a:cxn>
                  <a:cxn ang="0">
                    <a:pos x="0" y="119"/>
                  </a:cxn>
                  <a:cxn ang="0">
                    <a:pos x="318" y="0"/>
                  </a:cxn>
                  <a:cxn ang="0">
                    <a:pos x="0" y="724"/>
                  </a:cxn>
                </a:cxnLst>
                <a:rect l="0" t="0" r="r" b="b"/>
                <a:pathLst>
                  <a:path w="318" h="724">
                    <a:moveTo>
                      <a:pt x="0" y="724"/>
                    </a:moveTo>
                    <a:lnTo>
                      <a:pt x="0" y="119"/>
                    </a:lnTo>
                    <a:lnTo>
                      <a:pt x="318" y="0"/>
                    </a:lnTo>
                    <a:lnTo>
                      <a:pt x="0" y="724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7" name="Line 1743"/>
              <p:cNvSpPr>
                <a:spLocks noChangeShapeType="1"/>
              </p:cNvSpPr>
              <p:nvPr/>
            </p:nvSpPr>
            <p:spPr bwMode="auto">
              <a:xfrm flipV="1">
                <a:off x="2429" y="2269"/>
                <a:ext cx="1" cy="6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8" name="Line 1744"/>
              <p:cNvSpPr>
                <a:spLocks noChangeShapeType="1"/>
              </p:cNvSpPr>
              <p:nvPr/>
            </p:nvSpPr>
            <p:spPr bwMode="auto">
              <a:xfrm flipV="1">
                <a:off x="2429" y="2150"/>
                <a:ext cx="318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" name="Freeform 1745"/>
              <p:cNvSpPr>
                <a:spLocks/>
              </p:cNvSpPr>
              <p:nvPr/>
            </p:nvSpPr>
            <p:spPr bwMode="auto">
              <a:xfrm>
                <a:off x="2429" y="2150"/>
                <a:ext cx="571" cy="159"/>
              </a:xfrm>
              <a:custGeom>
                <a:avLst/>
                <a:gdLst/>
                <a:ahLst/>
                <a:cxnLst>
                  <a:cxn ang="0">
                    <a:pos x="0" y="119"/>
                  </a:cxn>
                  <a:cxn ang="0">
                    <a:pos x="318" y="0"/>
                  </a:cxn>
                  <a:cxn ang="0">
                    <a:pos x="571" y="159"/>
                  </a:cxn>
                  <a:cxn ang="0">
                    <a:pos x="0" y="119"/>
                  </a:cxn>
                </a:cxnLst>
                <a:rect l="0" t="0" r="r" b="b"/>
                <a:pathLst>
                  <a:path w="571" h="159">
                    <a:moveTo>
                      <a:pt x="0" y="119"/>
                    </a:moveTo>
                    <a:lnTo>
                      <a:pt x="318" y="0"/>
                    </a:lnTo>
                    <a:lnTo>
                      <a:pt x="571" y="159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" name="Line 1746"/>
              <p:cNvSpPr>
                <a:spLocks noChangeShapeType="1"/>
              </p:cNvSpPr>
              <p:nvPr/>
            </p:nvSpPr>
            <p:spPr bwMode="auto">
              <a:xfrm flipV="1">
                <a:off x="2429" y="2150"/>
                <a:ext cx="318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" name="Line 1747"/>
              <p:cNvSpPr>
                <a:spLocks noChangeShapeType="1"/>
              </p:cNvSpPr>
              <p:nvPr/>
            </p:nvSpPr>
            <p:spPr bwMode="auto">
              <a:xfrm>
                <a:off x="2747" y="2150"/>
                <a:ext cx="253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2" name="Freeform 1748"/>
              <p:cNvSpPr>
                <a:spLocks/>
              </p:cNvSpPr>
              <p:nvPr/>
            </p:nvSpPr>
            <p:spPr bwMode="auto">
              <a:xfrm>
                <a:off x="2429" y="2754"/>
                <a:ext cx="318" cy="286"/>
              </a:xfrm>
              <a:custGeom>
                <a:avLst/>
                <a:gdLst/>
                <a:ahLst/>
                <a:cxnLst>
                  <a:cxn ang="0">
                    <a:pos x="245" y="286"/>
                  </a:cxn>
                  <a:cxn ang="0">
                    <a:pos x="0" y="120"/>
                  </a:cxn>
                  <a:cxn ang="0">
                    <a:pos x="318" y="0"/>
                  </a:cxn>
                  <a:cxn ang="0">
                    <a:pos x="245" y="286"/>
                  </a:cxn>
                </a:cxnLst>
                <a:rect l="0" t="0" r="r" b="b"/>
                <a:pathLst>
                  <a:path w="318" h="286">
                    <a:moveTo>
                      <a:pt x="245" y="286"/>
                    </a:moveTo>
                    <a:lnTo>
                      <a:pt x="0" y="120"/>
                    </a:lnTo>
                    <a:lnTo>
                      <a:pt x="318" y="0"/>
                    </a:lnTo>
                    <a:lnTo>
                      <a:pt x="245" y="286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3" name="Line 1749"/>
              <p:cNvSpPr>
                <a:spLocks noChangeShapeType="1"/>
              </p:cNvSpPr>
              <p:nvPr/>
            </p:nvSpPr>
            <p:spPr bwMode="auto">
              <a:xfrm flipH="1" flipV="1">
                <a:off x="2429" y="2874"/>
                <a:ext cx="245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4" name="Line 1750"/>
              <p:cNvSpPr>
                <a:spLocks noChangeShapeType="1"/>
              </p:cNvSpPr>
              <p:nvPr/>
            </p:nvSpPr>
            <p:spPr bwMode="auto">
              <a:xfrm flipV="1">
                <a:off x="2429" y="2754"/>
                <a:ext cx="318" cy="1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5" name="Freeform 1751"/>
              <p:cNvSpPr>
                <a:spLocks/>
              </p:cNvSpPr>
              <p:nvPr/>
            </p:nvSpPr>
            <p:spPr bwMode="auto">
              <a:xfrm>
                <a:off x="2674" y="2754"/>
                <a:ext cx="326" cy="286"/>
              </a:xfrm>
              <a:custGeom>
                <a:avLst/>
                <a:gdLst/>
                <a:ahLst/>
                <a:cxnLst>
                  <a:cxn ang="0">
                    <a:pos x="0" y="286"/>
                  </a:cxn>
                  <a:cxn ang="0">
                    <a:pos x="326" y="160"/>
                  </a:cxn>
                  <a:cxn ang="0">
                    <a:pos x="73" y="0"/>
                  </a:cxn>
                  <a:cxn ang="0">
                    <a:pos x="0" y="286"/>
                  </a:cxn>
                </a:cxnLst>
                <a:rect l="0" t="0" r="r" b="b"/>
                <a:pathLst>
                  <a:path w="326" h="286">
                    <a:moveTo>
                      <a:pt x="0" y="286"/>
                    </a:moveTo>
                    <a:lnTo>
                      <a:pt x="326" y="160"/>
                    </a:lnTo>
                    <a:lnTo>
                      <a:pt x="73" y="0"/>
                    </a:lnTo>
                    <a:lnTo>
                      <a:pt x="0" y="286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6" name="Line 1752"/>
              <p:cNvSpPr>
                <a:spLocks noChangeShapeType="1"/>
              </p:cNvSpPr>
              <p:nvPr/>
            </p:nvSpPr>
            <p:spPr bwMode="auto">
              <a:xfrm flipV="1">
                <a:off x="2674" y="2914"/>
                <a:ext cx="326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7" name="Line 1753"/>
              <p:cNvSpPr>
                <a:spLocks noChangeShapeType="1"/>
              </p:cNvSpPr>
              <p:nvPr/>
            </p:nvSpPr>
            <p:spPr bwMode="auto">
              <a:xfrm flipH="1" flipV="1">
                <a:off x="2747" y="2754"/>
                <a:ext cx="253" cy="16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8" name="Freeform 1754"/>
              <p:cNvSpPr>
                <a:spLocks/>
              </p:cNvSpPr>
              <p:nvPr/>
            </p:nvSpPr>
            <p:spPr bwMode="auto">
              <a:xfrm>
                <a:off x="2674" y="2435"/>
                <a:ext cx="326" cy="60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05"/>
                  </a:cxn>
                  <a:cxn ang="0">
                    <a:pos x="326" y="479"/>
                  </a:cxn>
                  <a:cxn ang="0">
                    <a:pos x="0" y="0"/>
                  </a:cxn>
                </a:cxnLst>
                <a:rect l="0" t="0" r="r" b="b"/>
                <a:pathLst>
                  <a:path w="326" h="605">
                    <a:moveTo>
                      <a:pt x="0" y="0"/>
                    </a:moveTo>
                    <a:lnTo>
                      <a:pt x="0" y="605"/>
                    </a:lnTo>
                    <a:lnTo>
                      <a:pt x="326" y="4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9" name="Line 1755"/>
              <p:cNvSpPr>
                <a:spLocks noChangeShapeType="1"/>
              </p:cNvSpPr>
              <p:nvPr/>
            </p:nvSpPr>
            <p:spPr bwMode="auto">
              <a:xfrm>
                <a:off x="2674" y="2435"/>
                <a:ext cx="1" cy="6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0" name="Line 1756"/>
              <p:cNvSpPr>
                <a:spLocks noChangeShapeType="1"/>
              </p:cNvSpPr>
              <p:nvPr/>
            </p:nvSpPr>
            <p:spPr bwMode="auto">
              <a:xfrm flipV="1">
                <a:off x="2674" y="2914"/>
                <a:ext cx="326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1" name="Freeform 1757"/>
              <p:cNvSpPr>
                <a:spLocks/>
              </p:cNvSpPr>
              <p:nvPr/>
            </p:nvSpPr>
            <p:spPr bwMode="auto">
              <a:xfrm>
                <a:off x="2674" y="2309"/>
                <a:ext cx="326" cy="605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326" y="0"/>
                  </a:cxn>
                  <a:cxn ang="0">
                    <a:pos x="326" y="605"/>
                  </a:cxn>
                  <a:cxn ang="0">
                    <a:pos x="0" y="126"/>
                  </a:cxn>
                </a:cxnLst>
                <a:rect l="0" t="0" r="r" b="b"/>
                <a:pathLst>
                  <a:path w="326" h="605">
                    <a:moveTo>
                      <a:pt x="0" y="126"/>
                    </a:moveTo>
                    <a:lnTo>
                      <a:pt x="326" y="0"/>
                    </a:lnTo>
                    <a:lnTo>
                      <a:pt x="326" y="605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2" name="Line 1758"/>
              <p:cNvSpPr>
                <a:spLocks noChangeShapeType="1"/>
              </p:cNvSpPr>
              <p:nvPr/>
            </p:nvSpPr>
            <p:spPr bwMode="auto">
              <a:xfrm flipV="1">
                <a:off x="2674" y="2309"/>
                <a:ext cx="326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3" name="Line 1759"/>
              <p:cNvSpPr>
                <a:spLocks noChangeShapeType="1"/>
              </p:cNvSpPr>
              <p:nvPr/>
            </p:nvSpPr>
            <p:spPr bwMode="auto">
              <a:xfrm>
                <a:off x="3000" y="2309"/>
                <a:ext cx="1" cy="6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" name="Freeform 1760"/>
              <p:cNvSpPr>
                <a:spLocks/>
              </p:cNvSpPr>
              <p:nvPr/>
            </p:nvSpPr>
            <p:spPr bwMode="auto">
              <a:xfrm>
                <a:off x="2734" y="2150"/>
                <a:ext cx="325" cy="930"/>
              </a:xfrm>
              <a:custGeom>
                <a:avLst/>
                <a:gdLst/>
                <a:ahLst/>
                <a:cxnLst>
                  <a:cxn ang="0">
                    <a:pos x="0" y="930"/>
                  </a:cxn>
                  <a:cxn ang="0">
                    <a:pos x="325" y="804"/>
                  </a:cxn>
                  <a:cxn ang="0">
                    <a:pos x="325" y="0"/>
                  </a:cxn>
                  <a:cxn ang="0">
                    <a:pos x="0" y="930"/>
                  </a:cxn>
                </a:cxnLst>
                <a:rect l="0" t="0" r="r" b="b"/>
                <a:pathLst>
                  <a:path w="325" h="930">
                    <a:moveTo>
                      <a:pt x="0" y="930"/>
                    </a:moveTo>
                    <a:lnTo>
                      <a:pt x="325" y="804"/>
                    </a:lnTo>
                    <a:lnTo>
                      <a:pt x="325" y="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5" name="Line 1761"/>
              <p:cNvSpPr>
                <a:spLocks noChangeShapeType="1"/>
              </p:cNvSpPr>
              <p:nvPr/>
            </p:nvSpPr>
            <p:spPr bwMode="auto">
              <a:xfrm flipV="1">
                <a:off x="2734" y="2954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" name="Line 1762"/>
              <p:cNvSpPr>
                <a:spLocks noChangeShapeType="1"/>
              </p:cNvSpPr>
              <p:nvPr/>
            </p:nvSpPr>
            <p:spPr bwMode="auto">
              <a:xfrm flipV="1">
                <a:off x="3059" y="2150"/>
                <a:ext cx="1" cy="8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7" name="Freeform 1763"/>
              <p:cNvSpPr>
                <a:spLocks/>
              </p:cNvSpPr>
              <p:nvPr/>
            </p:nvSpPr>
            <p:spPr bwMode="auto">
              <a:xfrm>
                <a:off x="2429" y="2269"/>
                <a:ext cx="571" cy="1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5" y="166"/>
                  </a:cxn>
                  <a:cxn ang="0">
                    <a:pos x="571" y="40"/>
                  </a:cxn>
                  <a:cxn ang="0">
                    <a:pos x="0" y="0"/>
                  </a:cxn>
                </a:cxnLst>
                <a:rect l="0" t="0" r="r" b="b"/>
                <a:pathLst>
                  <a:path w="571" h="166">
                    <a:moveTo>
                      <a:pt x="0" y="0"/>
                    </a:moveTo>
                    <a:lnTo>
                      <a:pt x="245" y="166"/>
                    </a:lnTo>
                    <a:lnTo>
                      <a:pt x="571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8" name="Line 1764"/>
              <p:cNvSpPr>
                <a:spLocks noChangeShapeType="1"/>
              </p:cNvSpPr>
              <p:nvPr/>
            </p:nvSpPr>
            <p:spPr bwMode="auto">
              <a:xfrm>
                <a:off x="2429" y="2269"/>
                <a:ext cx="245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9" name="Line 1765"/>
              <p:cNvSpPr>
                <a:spLocks noChangeShapeType="1"/>
              </p:cNvSpPr>
              <p:nvPr/>
            </p:nvSpPr>
            <p:spPr bwMode="auto">
              <a:xfrm flipV="1">
                <a:off x="2674" y="2309"/>
                <a:ext cx="326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" name="Freeform 1766"/>
              <p:cNvSpPr>
                <a:spLocks/>
              </p:cNvSpPr>
              <p:nvPr/>
            </p:nvSpPr>
            <p:spPr bwMode="auto">
              <a:xfrm>
                <a:off x="2734" y="2150"/>
                <a:ext cx="325" cy="930"/>
              </a:xfrm>
              <a:custGeom>
                <a:avLst/>
                <a:gdLst/>
                <a:ahLst/>
                <a:cxnLst>
                  <a:cxn ang="0">
                    <a:pos x="0" y="930"/>
                  </a:cxn>
                  <a:cxn ang="0">
                    <a:pos x="0" y="119"/>
                  </a:cxn>
                  <a:cxn ang="0">
                    <a:pos x="325" y="0"/>
                  </a:cxn>
                  <a:cxn ang="0">
                    <a:pos x="0" y="930"/>
                  </a:cxn>
                </a:cxnLst>
                <a:rect l="0" t="0" r="r" b="b"/>
                <a:pathLst>
                  <a:path w="325" h="930">
                    <a:moveTo>
                      <a:pt x="0" y="930"/>
                    </a:moveTo>
                    <a:lnTo>
                      <a:pt x="0" y="119"/>
                    </a:lnTo>
                    <a:lnTo>
                      <a:pt x="325" y="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1" name="Line 1767"/>
              <p:cNvSpPr>
                <a:spLocks noChangeShapeType="1"/>
              </p:cNvSpPr>
              <p:nvPr/>
            </p:nvSpPr>
            <p:spPr bwMode="auto">
              <a:xfrm flipV="1">
                <a:off x="2734" y="2269"/>
                <a:ext cx="1" cy="8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2" name="Line 1768"/>
              <p:cNvSpPr>
                <a:spLocks noChangeShapeType="1"/>
              </p:cNvSpPr>
              <p:nvPr/>
            </p:nvSpPr>
            <p:spPr bwMode="auto">
              <a:xfrm flipV="1">
                <a:off x="2734" y="2150"/>
                <a:ext cx="325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3" name="Freeform 1769"/>
              <p:cNvSpPr>
                <a:spLocks/>
              </p:cNvSpPr>
              <p:nvPr/>
            </p:nvSpPr>
            <p:spPr bwMode="auto">
              <a:xfrm>
                <a:off x="3059" y="2150"/>
                <a:ext cx="246" cy="9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6" y="159"/>
                  </a:cxn>
                  <a:cxn ang="0">
                    <a:pos x="246" y="963"/>
                  </a:cxn>
                  <a:cxn ang="0">
                    <a:pos x="0" y="0"/>
                  </a:cxn>
                </a:cxnLst>
                <a:rect l="0" t="0" r="r" b="b"/>
                <a:pathLst>
                  <a:path w="246" h="963">
                    <a:moveTo>
                      <a:pt x="0" y="0"/>
                    </a:moveTo>
                    <a:lnTo>
                      <a:pt x="246" y="159"/>
                    </a:lnTo>
                    <a:lnTo>
                      <a:pt x="246" y="9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" name="Line 1770"/>
              <p:cNvSpPr>
                <a:spLocks noChangeShapeType="1"/>
              </p:cNvSpPr>
              <p:nvPr/>
            </p:nvSpPr>
            <p:spPr bwMode="auto">
              <a:xfrm>
                <a:off x="3059" y="2150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5" name="Line 1771"/>
              <p:cNvSpPr>
                <a:spLocks noChangeShapeType="1"/>
              </p:cNvSpPr>
              <p:nvPr/>
            </p:nvSpPr>
            <p:spPr bwMode="auto">
              <a:xfrm>
                <a:off x="3305" y="2309"/>
                <a:ext cx="1" cy="8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6" name="Freeform 1772"/>
              <p:cNvSpPr>
                <a:spLocks/>
              </p:cNvSpPr>
              <p:nvPr/>
            </p:nvSpPr>
            <p:spPr bwMode="auto">
              <a:xfrm>
                <a:off x="3059" y="2150"/>
                <a:ext cx="246" cy="9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04"/>
                  </a:cxn>
                  <a:cxn ang="0">
                    <a:pos x="246" y="963"/>
                  </a:cxn>
                  <a:cxn ang="0">
                    <a:pos x="0" y="0"/>
                  </a:cxn>
                </a:cxnLst>
                <a:rect l="0" t="0" r="r" b="b"/>
                <a:pathLst>
                  <a:path w="246" h="963">
                    <a:moveTo>
                      <a:pt x="0" y="0"/>
                    </a:moveTo>
                    <a:lnTo>
                      <a:pt x="0" y="804"/>
                    </a:lnTo>
                    <a:lnTo>
                      <a:pt x="246" y="9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7" name="Line 1773"/>
              <p:cNvSpPr>
                <a:spLocks noChangeShapeType="1"/>
              </p:cNvSpPr>
              <p:nvPr/>
            </p:nvSpPr>
            <p:spPr bwMode="auto">
              <a:xfrm>
                <a:off x="3059" y="2150"/>
                <a:ext cx="1" cy="8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8" name="Line 1774"/>
              <p:cNvSpPr>
                <a:spLocks noChangeShapeType="1"/>
              </p:cNvSpPr>
              <p:nvPr/>
            </p:nvSpPr>
            <p:spPr bwMode="auto">
              <a:xfrm>
                <a:off x="3059" y="2954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9" name="Freeform 1775"/>
              <p:cNvSpPr>
                <a:spLocks/>
              </p:cNvSpPr>
              <p:nvPr/>
            </p:nvSpPr>
            <p:spPr bwMode="auto">
              <a:xfrm>
                <a:off x="2734" y="2150"/>
                <a:ext cx="571" cy="159"/>
              </a:xfrm>
              <a:custGeom>
                <a:avLst/>
                <a:gdLst/>
                <a:ahLst/>
                <a:cxnLst>
                  <a:cxn ang="0">
                    <a:pos x="0" y="119"/>
                  </a:cxn>
                  <a:cxn ang="0">
                    <a:pos x="325" y="0"/>
                  </a:cxn>
                  <a:cxn ang="0">
                    <a:pos x="571" y="159"/>
                  </a:cxn>
                  <a:cxn ang="0">
                    <a:pos x="0" y="119"/>
                  </a:cxn>
                </a:cxnLst>
                <a:rect l="0" t="0" r="r" b="b"/>
                <a:pathLst>
                  <a:path w="571" h="159">
                    <a:moveTo>
                      <a:pt x="0" y="119"/>
                    </a:moveTo>
                    <a:lnTo>
                      <a:pt x="325" y="0"/>
                    </a:lnTo>
                    <a:lnTo>
                      <a:pt x="571" y="159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" name="Line 1776"/>
              <p:cNvSpPr>
                <a:spLocks noChangeShapeType="1"/>
              </p:cNvSpPr>
              <p:nvPr/>
            </p:nvSpPr>
            <p:spPr bwMode="auto">
              <a:xfrm flipV="1">
                <a:off x="2734" y="2150"/>
                <a:ext cx="325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1" name="Line 1777"/>
              <p:cNvSpPr>
                <a:spLocks noChangeShapeType="1"/>
              </p:cNvSpPr>
              <p:nvPr/>
            </p:nvSpPr>
            <p:spPr bwMode="auto">
              <a:xfrm>
                <a:off x="3059" y="2150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" name="Freeform 1778"/>
              <p:cNvSpPr>
                <a:spLocks/>
              </p:cNvSpPr>
              <p:nvPr/>
            </p:nvSpPr>
            <p:spPr bwMode="auto">
              <a:xfrm>
                <a:off x="2986" y="2954"/>
                <a:ext cx="319" cy="285"/>
              </a:xfrm>
              <a:custGeom>
                <a:avLst/>
                <a:gdLst/>
                <a:ahLst/>
                <a:cxnLst>
                  <a:cxn ang="0">
                    <a:pos x="0" y="285"/>
                  </a:cxn>
                  <a:cxn ang="0">
                    <a:pos x="319" y="159"/>
                  </a:cxn>
                  <a:cxn ang="0">
                    <a:pos x="73" y="0"/>
                  </a:cxn>
                  <a:cxn ang="0">
                    <a:pos x="0" y="285"/>
                  </a:cxn>
                </a:cxnLst>
                <a:rect l="0" t="0" r="r" b="b"/>
                <a:pathLst>
                  <a:path w="319" h="285">
                    <a:moveTo>
                      <a:pt x="0" y="285"/>
                    </a:moveTo>
                    <a:lnTo>
                      <a:pt x="319" y="159"/>
                    </a:lnTo>
                    <a:lnTo>
                      <a:pt x="73" y="0"/>
                    </a:lnTo>
                    <a:lnTo>
                      <a:pt x="0" y="285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3" name="Line 1779"/>
              <p:cNvSpPr>
                <a:spLocks noChangeShapeType="1"/>
              </p:cNvSpPr>
              <p:nvPr/>
            </p:nvSpPr>
            <p:spPr bwMode="auto">
              <a:xfrm flipV="1">
                <a:off x="2986" y="3113"/>
                <a:ext cx="319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" name="Line 1780"/>
              <p:cNvSpPr>
                <a:spLocks noChangeShapeType="1"/>
              </p:cNvSpPr>
              <p:nvPr/>
            </p:nvSpPr>
            <p:spPr bwMode="auto">
              <a:xfrm flipH="1" flipV="1">
                <a:off x="3059" y="2954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5" name="Freeform 1781"/>
              <p:cNvSpPr>
                <a:spLocks/>
              </p:cNvSpPr>
              <p:nvPr/>
            </p:nvSpPr>
            <p:spPr bwMode="auto">
              <a:xfrm>
                <a:off x="2734" y="2954"/>
                <a:ext cx="325" cy="285"/>
              </a:xfrm>
              <a:custGeom>
                <a:avLst/>
                <a:gdLst/>
                <a:ahLst/>
                <a:cxnLst>
                  <a:cxn ang="0">
                    <a:pos x="252" y="285"/>
                  </a:cxn>
                  <a:cxn ang="0">
                    <a:pos x="0" y="126"/>
                  </a:cxn>
                  <a:cxn ang="0">
                    <a:pos x="325" y="0"/>
                  </a:cxn>
                  <a:cxn ang="0">
                    <a:pos x="252" y="285"/>
                  </a:cxn>
                </a:cxnLst>
                <a:rect l="0" t="0" r="r" b="b"/>
                <a:pathLst>
                  <a:path w="325" h="285">
                    <a:moveTo>
                      <a:pt x="252" y="285"/>
                    </a:moveTo>
                    <a:lnTo>
                      <a:pt x="0" y="126"/>
                    </a:lnTo>
                    <a:lnTo>
                      <a:pt x="325" y="0"/>
                    </a:lnTo>
                    <a:lnTo>
                      <a:pt x="252" y="285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" name="Line 1782"/>
              <p:cNvSpPr>
                <a:spLocks noChangeShapeType="1"/>
              </p:cNvSpPr>
              <p:nvPr/>
            </p:nvSpPr>
            <p:spPr bwMode="auto">
              <a:xfrm flipH="1" flipV="1">
                <a:off x="2734" y="3080"/>
                <a:ext cx="252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7" name="Line 1783"/>
              <p:cNvSpPr>
                <a:spLocks noChangeShapeType="1"/>
              </p:cNvSpPr>
              <p:nvPr/>
            </p:nvSpPr>
            <p:spPr bwMode="auto">
              <a:xfrm flipV="1">
                <a:off x="2734" y="2954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8" name="Freeform 1784"/>
              <p:cNvSpPr>
                <a:spLocks/>
              </p:cNvSpPr>
              <p:nvPr/>
            </p:nvSpPr>
            <p:spPr bwMode="auto">
              <a:xfrm>
                <a:off x="2986" y="2435"/>
                <a:ext cx="319" cy="8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04"/>
                  </a:cxn>
                  <a:cxn ang="0">
                    <a:pos x="319" y="678"/>
                  </a:cxn>
                  <a:cxn ang="0">
                    <a:pos x="0" y="0"/>
                  </a:cxn>
                </a:cxnLst>
                <a:rect l="0" t="0" r="r" b="b"/>
                <a:pathLst>
                  <a:path w="319" h="804">
                    <a:moveTo>
                      <a:pt x="0" y="0"/>
                    </a:moveTo>
                    <a:lnTo>
                      <a:pt x="0" y="804"/>
                    </a:lnTo>
                    <a:lnTo>
                      <a:pt x="319" y="6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9" name="Line 1785"/>
              <p:cNvSpPr>
                <a:spLocks noChangeShapeType="1"/>
              </p:cNvSpPr>
              <p:nvPr/>
            </p:nvSpPr>
            <p:spPr bwMode="auto">
              <a:xfrm>
                <a:off x="2986" y="2435"/>
                <a:ext cx="1" cy="8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0" name="Line 1786"/>
              <p:cNvSpPr>
                <a:spLocks noChangeShapeType="1"/>
              </p:cNvSpPr>
              <p:nvPr/>
            </p:nvSpPr>
            <p:spPr bwMode="auto">
              <a:xfrm flipV="1">
                <a:off x="2986" y="3113"/>
                <a:ext cx="319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1" name="Freeform 1787"/>
              <p:cNvSpPr>
                <a:spLocks/>
              </p:cNvSpPr>
              <p:nvPr/>
            </p:nvSpPr>
            <p:spPr bwMode="auto">
              <a:xfrm>
                <a:off x="2734" y="2269"/>
                <a:ext cx="571" cy="1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2" y="166"/>
                  </a:cxn>
                  <a:cxn ang="0">
                    <a:pos x="571" y="40"/>
                  </a:cxn>
                  <a:cxn ang="0">
                    <a:pos x="0" y="0"/>
                  </a:cxn>
                </a:cxnLst>
                <a:rect l="0" t="0" r="r" b="b"/>
                <a:pathLst>
                  <a:path w="571" h="166">
                    <a:moveTo>
                      <a:pt x="0" y="0"/>
                    </a:moveTo>
                    <a:lnTo>
                      <a:pt x="252" y="166"/>
                    </a:lnTo>
                    <a:lnTo>
                      <a:pt x="571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2" name="Line 1788"/>
              <p:cNvSpPr>
                <a:spLocks noChangeShapeType="1"/>
              </p:cNvSpPr>
              <p:nvPr/>
            </p:nvSpPr>
            <p:spPr bwMode="auto">
              <a:xfrm>
                <a:off x="2734" y="2269"/>
                <a:ext cx="252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3" name="Line 1789"/>
              <p:cNvSpPr>
                <a:spLocks noChangeShapeType="1"/>
              </p:cNvSpPr>
              <p:nvPr/>
            </p:nvSpPr>
            <p:spPr bwMode="auto">
              <a:xfrm flipV="1">
                <a:off x="2986" y="2309"/>
                <a:ext cx="319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4" name="Freeform 1790"/>
              <p:cNvSpPr>
                <a:spLocks/>
              </p:cNvSpPr>
              <p:nvPr/>
            </p:nvSpPr>
            <p:spPr bwMode="auto">
              <a:xfrm>
                <a:off x="2986" y="2309"/>
                <a:ext cx="319" cy="804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319" y="0"/>
                  </a:cxn>
                  <a:cxn ang="0">
                    <a:pos x="319" y="804"/>
                  </a:cxn>
                  <a:cxn ang="0">
                    <a:pos x="0" y="126"/>
                  </a:cxn>
                </a:cxnLst>
                <a:rect l="0" t="0" r="r" b="b"/>
                <a:pathLst>
                  <a:path w="319" h="804">
                    <a:moveTo>
                      <a:pt x="0" y="126"/>
                    </a:moveTo>
                    <a:lnTo>
                      <a:pt x="319" y="0"/>
                    </a:lnTo>
                    <a:lnTo>
                      <a:pt x="319" y="804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5" name="Line 1791"/>
              <p:cNvSpPr>
                <a:spLocks noChangeShapeType="1"/>
              </p:cNvSpPr>
              <p:nvPr/>
            </p:nvSpPr>
            <p:spPr bwMode="auto">
              <a:xfrm flipV="1">
                <a:off x="2986" y="2309"/>
                <a:ext cx="319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6" name="Line 1792"/>
              <p:cNvSpPr>
                <a:spLocks noChangeShapeType="1"/>
              </p:cNvSpPr>
              <p:nvPr/>
            </p:nvSpPr>
            <p:spPr bwMode="auto">
              <a:xfrm>
                <a:off x="3305" y="2309"/>
                <a:ext cx="1" cy="8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7" name="Freeform 1793"/>
              <p:cNvSpPr>
                <a:spLocks/>
              </p:cNvSpPr>
              <p:nvPr/>
            </p:nvSpPr>
            <p:spPr bwMode="auto">
              <a:xfrm>
                <a:off x="2522" y="1712"/>
                <a:ext cx="570" cy="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5" y="159"/>
                  </a:cxn>
                  <a:cxn ang="0">
                    <a:pos x="570" y="39"/>
                  </a:cxn>
                  <a:cxn ang="0">
                    <a:pos x="0" y="0"/>
                  </a:cxn>
                </a:cxnLst>
                <a:rect l="0" t="0" r="r" b="b"/>
                <a:pathLst>
                  <a:path w="570" h="159">
                    <a:moveTo>
                      <a:pt x="0" y="0"/>
                    </a:moveTo>
                    <a:lnTo>
                      <a:pt x="245" y="159"/>
                    </a:lnTo>
                    <a:lnTo>
                      <a:pt x="57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8" name="Line 1794"/>
              <p:cNvSpPr>
                <a:spLocks noChangeShapeType="1"/>
              </p:cNvSpPr>
              <p:nvPr/>
            </p:nvSpPr>
            <p:spPr bwMode="auto">
              <a:xfrm>
                <a:off x="2522" y="1712"/>
                <a:ext cx="245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9" name="Line 1795"/>
              <p:cNvSpPr>
                <a:spLocks noChangeShapeType="1"/>
              </p:cNvSpPr>
              <p:nvPr/>
            </p:nvSpPr>
            <p:spPr bwMode="auto">
              <a:xfrm flipV="1">
                <a:off x="2767" y="1751"/>
                <a:ext cx="325" cy="1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0" name="Freeform 1796"/>
              <p:cNvSpPr>
                <a:spLocks/>
              </p:cNvSpPr>
              <p:nvPr/>
            </p:nvSpPr>
            <p:spPr bwMode="auto">
              <a:xfrm>
                <a:off x="2522" y="1592"/>
                <a:ext cx="570" cy="159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318" y="0"/>
                  </a:cxn>
                  <a:cxn ang="0">
                    <a:pos x="570" y="159"/>
                  </a:cxn>
                  <a:cxn ang="0">
                    <a:pos x="0" y="120"/>
                  </a:cxn>
                </a:cxnLst>
                <a:rect l="0" t="0" r="r" b="b"/>
                <a:pathLst>
                  <a:path w="570" h="159">
                    <a:moveTo>
                      <a:pt x="0" y="120"/>
                    </a:moveTo>
                    <a:lnTo>
                      <a:pt x="318" y="0"/>
                    </a:lnTo>
                    <a:lnTo>
                      <a:pt x="570" y="159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1" name="Line 1797"/>
              <p:cNvSpPr>
                <a:spLocks noChangeShapeType="1"/>
              </p:cNvSpPr>
              <p:nvPr/>
            </p:nvSpPr>
            <p:spPr bwMode="auto">
              <a:xfrm flipV="1">
                <a:off x="2522" y="1592"/>
                <a:ext cx="318" cy="1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2" name="Line 1798"/>
              <p:cNvSpPr>
                <a:spLocks noChangeShapeType="1"/>
              </p:cNvSpPr>
              <p:nvPr/>
            </p:nvSpPr>
            <p:spPr bwMode="auto">
              <a:xfrm>
                <a:off x="2840" y="1592"/>
                <a:ext cx="252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3" name="Freeform 1799"/>
              <p:cNvSpPr>
                <a:spLocks/>
              </p:cNvSpPr>
              <p:nvPr/>
            </p:nvSpPr>
            <p:spPr bwMode="auto">
              <a:xfrm>
                <a:off x="2734" y="2269"/>
                <a:ext cx="252" cy="811"/>
              </a:xfrm>
              <a:custGeom>
                <a:avLst/>
                <a:gdLst/>
                <a:ahLst/>
                <a:cxnLst>
                  <a:cxn ang="0">
                    <a:pos x="0" y="811"/>
                  </a:cxn>
                  <a:cxn ang="0">
                    <a:pos x="0" y="0"/>
                  </a:cxn>
                  <a:cxn ang="0">
                    <a:pos x="252" y="166"/>
                  </a:cxn>
                  <a:cxn ang="0">
                    <a:pos x="0" y="811"/>
                  </a:cxn>
                </a:cxnLst>
                <a:rect l="0" t="0" r="r" b="b"/>
                <a:pathLst>
                  <a:path w="252" h="811">
                    <a:moveTo>
                      <a:pt x="0" y="811"/>
                    </a:moveTo>
                    <a:lnTo>
                      <a:pt x="0" y="0"/>
                    </a:lnTo>
                    <a:lnTo>
                      <a:pt x="252" y="166"/>
                    </a:lnTo>
                    <a:lnTo>
                      <a:pt x="0" y="81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4" name="Line 1800"/>
              <p:cNvSpPr>
                <a:spLocks noChangeShapeType="1"/>
              </p:cNvSpPr>
              <p:nvPr/>
            </p:nvSpPr>
            <p:spPr bwMode="auto">
              <a:xfrm flipV="1">
                <a:off x="2734" y="2269"/>
                <a:ext cx="1" cy="8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5" name="Line 1801"/>
              <p:cNvSpPr>
                <a:spLocks noChangeShapeType="1"/>
              </p:cNvSpPr>
              <p:nvPr/>
            </p:nvSpPr>
            <p:spPr bwMode="auto">
              <a:xfrm>
                <a:off x="2734" y="2269"/>
                <a:ext cx="252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6" name="Freeform 1802"/>
              <p:cNvSpPr>
                <a:spLocks/>
              </p:cNvSpPr>
              <p:nvPr/>
            </p:nvSpPr>
            <p:spPr bwMode="auto">
              <a:xfrm>
                <a:off x="2734" y="2435"/>
                <a:ext cx="252" cy="804"/>
              </a:xfrm>
              <a:custGeom>
                <a:avLst/>
                <a:gdLst/>
                <a:ahLst/>
                <a:cxnLst>
                  <a:cxn ang="0">
                    <a:pos x="0" y="645"/>
                  </a:cxn>
                  <a:cxn ang="0">
                    <a:pos x="252" y="804"/>
                  </a:cxn>
                  <a:cxn ang="0">
                    <a:pos x="252" y="0"/>
                  </a:cxn>
                  <a:cxn ang="0">
                    <a:pos x="0" y="645"/>
                  </a:cxn>
                </a:cxnLst>
                <a:rect l="0" t="0" r="r" b="b"/>
                <a:pathLst>
                  <a:path w="252" h="804">
                    <a:moveTo>
                      <a:pt x="0" y="645"/>
                    </a:moveTo>
                    <a:lnTo>
                      <a:pt x="252" y="804"/>
                    </a:lnTo>
                    <a:lnTo>
                      <a:pt x="252" y="0"/>
                    </a:lnTo>
                    <a:lnTo>
                      <a:pt x="0" y="6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7" name="Line 1803"/>
              <p:cNvSpPr>
                <a:spLocks noChangeShapeType="1"/>
              </p:cNvSpPr>
              <p:nvPr/>
            </p:nvSpPr>
            <p:spPr bwMode="auto">
              <a:xfrm>
                <a:off x="2734" y="3080"/>
                <a:ext cx="252" cy="159"/>
              </a:xfrm>
              <a:prstGeom prst="lin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8" name="Line 1804"/>
              <p:cNvSpPr>
                <a:spLocks noChangeShapeType="1"/>
              </p:cNvSpPr>
              <p:nvPr/>
            </p:nvSpPr>
            <p:spPr bwMode="auto">
              <a:xfrm flipV="1">
                <a:off x="2986" y="2435"/>
                <a:ext cx="1" cy="8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9" name="Freeform 1805"/>
              <p:cNvSpPr>
                <a:spLocks/>
              </p:cNvSpPr>
              <p:nvPr/>
            </p:nvSpPr>
            <p:spPr bwMode="auto">
              <a:xfrm>
                <a:off x="2581" y="3106"/>
                <a:ext cx="319" cy="286"/>
              </a:xfrm>
              <a:custGeom>
                <a:avLst/>
                <a:gdLst/>
                <a:ahLst/>
                <a:cxnLst>
                  <a:cxn ang="0">
                    <a:pos x="0" y="286"/>
                  </a:cxn>
                  <a:cxn ang="0">
                    <a:pos x="319" y="166"/>
                  </a:cxn>
                  <a:cxn ang="0">
                    <a:pos x="73" y="0"/>
                  </a:cxn>
                  <a:cxn ang="0">
                    <a:pos x="0" y="286"/>
                  </a:cxn>
                </a:cxnLst>
                <a:rect l="0" t="0" r="r" b="b"/>
                <a:pathLst>
                  <a:path w="319" h="286">
                    <a:moveTo>
                      <a:pt x="0" y="286"/>
                    </a:moveTo>
                    <a:lnTo>
                      <a:pt x="319" y="166"/>
                    </a:lnTo>
                    <a:lnTo>
                      <a:pt x="73" y="0"/>
                    </a:lnTo>
                    <a:lnTo>
                      <a:pt x="0" y="286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0" name="Line 1806"/>
              <p:cNvSpPr>
                <a:spLocks noChangeShapeType="1"/>
              </p:cNvSpPr>
              <p:nvPr/>
            </p:nvSpPr>
            <p:spPr bwMode="auto">
              <a:xfrm flipV="1">
                <a:off x="2581" y="3272"/>
                <a:ext cx="319" cy="1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1" name="Line 1807"/>
              <p:cNvSpPr>
                <a:spLocks noChangeShapeType="1"/>
              </p:cNvSpPr>
              <p:nvPr/>
            </p:nvSpPr>
            <p:spPr bwMode="auto">
              <a:xfrm flipH="1" flipV="1">
                <a:off x="2654" y="3106"/>
                <a:ext cx="246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2" name="Freeform 1808"/>
              <p:cNvSpPr>
                <a:spLocks/>
              </p:cNvSpPr>
              <p:nvPr/>
            </p:nvSpPr>
            <p:spPr bwMode="auto">
              <a:xfrm>
                <a:off x="2117" y="2435"/>
                <a:ext cx="245" cy="399"/>
              </a:xfrm>
              <a:custGeom>
                <a:avLst/>
                <a:gdLst/>
                <a:ahLst/>
                <a:cxnLst>
                  <a:cxn ang="0">
                    <a:pos x="0" y="240"/>
                  </a:cxn>
                  <a:cxn ang="0">
                    <a:pos x="245" y="399"/>
                  </a:cxn>
                  <a:cxn ang="0">
                    <a:pos x="245" y="0"/>
                  </a:cxn>
                  <a:cxn ang="0">
                    <a:pos x="0" y="240"/>
                  </a:cxn>
                </a:cxnLst>
                <a:rect l="0" t="0" r="r" b="b"/>
                <a:pathLst>
                  <a:path w="245" h="399">
                    <a:moveTo>
                      <a:pt x="0" y="240"/>
                    </a:moveTo>
                    <a:lnTo>
                      <a:pt x="245" y="399"/>
                    </a:lnTo>
                    <a:lnTo>
                      <a:pt x="245" y="0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3" name="Line 1809"/>
              <p:cNvSpPr>
                <a:spLocks noChangeShapeType="1"/>
              </p:cNvSpPr>
              <p:nvPr/>
            </p:nvSpPr>
            <p:spPr bwMode="auto">
              <a:xfrm>
                <a:off x="2117" y="2675"/>
                <a:ext cx="245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4" name="Line 1810"/>
              <p:cNvSpPr>
                <a:spLocks noChangeShapeType="1"/>
              </p:cNvSpPr>
              <p:nvPr/>
            </p:nvSpPr>
            <p:spPr bwMode="auto">
              <a:xfrm flipV="1">
                <a:off x="2362" y="2435"/>
                <a:ext cx="1" cy="3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5" name="Freeform 1811"/>
              <p:cNvSpPr>
                <a:spLocks/>
              </p:cNvSpPr>
              <p:nvPr/>
            </p:nvSpPr>
            <p:spPr bwMode="auto">
              <a:xfrm>
                <a:off x="1964" y="2708"/>
                <a:ext cx="319" cy="285"/>
              </a:xfrm>
              <a:custGeom>
                <a:avLst/>
                <a:gdLst/>
                <a:ahLst/>
                <a:cxnLst>
                  <a:cxn ang="0">
                    <a:pos x="0" y="285"/>
                  </a:cxn>
                  <a:cxn ang="0">
                    <a:pos x="319" y="159"/>
                  </a:cxn>
                  <a:cxn ang="0">
                    <a:pos x="73" y="0"/>
                  </a:cxn>
                  <a:cxn ang="0">
                    <a:pos x="0" y="285"/>
                  </a:cxn>
                </a:cxnLst>
                <a:rect l="0" t="0" r="r" b="b"/>
                <a:pathLst>
                  <a:path w="319" h="285">
                    <a:moveTo>
                      <a:pt x="0" y="285"/>
                    </a:moveTo>
                    <a:lnTo>
                      <a:pt x="319" y="159"/>
                    </a:lnTo>
                    <a:lnTo>
                      <a:pt x="73" y="0"/>
                    </a:lnTo>
                    <a:lnTo>
                      <a:pt x="0" y="28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6" name="Line 1812"/>
              <p:cNvSpPr>
                <a:spLocks noChangeShapeType="1"/>
              </p:cNvSpPr>
              <p:nvPr/>
            </p:nvSpPr>
            <p:spPr bwMode="auto">
              <a:xfrm flipV="1">
                <a:off x="1964" y="2867"/>
                <a:ext cx="319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7" name="Line 1813"/>
              <p:cNvSpPr>
                <a:spLocks noChangeShapeType="1"/>
              </p:cNvSpPr>
              <p:nvPr/>
            </p:nvSpPr>
            <p:spPr bwMode="auto">
              <a:xfrm flipH="1" flipV="1">
                <a:off x="2037" y="2708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8" name="Freeform 1814"/>
              <p:cNvSpPr>
                <a:spLocks/>
              </p:cNvSpPr>
              <p:nvPr/>
            </p:nvSpPr>
            <p:spPr bwMode="auto">
              <a:xfrm>
                <a:off x="1712" y="2708"/>
                <a:ext cx="325" cy="285"/>
              </a:xfrm>
              <a:custGeom>
                <a:avLst/>
                <a:gdLst/>
                <a:ahLst/>
                <a:cxnLst>
                  <a:cxn ang="0">
                    <a:pos x="252" y="285"/>
                  </a:cxn>
                  <a:cxn ang="0">
                    <a:pos x="0" y="119"/>
                  </a:cxn>
                  <a:cxn ang="0">
                    <a:pos x="325" y="0"/>
                  </a:cxn>
                  <a:cxn ang="0">
                    <a:pos x="252" y="285"/>
                  </a:cxn>
                </a:cxnLst>
                <a:rect l="0" t="0" r="r" b="b"/>
                <a:pathLst>
                  <a:path w="325" h="285">
                    <a:moveTo>
                      <a:pt x="252" y="285"/>
                    </a:moveTo>
                    <a:lnTo>
                      <a:pt x="0" y="119"/>
                    </a:lnTo>
                    <a:lnTo>
                      <a:pt x="325" y="0"/>
                    </a:lnTo>
                    <a:lnTo>
                      <a:pt x="252" y="28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9" name="Line 1815"/>
              <p:cNvSpPr>
                <a:spLocks noChangeShapeType="1"/>
              </p:cNvSpPr>
              <p:nvPr/>
            </p:nvSpPr>
            <p:spPr bwMode="auto">
              <a:xfrm flipH="1" flipV="1">
                <a:off x="1712" y="2827"/>
                <a:ext cx="252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0" name="Line 1816"/>
              <p:cNvSpPr>
                <a:spLocks noChangeShapeType="1"/>
              </p:cNvSpPr>
              <p:nvPr/>
            </p:nvSpPr>
            <p:spPr bwMode="auto">
              <a:xfrm flipV="1">
                <a:off x="1712" y="2708"/>
                <a:ext cx="325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1" name="Freeform 1817"/>
              <p:cNvSpPr>
                <a:spLocks/>
              </p:cNvSpPr>
              <p:nvPr/>
            </p:nvSpPr>
            <p:spPr bwMode="auto">
              <a:xfrm>
                <a:off x="1964" y="2787"/>
                <a:ext cx="319" cy="2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6"/>
                  </a:cxn>
                  <a:cxn ang="0">
                    <a:pos x="319" y="80"/>
                  </a:cxn>
                  <a:cxn ang="0">
                    <a:pos x="0" y="0"/>
                  </a:cxn>
                </a:cxnLst>
                <a:rect l="0" t="0" r="r" b="b"/>
                <a:pathLst>
                  <a:path w="319" h="206">
                    <a:moveTo>
                      <a:pt x="0" y="0"/>
                    </a:moveTo>
                    <a:lnTo>
                      <a:pt x="0" y="206"/>
                    </a:lnTo>
                    <a:lnTo>
                      <a:pt x="319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2" name="Line 1818"/>
              <p:cNvSpPr>
                <a:spLocks noChangeShapeType="1"/>
              </p:cNvSpPr>
              <p:nvPr/>
            </p:nvSpPr>
            <p:spPr bwMode="auto">
              <a:xfrm>
                <a:off x="1964" y="2787"/>
                <a:ext cx="1" cy="20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3" name="Line 1819"/>
              <p:cNvSpPr>
                <a:spLocks noChangeShapeType="1"/>
              </p:cNvSpPr>
              <p:nvPr/>
            </p:nvSpPr>
            <p:spPr bwMode="auto">
              <a:xfrm flipV="1">
                <a:off x="1964" y="2867"/>
                <a:ext cx="319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4" name="Freeform 1820"/>
              <p:cNvSpPr>
                <a:spLocks/>
              </p:cNvSpPr>
              <p:nvPr/>
            </p:nvSpPr>
            <p:spPr bwMode="auto">
              <a:xfrm>
                <a:off x="2117" y="2269"/>
                <a:ext cx="245" cy="406"/>
              </a:xfrm>
              <a:custGeom>
                <a:avLst/>
                <a:gdLst/>
                <a:ahLst/>
                <a:cxnLst>
                  <a:cxn ang="0">
                    <a:pos x="0" y="406"/>
                  </a:cxn>
                  <a:cxn ang="0">
                    <a:pos x="0" y="0"/>
                  </a:cxn>
                  <a:cxn ang="0">
                    <a:pos x="245" y="166"/>
                  </a:cxn>
                  <a:cxn ang="0">
                    <a:pos x="0" y="406"/>
                  </a:cxn>
                </a:cxnLst>
                <a:rect l="0" t="0" r="r" b="b"/>
                <a:pathLst>
                  <a:path w="245" h="406">
                    <a:moveTo>
                      <a:pt x="0" y="406"/>
                    </a:moveTo>
                    <a:lnTo>
                      <a:pt x="0" y="0"/>
                    </a:lnTo>
                    <a:lnTo>
                      <a:pt x="245" y="166"/>
                    </a:lnTo>
                    <a:lnTo>
                      <a:pt x="0" y="406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5" name="Line 1821"/>
              <p:cNvSpPr>
                <a:spLocks noChangeShapeType="1"/>
              </p:cNvSpPr>
              <p:nvPr/>
            </p:nvSpPr>
            <p:spPr bwMode="auto">
              <a:xfrm flipV="1">
                <a:off x="2117" y="2269"/>
                <a:ext cx="1" cy="40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6" name="Line 1822"/>
              <p:cNvSpPr>
                <a:spLocks noChangeShapeType="1"/>
              </p:cNvSpPr>
              <p:nvPr/>
            </p:nvSpPr>
            <p:spPr bwMode="auto">
              <a:xfrm>
                <a:off x="2117" y="2269"/>
                <a:ext cx="245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7" name="Freeform 1823"/>
              <p:cNvSpPr>
                <a:spLocks/>
              </p:cNvSpPr>
              <p:nvPr/>
            </p:nvSpPr>
            <p:spPr bwMode="auto">
              <a:xfrm>
                <a:off x="2037" y="2502"/>
                <a:ext cx="246" cy="3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6" y="166"/>
                  </a:cxn>
                  <a:cxn ang="0">
                    <a:pos x="246" y="365"/>
                  </a:cxn>
                  <a:cxn ang="0">
                    <a:pos x="0" y="0"/>
                  </a:cxn>
                </a:cxnLst>
                <a:rect l="0" t="0" r="r" b="b"/>
                <a:pathLst>
                  <a:path w="246" h="365">
                    <a:moveTo>
                      <a:pt x="0" y="0"/>
                    </a:moveTo>
                    <a:lnTo>
                      <a:pt x="246" y="166"/>
                    </a:lnTo>
                    <a:lnTo>
                      <a:pt x="246" y="3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8" name="Line 1824"/>
              <p:cNvSpPr>
                <a:spLocks noChangeShapeType="1"/>
              </p:cNvSpPr>
              <p:nvPr/>
            </p:nvSpPr>
            <p:spPr bwMode="auto">
              <a:xfrm>
                <a:off x="2037" y="2502"/>
                <a:ext cx="246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9" name="Line 1825"/>
              <p:cNvSpPr>
                <a:spLocks noChangeShapeType="1"/>
              </p:cNvSpPr>
              <p:nvPr/>
            </p:nvSpPr>
            <p:spPr bwMode="auto">
              <a:xfrm>
                <a:off x="2283" y="2668"/>
                <a:ext cx="1" cy="1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0" name="Freeform 1826"/>
              <p:cNvSpPr>
                <a:spLocks/>
              </p:cNvSpPr>
              <p:nvPr/>
            </p:nvSpPr>
            <p:spPr bwMode="auto">
              <a:xfrm>
                <a:off x="2037" y="2502"/>
                <a:ext cx="246" cy="3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6"/>
                  </a:cxn>
                  <a:cxn ang="0">
                    <a:pos x="246" y="365"/>
                  </a:cxn>
                  <a:cxn ang="0">
                    <a:pos x="0" y="0"/>
                  </a:cxn>
                </a:cxnLst>
                <a:rect l="0" t="0" r="r" b="b"/>
                <a:pathLst>
                  <a:path w="246" h="365">
                    <a:moveTo>
                      <a:pt x="0" y="0"/>
                    </a:moveTo>
                    <a:lnTo>
                      <a:pt x="0" y="206"/>
                    </a:lnTo>
                    <a:lnTo>
                      <a:pt x="246" y="3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1" name="Line 1827"/>
              <p:cNvSpPr>
                <a:spLocks noChangeShapeType="1"/>
              </p:cNvSpPr>
              <p:nvPr/>
            </p:nvSpPr>
            <p:spPr bwMode="auto">
              <a:xfrm>
                <a:off x="2037" y="2502"/>
                <a:ext cx="1" cy="20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2" name="Line 1828"/>
              <p:cNvSpPr>
                <a:spLocks noChangeShapeType="1"/>
              </p:cNvSpPr>
              <p:nvPr/>
            </p:nvSpPr>
            <p:spPr bwMode="auto">
              <a:xfrm>
                <a:off x="2037" y="2708"/>
                <a:ext cx="246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3" name="Freeform 1829"/>
              <p:cNvSpPr>
                <a:spLocks/>
              </p:cNvSpPr>
              <p:nvPr/>
            </p:nvSpPr>
            <p:spPr bwMode="auto">
              <a:xfrm>
                <a:off x="1964" y="2668"/>
                <a:ext cx="319" cy="199"/>
              </a:xfrm>
              <a:custGeom>
                <a:avLst/>
                <a:gdLst/>
                <a:ahLst/>
                <a:cxnLst>
                  <a:cxn ang="0">
                    <a:pos x="0" y="119"/>
                  </a:cxn>
                  <a:cxn ang="0">
                    <a:pos x="319" y="0"/>
                  </a:cxn>
                  <a:cxn ang="0">
                    <a:pos x="319" y="199"/>
                  </a:cxn>
                  <a:cxn ang="0">
                    <a:pos x="0" y="119"/>
                  </a:cxn>
                </a:cxnLst>
                <a:rect l="0" t="0" r="r" b="b"/>
                <a:pathLst>
                  <a:path w="319" h="199">
                    <a:moveTo>
                      <a:pt x="0" y="119"/>
                    </a:moveTo>
                    <a:lnTo>
                      <a:pt x="319" y="0"/>
                    </a:lnTo>
                    <a:lnTo>
                      <a:pt x="319" y="199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4" name="Line 1830"/>
              <p:cNvSpPr>
                <a:spLocks noChangeShapeType="1"/>
              </p:cNvSpPr>
              <p:nvPr/>
            </p:nvSpPr>
            <p:spPr bwMode="auto">
              <a:xfrm flipV="1">
                <a:off x="1964" y="2668"/>
                <a:ext cx="319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5" name="Line 1831"/>
              <p:cNvSpPr>
                <a:spLocks noChangeShapeType="1"/>
              </p:cNvSpPr>
              <p:nvPr/>
            </p:nvSpPr>
            <p:spPr bwMode="auto">
              <a:xfrm>
                <a:off x="2283" y="2668"/>
                <a:ext cx="1" cy="1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6" name="Freeform 1832"/>
              <p:cNvSpPr>
                <a:spLocks/>
              </p:cNvSpPr>
              <p:nvPr/>
            </p:nvSpPr>
            <p:spPr bwMode="auto">
              <a:xfrm>
                <a:off x="1712" y="2502"/>
                <a:ext cx="325" cy="325"/>
              </a:xfrm>
              <a:custGeom>
                <a:avLst/>
                <a:gdLst/>
                <a:ahLst/>
                <a:cxnLst>
                  <a:cxn ang="0">
                    <a:pos x="0" y="325"/>
                  </a:cxn>
                  <a:cxn ang="0">
                    <a:pos x="0" y="126"/>
                  </a:cxn>
                  <a:cxn ang="0">
                    <a:pos x="325" y="0"/>
                  </a:cxn>
                  <a:cxn ang="0">
                    <a:pos x="0" y="325"/>
                  </a:cxn>
                </a:cxnLst>
                <a:rect l="0" t="0" r="r" b="b"/>
                <a:pathLst>
                  <a:path w="325" h="325">
                    <a:moveTo>
                      <a:pt x="0" y="325"/>
                    </a:moveTo>
                    <a:lnTo>
                      <a:pt x="0" y="126"/>
                    </a:lnTo>
                    <a:lnTo>
                      <a:pt x="325" y="0"/>
                    </a:lnTo>
                    <a:lnTo>
                      <a:pt x="0" y="32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7" name="Line 1833"/>
              <p:cNvSpPr>
                <a:spLocks noChangeShapeType="1"/>
              </p:cNvSpPr>
              <p:nvPr/>
            </p:nvSpPr>
            <p:spPr bwMode="auto">
              <a:xfrm flipV="1">
                <a:off x="1712" y="2628"/>
                <a:ext cx="1" cy="19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8" name="Line 1834"/>
              <p:cNvSpPr>
                <a:spLocks noChangeShapeType="1"/>
              </p:cNvSpPr>
              <p:nvPr/>
            </p:nvSpPr>
            <p:spPr bwMode="auto">
              <a:xfrm flipV="1">
                <a:off x="1712" y="2502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9" name="Freeform 1835"/>
              <p:cNvSpPr>
                <a:spLocks/>
              </p:cNvSpPr>
              <p:nvPr/>
            </p:nvSpPr>
            <p:spPr bwMode="auto">
              <a:xfrm>
                <a:off x="1712" y="2502"/>
                <a:ext cx="325" cy="325"/>
              </a:xfrm>
              <a:custGeom>
                <a:avLst/>
                <a:gdLst/>
                <a:ahLst/>
                <a:cxnLst>
                  <a:cxn ang="0">
                    <a:pos x="0" y="325"/>
                  </a:cxn>
                  <a:cxn ang="0">
                    <a:pos x="325" y="206"/>
                  </a:cxn>
                  <a:cxn ang="0">
                    <a:pos x="325" y="0"/>
                  </a:cxn>
                  <a:cxn ang="0">
                    <a:pos x="0" y="325"/>
                  </a:cxn>
                </a:cxnLst>
                <a:rect l="0" t="0" r="r" b="b"/>
                <a:pathLst>
                  <a:path w="325" h="325">
                    <a:moveTo>
                      <a:pt x="0" y="325"/>
                    </a:moveTo>
                    <a:lnTo>
                      <a:pt x="325" y="206"/>
                    </a:lnTo>
                    <a:lnTo>
                      <a:pt x="325" y="0"/>
                    </a:lnTo>
                    <a:lnTo>
                      <a:pt x="0" y="325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0" name="Line 1836"/>
              <p:cNvSpPr>
                <a:spLocks noChangeShapeType="1"/>
              </p:cNvSpPr>
              <p:nvPr/>
            </p:nvSpPr>
            <p:spPr bwMode="auto">
              <a:xfrm flipV="1">
                <a:off x="1712" y="2708"/>
                <a:ext cx="325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1" name="Line 1837"/>
              <p:cNvSpPr>
                <a:spLocks noChangeShapeType="1"/>
              </p:cNvSpPr>
              <p:nvPr/>
            </p:nvSpPr>
            <p:spPr bwMode="auto">
              <a:xfrm flipV="1">
                <a:off x="2037" y="2502"/>
                <a:ext cx="1" cy="20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2" name="Freeform 1838"/>
              <p:cNvSpPr>
                <a:spLocks/>
              </p:cNvSpPr>
              <p:nvPr/>
            </p:nvSpPr>
            <p:spPr bwMode="auto">
              <a:xfrm>
                <a:off x="1712" y="2628"/>
                <a:ext cx="571" cy="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2" y="159"/>
                  </a:cxn>
                  <a:cxn ang="0">
                    <a:pos x="571" y="40"/>
                  </a:cxn>
                  <a:cxn ang="0">
                    <a:pos x="0" y="0"/>
                  </a:cxn>
                </a:cxnLst>
                <a:rect l="0" t="0" r="r" b="b"/>
                <a:pathLst>
                  <a:path w="571" h="159">
                    <a:moveTo>
                      <a:pt x="0" y="0"/>
                    </a:moveTo>
                    <a:lnTo>
                      <a:pt x="252" y="159"/>
                    </a:lnTo>
                    <a:lnTo>
                      <a:pt x="571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3" name="Line 1839"/>
              <p:cNvSpPr>
                <a:spLocks noChangeShapeType="1"/>
              </p:cNvSpPr>
              <p:nvPr/>
            </p:nvSpPr>
            <p:spPr bwMode="auto">
              <a:xfrm>
                <a:off x="1712" y="2628"/>
                <a:ext cx="252" cy="15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4" name="Line 1840"/>
              <p:cNvSpPr>
                <a:spLocks noChangeShapeType="1"/>
              </p:cNvSpPr>
              <p:nvPr/>
            </p:nvSpPr>
            <p:spPr bwMode="auto">
              <a:xfrm flipV="1">
                <a:off x="1964" y="2668"/>
                <a:ext cx="319" cy="11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5" name="Freeform 1841"/>
              <p:cNvSpPr>
                <a:spLocks/>
              </p:cNvSpPr>
              <p:nvPr/>
            </p:nvSpPr>
            <p:spPr bwMode="auto">
              <a:xfrm>
                <a:off x="1712" y="2502"/>
                <a:ext cx="571" cy="166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325" y="0"/>
                  </a:cxn>
                  <a:cxn ang="0">
                    <a:pos x="571" y="166"/>
                  </a:cxn>
                  <a:cxn ang="0">
                    <a:pos x="0" y="126"/>
                  </a:cxn>
                </a:cxnLst>
                <a:rect l="0" t="0" r="r" b="b"/>
                <a:pathLst>
                  <a:path w="571" h="166">
                    <a:moveTo>
                      <a:pt x="0" y="126"/>
                    </a:moveTo>
                    <a:lnTo>
                      <a:pt x="325" y="0"/>
                    </a:lnTo>
                    <a:lnTo>
                      <a:pt x="571" y="166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6" name="Line 1842"/>
              <p:cNvSpPr>
                <a:spLocks noChangeShapeType="1"/>
              </p:cNvSpPr>
              <p:nvPr/>
            </p:nvSpPr>
            <p:spPr bwMode="auto">
              <a:xfrm flipV="1">
                <a:off x="1712" y="2502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7" name="Line 1843"/>
              <p:cNvSpPr>
                <a:spLocks noChangeShapeType="1"/>
              </p:cNvSpPr>
              <p:nvPr/>
            </p:nvSpPr>
            <p:spPr bwMode="auto">
              <a:xfrm>
                <a:off x="2037" y="2502"/>
                <a:ext cx="246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8" name="Freeform 1844"/>
              <p:cNvSpPr>
                <a:spLocks/>
              </p:cNvSpPr>
              <p:nvPr/>
            </p:nvSpPr>
            <p:spPr bwMode="auto">
              <a:xfrm>
                <a:off x="2024" y="2502"/>
                <a:ext cx="325" cy="531"/>
              </a:xfrm>
              <a:custGeom>
                <a:avLst/>
                <a:gdLst/>
                <a:ahLst/>
                <a:cxnLst>
                  <a:cxn ang="0">
                    <a:pos x="0" y="531"/>
                  </a:cxn>
                  <a:cxn ang="0">
                    <a:pos x="325" y="405"/>
                  </a:cxn>
                  <a:cxn ang="0">
                    <a:pos x="325" y="0"/>
                  </a:cxn>
                  <a:cxn ang="0">
                    <a:pos x="0" y="531"/>
                  </a:cxn>
                </a:cxnLst>
                <a:rect l="0" t="0" r="r" b="b"/>
                <a:pathLst>
                  <a:path w="325" h="531">
                    <a:moveTo>
                      <a:pt x="0" y="531"/>
                    </a:moveTo>
                    <a:lnTo>
                      <a:pt x="325" y="405"/>
                    </a:lnTo>
                    <a:lnTo>
                      <a:pt x="325" y="0"/>
                    </a:lnTo>
                    <a:lnTo>
                      <a:pt x="0" y="531"/>
                    </a:lnTo>
                    <a:close/>
                  </a:path>
                </a:pathLst>
              </a:custGeom>
              <a:solidFill>
                <a:srgbClr val="00BFB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9" name="Line 1845"/>
              <p:cNvSpPr>
                <a:spLocks noChangeShapeType="1"/>
              </p:cNvSpPr>
              <p:nvPr/>
            </p:nvSpPr>
            <p:spPr bwMode="auto">
              <a:xfrm flipV="1">
                <a:off x="2024" y="2907"/>
                <a:ext cx="325" cy="12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71" name="Line 1847"/>
            <p:cNvSpPr>
              <a:spLocks noChangeShapeType="1"/>
            </p:cNvSpPr>
            <p:nvPr/>
          </p:nvSpPr>
          <p:spPr bwMode="auto">
            <a:xfrm flipV="1">
              <a:off x="2349" y="2502"/>
              <a:ext cx="1" cy="4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" name="Freeform 1848"/>
            <p:cNvSpPr>
              <a:spLocks/>
            </p:cNvSpPr>
            <p:nvPr/>
          </p:nvSpPr>
          <p:spPr bwMode="auto">
            <a:xfrm>
              <a:off x="2024" y="2502"/>
              <a:ext cx="325" cy="531"/>
            </a:xfrm>
            <a:custGeom>
              <a:avLst/>
              <a:gdLst/>
              <a:ahLst/>
              <a:cxnLst>
                <a:cxn ang="0">
                  <a:pos x="0" y="531"/>
                </a:cxn>
                <a:cxn ang="0">
                  <a:pos x="0" y="126"/>
                </a:cxn>
                <a:cxn ang="0">
                  <a:pos x="325" y="0"/>
                </a:cxn>
                <a:cxn ang="0">
                  <a:pos x="0" y="531"/>
                </a:cxn>
              </a:cxnLst>
              <a:rect l="0" t="0" r="r" b="b"/>
              <a:pathLst>
                <a:path w="325" h="531">
                  <a:moveTo>
                    <a:pt x="0" y="531"/>
                  </a:moveTo>
                  <a:lnTo>
                    <a:pt x="0" y="126"/>
                  </a:lnTo>
                  <a:lnTo>
                    <a:pt x="325" y="0"/>
                  </a:lnTo>
                  <a:lnTo>
                    <a:pt x="0" y="531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" name="Line 1849"/>
            <p:cNvSpPr>
              <a:spLocks noChangeShapeType="1"/>
            </p:cNvSpPr>
            <p:nvPr/>
          </p:nvSpPr>
          <p:spPr bwMode="auto">
            <a:xfrm flipV="1">
              <a:off x="2024" y="2628"/>
              <a:ext cx="1" cy="4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" name="Line 1850"/>
            <p:cNvSpPr>
              <a:spLocks noChangeShapeType="1"/>
            </p:cNvSpPr>
            <p:nvPr/>
          </p:nvSpPr>
          <p:spPr bwMode="auto">
            <a:xfrm flipV="1">
              <a:off x="2024" y="2502"/>
              <a:ext cx="325" cy="1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" name="Freeform 1851"/>
            <p:cNvSpPr>
              <a:spLocks/>
            </p:cNvSpPr>
            <p:nvPr/>
          </p:nvSpPr>
          <p:spPr bwMode="auto">
            <a:xfrm>
              <a:off x="2429" y="2269"/>
              <a:ext cx="245" cy="605"/>
            </a:xfrm>
            <a:custGeom>
              <a:avLst/>
              <a:gdLst/>
              <a:ahLst/>
              <a:cxnLst>
                <a:cxn ang="0">
                  <a:pos x="0" y="605"/>
                </a:cxn>
                <a:cxn ang="0">
                  <a:pos x="0" y="0"/>
                </a:cxn>
                <a:cxn ang="0">
                  <a:pos x="245" y="166"/>
                </a:cxn>
                <a:cxn ang="0">
                  <a:pos x="0" y="605"/>
                </a:cxn>
              </a:cxnLst>
              <a:rect l="0" t="0" r="r" b="b"/>
              <a:pathLst>
                <a:path w="245" h="605">
                  <a:moveTo>
                    <a:pt x="0" y="605"/>
                  </a:moveTo>
                  <a:lnTo>
                    <a:pt x="0" y="0"/>
                  </a:lnTo>
                  <a:lnTo>
                    <a:pt x="245" y="166"/>
                  </a:lnTo>
                  <a:lnTo>
                    <a:pt x="0" y="605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" name="Line 1852"/>
            <p:cNvSpPr>
              <a:spLocks noChangeShapeType="1"/>
            </p:cNvSpPr>
            <p:nvPr/>
          </p:nvSpPr>
          <p:spPr bwMode="auto">
            <a:xfrm flipV="1">
              <a:off x="2429" y="2269"/>
              <a:ext cx="1" cy="6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" name="Line 1853"/>
            <p:cNvSpPr>
              <a:spLocks noChangeShapeType="1"/>
            </p:cNvSpPr>
            <p:nvPr/>
          </p:nvSpPr>
          <p:spPr bwMode="auto">
            <a:xfrm>
              <a:off x="2429" y="2269"/>
              <a:ext cx="245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" name="Freeform 1854"/>
            <p:cNvSpPr>
              <a:spLocks/>
            </p:cNvSpPr>
            <p:nvPr/>
          </p:nvSpPr>
          <p:spPr bwMode="auto">
            <a:xfrm>
              <a:off x="2429" y="2435"/>
              <a:ext cx="245" cy="605"/>
            </a:xfrm>
            <a:custGeom>
              <a:avLst/>
              <a:gdLst/>
              <a:ahLst/>
              <a:cxnLst>
                <a:cxn ang="0">
                  <a:pos x="0" y="439"/>
                </a:cxn>
                <a:cxn ang="0">
                  <a:pos x="245" y="605"/>
                </a:cxn>
                <a:cxn ang="0">
                  <a:pos x="245" y="0"/>
                </a:cxn>
                <a:cxn ang="0">
                  <a:pos x="0" y="439"/>
                </a:cxn>
              </a:cxnLst>
              <a:rect l="0" t="0" r="r" b="b"/>
              <a:pathLst>
                <a:path w="245" h="605">
                  <a:moveTo>
                    <a:pt x="0" y="439"/>
                  </a:moveTo>
                  <a:lnTo>
                    <a:pt x="245" y="605"/>
                  </a:lnTo>
                  <a:lnTo>
                    <a:pt x="245" y="0"/>
                  </a:lnTo>
                  <a:lnTo>
                    <a:pt x="0" y="439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" name="Line 1855"/>
            <p:cNvSpPr>
              <a:spLocks noChangeShapeType="1"/>
            </p:cNvSpPr>
            <p:nvPr/>
          </p:nvSpPr>
          <p:spPr bwMode="auto">
            <a:xfrm>
              <a:off x="2429" y="2874"/>
              <a:ext cx="245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" name="Line 1856"/>
            <p:cNvSpPr>
              <a:spLocks noChangeShapeType="1"/>
            </p:cNvSpPr>
            <p:nvPr/>
          </p:nvSpPr>
          <p:spPr bwMode="auto">
            <a:xfrm flipV="1">
              <a:off x="2674" y="2435"/>
              <a:ext cx="1" cy="6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1" name="Freeform 1857"/>
            <p:cNvSpPr>
              <a:spLocks/>
            </p:cNvSpPr>
            <p:nvPr/>
          </p:nvSpPr>
          <p:spPr bwMode="auto">
            <a:xfrm>
              <a:off x="2349" y="2502"/>
              <a:ext cx="246" cy="5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5"/>
                </a:cxn>
                <a:cxn ang="0">
                  <a:pos x="246" y="564"/>
                </a:cxn>
                <a:cxn ang="0">
                  <a:pos x="0" y="0"/>
                </a:cxn>
              </a:cxnLst>
              <a:rect l="0" t="0" r="r" b="b"/>
              <a:pathLst>
                <a:path w="246" h="564">
                  <a:moveTo>
                    <a:pt x="0" y="0"/>
                  </a:moveTo>
                  <a:lnTo>
                    <a:pt x="0" y="405"/>
                  </a:lnTo>
                  <a:lnTo>
                    <a:pt x="246" y="5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2" name="Line 1858"/>
            <p:cNvSpPr>
              <a:spLocks noChangeShapeType="1"/>
            </p:cNvSpPr>
            <p:nvPr/>
          </p:nvSpPr>
          <p:spPr bwMode="auto">
            <a:xfrm>
              <a:off x="2349" y="2502"/>
              <a:ext cx="1" cy="4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3" name="Line 1859"/>
            <p:cNvSpPr>
              <a:spLocks noChangeShapeType="1"/>
            </p:cNvSpPr>
            <p:nvPr/>
          </p:nvSpPr>
          <p:spPr bwMode="auto">
            <a:xfrm>
              <a:off x="2349" y="2907"/>
              <a:ext cx="246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4" name="Freeform 1860"/>
            <p:cNvSpPr>
              <a:spLocks/>
            </p:cNvSpPr>
            <p:nvPr/>
          </p:nvSpPr>
          <p:spPr bwMode="auto">
            <a:xfrm>
              <a:off x="2349" y="2502"/>
              <a:ext cx="246" cy="5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6" y="166"/>
                </a:cxn>
                <a:cxn ang="0">
                  <a:pos x="246" y="564"/>
                </a:cxn>
                <a:cxn ang="0">
                  <a:pos x="0" y="0"/>
                </a:cxn>
              </a:cxnLst>
              <a:rect l="0" t="0" r="r" b="b"/>
              <a:pathLst>
                <a:path w="246" h="564">
                  <a:moveTo>
                    <a:pt x="0" y="0"/>
                  </a:moveTo>
                  <a:lnTo>
                    <a:pt x="246" y="166"/>
                  </a:lnTo>
                  <a:lnTo>
                    <a:pt x="246" y="5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5" name="Line 1861"/>
            <p:cNvSpPr>
              <a:spLocks noChangeShapeType="1"/>
            </p:cNvSpPr>
            <p:nvPr/>
          </p:nvSpPr>
          <p:spPr bwMode="auto">
            <a:xfrm>
              <a:off x="2349" y="2502"/>
              <a:ext cx="246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6" name="Line 1862"/>
            <p:cNvSpPr>
              <a:spLocks noChangeShapeType="1"/>
            </p:cNvSpPr>
            <p:nvPr/>
          </p:nvSpPr>
          <p:spPr bwMode="auto">
            <a:xfrm>
              <a:off x="2595" y="2668"/>
              <a:ext cx="1" cy="3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7" name="Freeform 1863"/>
            <p:cNvSpPr>
              <a:spLocks/>
            </p:cNvSpPr>
            <p:nvPr/>
          </p:nvSpPr>
          <p:spPr bwMode="auto">
            <a:xfrm>
              <a:off x="2024" y="2502"/>
              <a:ext cx="571" cy="166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325" y="0"/>
                </a:cxn>
                <a:cxn ang="0">
                  <a:pos x="571" y="166"/>
                </a:cxn>
                <a:cxn ang="0">
                  <a:pos x="0" y="126"/>
                </a:cxn>
              </a:cxnLst>
              <a:rect l="0" t="0" r="r" b="b"/>
              <a:pathLst>
                <a:path w="571" h="166">
                  <a:moveTo>
                    <a:pt x="0" y="126"/>
                  </a:moveTo>
                  <a:lnTo>
                    <a:pt x="325" y="0"/>
                  </a:lnTo>
                  <a:lnTo>
                    <a:pt x="571" y="16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8" name="Line 1864"/>
            <p:cNvSpPr>
              <a:spLocks noChangeShapeType="1"/>
            </p:cNvSpPr>
            <p:nvPr/>
          </p:nvSpPr>
          <p:spPr bwMode="auto">
            <a:xfrm flipV="1">
              <a:off x="2024" y="2502"/>
              <a:ext cx="325" cy="1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9" name="Line 1865"/>
            <p:cNvSpPr>
              <a:spLocks noChangeShapeType="1"/>
            </p:cNvSpPr>
            <p:nvPr/>
          </p:nvSpPr>
          <p:spPr bwMode="auto">
            <a:xfrm>
              <a:off x="2349" y="2502"/>
              <a:ext cx="246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0" name="Freeform 1866"/>
            <p:cNvSpPr>
              <a:spLocks/>
            </p:cNvSpPr>
            <p:nvPr/>
          </p:nvSpPr>
          <p:spPr bwMode="auto">
            <a:xfrm>
              <a:off x="2024" y="2907"/>
              <a:ext cx="325" cy="286"/>
            </a:xfrm>
            <a:custGeom>
              <a:avLst/>
              <a:gdLst/>
              <a:ahLst/>
              <a:cxnLst>
                <a:cxn ang="0">
                  <a:pos x="245" y="286"/>
                </a:cxn>
                <a:cxn ang="0">
                  <a:pos x="0" y="126"/>
                </a:cxn>
                <a:cxn ang="0">
                  <a:pos x="325" y="0"/>
                </a:cxn>
                <a:cxn ang="0">
                  <a:pos x="245" y="286"/>
                </a:cxn>
              </a:cxnLst>
              <a:rect l="0" t="0" r="r" b="b"/>
              <a:pathLst>
                <a:path w="325" h="286">
                  <a:moveTo>
                    <a:pt x="245" y="286"/>
                  </a:moveTo>
                  <a:lnTo>
                    <a:pt x="0" y="126"/>
                  </a:lnTo>
                  <a:lnTo>
                    <a:pt x="325" y="0"/>
                  </a:lnTo>
                  <a:lnTo>
                    <a:pt x="245" y="286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1" name="Line 1867"/>
            <p:cNvSpPr>
              <a:spLocks noChangeShapeType="1"/>
            </p:cNvSpPr>
            <p:nvPr/>
          </p:nvSpPr>
          <p:spPr bwMode="auto">
            <a:xfrm flipH="1" flipV="1">
              <a:off x="2024" y="3033"/>
              <a:ext cx="245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2" name="Line 1868"/>
            <p:cNvSpPr>
              <a:spLocks noChangeShapeType="1"/>
            </p:cNvSpPr>
            <p:nvPr/>
          </p:nvSpPr>
          <p:spPr bwMode="auto">
            <a:xfrm flipV="1">
              <a:off x="2024" y="2907"/>
              <a:ext cx="325" cy="1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3" name="Freeform 1869"/>
            <p:cNvSpPr>
              <a:spLocks/>
            </p:cNvSpPr>
            <p:nvPr/>
          </p:nvSpPr>
          <p:spPr bwMode="auto">
            <a:xfrm>
              <a:off x="2024" y="2628"/>
              <a:ext cx="571" cy="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5" y="159"/>
                </a:cxn>
                <a:cxn ang="0">
                  <a:pos x="571" y="40"/>
                </a:cxn>
                <a:cxn ang="0">
                  <a:pos x="0" y="0"/>
                </a:cxn>
              </a:cxnLst>
              <a:rect l="0" t="0" r="r" b="b"/>
              <a:pathLst>
                <a:path w="571" h="159">
                  <a:moveTo>
                    <a:pt x="0" y="0"/>
                  </a:moveTo>
                  <a:lnTo>
                    <a:pt x="245" y="159"/>
                  </a:lnTo>
                  <a:lnTo>
                    <a:pt x="571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4" name="Line 1870"/>
            <p:cNvSpPr>
              <a:spLocks noChangeShapeType="1"/>
            </p:cNvSpPr>
            <p:nvPr/>
          </p:nvSpPr>
          <p:spPr bwMode="auto">
            <a:xfrm>
              <a:off x="2024" y="2628"/>
              <a:ext cx="245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5" name="Line 1871"/>
            <p:cNvSpPr>
              <a:spLocks noChangeShapeType="1"/>
            </p:cNvSpPr>
            <p:nvPr/>
          </p:nvSpPr>
          <p:spPr bwMode="auto">
            <a:xfrm flipV="1">
              <a:off x="2269" y="2668"/>
              <a:ext cx="326" cy="1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6" name="Freeform 1872"/>
            <p:cNvSpPr>
              <a:spLocks/>
            </p:cNvSpPr>
            <p:nvPr/>
          </p:nvSpPr>
          <p:spPr bwMode="auto">
            <a:xfrm>
              <a:off x="2269" y="2668"/>
              <a:ext cx="326" cy="398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326" y="0"/>
                </a:cxn>
                <a:cxn ang="0">
                  <a:pos x="326" y="398"/>
                </a:cxn>
                <a:cxn ang="0">
                  <a:pos x="0" y="119"/>
                </a:cxn>
              </a:cxnLst>
              <a:rect l="0" t="0" r="r" b="b"/>
              <a:pathLst>
                <a:path w="326" h="398">
                  <a:moveTo>
                    <a:pt x="0" y="119"/>
                  </a:moveTo>
                  <a:lnTo>
                    <a:pt x="326" y="0"/>
                  </a:lnTo>
                  <a:lnTo>
                    <a:pt x="326" y="398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7" name="Line 1873"/>
            <p:cNvSpPr>
              <a:spLocks noChangeShapeType="1"/>
            </p:cNvSpPr>
            <p:nvPr/>
          </p:nvSpPr>
          <p:spPr bwMode="auto">
            <a:xfrm flipV="1">
              <a:off x="2269" y="2668"/>
              <a:ext cx="326" cy="1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" name="Line 1874"/>
            <p:cNvSpPr>
              <a:spLocks noChangeShapeType="1"/>
            </p:cNvSpPr>
            <p:nvPr/>
          </p:nvSpPr>
          <p:spPr bwMode="auto">
            <a:xfrm>
              <a:off x="2595" y="2668"/>
              <a:ext cx="1" cy="3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9" name="Freeform 1875"/>
            <p:cNvSpPr>
              <a:spLocks/>
            </p:cNvSpPr>
            <p:nvPr/>
          </p:nvSpPr>
          <p:spPr bwMode="auto">
            <a:xfrm>
              <a:off x="2269" y="2907"/>
              <a:ext cx="326" cy="286"/>
            </a:xfrm>
            <a:custGeom>
              <a:avLst/>
              <a:gdLst/>
              <a:ahLst/>
              <a:cxnLst>
                <a:cxn ang="0">
                  <a:pos x="0" y="286"/>
                </a:cxn>
                <a:cxn ang="0">
                  <a:pos x="326" y="159"/>
                </a:cxn>
                <a:cxn ang="0">
                  <a:pos x="80" y="0"/>
                </a:cxn>
                <a:cxn ang="0">
                  <a:pos x="0" y="286"/>
                </a:cxn>
              </a:cxnLst>
              <a:rect l="0" t="0" r="r" b="b"/>
              <a:pathLst>
                <a:path w="326" h="286">
                  <a:moveTo>
                    <a:pt x="0" y="286"/>
                  </a:moveTo>
                  <a:lnTo>
                    <a:pt x="326" y="159"/>
                  </a:lnTo>
                  <a:lnTo>
                    <a:pt x="80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0" name="Line 1876"/>
            <p:cNvSpPr>
              <a:spLocks noChangeShapeType="1"/>
            </p:cNvSpPr>
            <p:nvPr/>
          </p:nvSpPr>
          <p:spPr bwMode="auto">
            <a:xfrm flipV="1">
              <a:off x="2269" y="3066"/>
              <a:ext cx="326" cy="1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1" name="Line 1877"/>
            <p:cNvSpPr>
              <a:spLocks noChangeShapeType="1"/>
            </p:cNvSpPr>
            <p:nvPr/>
          </p:nvSpPr>
          <p:spPr bwMode="auto">
            <a:xfrm flipH="1" flipV="1">
              <a:off x="2349" y="2907"/>
              <a:ext cx="246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2" name="Freeform 1878"/>
            <p:cNvSpPr>
              <a:spLocks/>
            </p:cNvSpPr>
            <p:nvPr/>
          </p:nvSpPr>
          <p:spPr bwMode="auto">
            <a:xfrm>
              <a:off x="2269" y="2787"/>
              <a:ext cx="326" cy="4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6"/>
                </a:cxn>
                <a:cxn ang="0">
                  <a:pos x="326" y="279"/>
                </a:cxn>
                <a:cxn ang="0">
                  <a:pos x="0" y="0"/>
                </a:cxn>
              </a:cxnLst>
              <a:rect l="0" t="0" r="r" b="b"/>
              <a:pathLst>
                <a:path w="326" h="406">
                  <a:moveTo>
                    <a:pt x="0" y="0"/>
                  </a:moveTo>
                  <a:lnTo>
                    <a:pt x="0" y="406"/>
                  </a:lnTo>
                  <a:lnTo>
                    <a:pt x="326" y="2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3" name="Line 1879"/>
            <p:cNvSpPr>
              <a:spLocks noChangeShapeType="1"/>
            </p:cNvSpPr>
            <p:nvPr/>
          </p:nvSpPr>
          <p:spPr bwMode="auto">
            <a:xfrm>
              <a:off x="2269" y="2787"/>
              <a:ext cx="1" cy="4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4" name="Line 1880"/>
            <p:cNvSpPr>
              <a:spLocks noChangeShapeType="1"/>
            </p:cNvSpPr>
            <p:nvPr/>
          </p:nvSpPr>
          <p:spPr bwMode="auto">
            <a:xfrm flipV="1">
              <a:off x="2269" y="3066"/>
              <a:ext cx="326" cy="1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5" name="Freeform 1881"/>
            <p:cNvSpPr>
              <a:spLocks/>
            </p:cNvSpPr>
            <p:nvPr/>
          </p:nvSpPr>
          <p:spPr bwMode="auto">
            <a:xfrm>
              <a:off x="2336" y="2502"/>
              <a:ext cx="318" cy="730"/>
            </a:xfrm>
            <a:custGeom>
              <a:avLst/>
              <a:gdLst/>
              <a:ahLst/>
              <a:cxnLst>
                <a:cxn ang="0">
                  <a:pos x="0" y="730"/>
                </a:cxn>
                <a:cxn ang="0">
                  <a:pos x="0" y="126"/>
                </a:cxn>
                <a:cxn ang="0">
                  <a:pos x="318" y="0"/>
                </a:cxn>
                <a:cxn ang="0">
                  <a:pos x="0" y="730"/>
                </a:cxn>
              </a:cxnLst>
              <a:rect l="0" t="0" r="r" b="b"/>
              <a:pathLst>
                <a:path w="318" h="730">
                  <a:moveTo>
                    <a:pt x="0" y="730"/>
                  </a:moveTo>
                  <a:lnTo>
                    <a:pt x="0" y="126"/>
                  </a:lnTo>
                  <a:lnTo>
                    <a:pt x="318" y="0"/>
                  </a:lnTo>
                  <a:lnTo>
                    <a:pt x="0" y="730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6" name="Line 1882"/>
            <p:cNvSpPr>
              <a:spLocks noChangeShapeType="1"/>
            </p:cNvSpPr>
            <p:nvPr/>
          </p:nvSpPr>
          <p:spPr bwMode="auto">
            <a:xfrm flipV="1">
              <a:off x="2336" y="2628"/>
              <a:ext cx="1" cy="6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7" name="Line 1883"/>
            <p:cNvSpPr>
              <a:spLocks noChangeShapeType="1"/>
            </p:cNvSpPr>
            <p:nvPr/>
          </p:nvSpPr>
          <p:spPr bwMode="auto">
            <a:xfrm flipV="1">
              <a:off x="2336" y="2502"/>
              <a:ext cx="318" cy="1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8" name="Freeform 1884"/>
            <p:cNvSpPr>
              <a:spLocks/>
            </p:cNvSpPr>
            <p:nvPr/>
          </p:nvSpPr>
          <p:spPr bwMode="auto">
            <a:xfrm>
              <a:off x="2336" y="2502"/>
              <a:ext cx="318" cy="730"/>
            </a:xfrm>
            <a:custGeom>
              <a:avLst/>
              <a:gdLst/>
              <a:ahLst/>
              <a:cxnLst>
                <a:cxn ang="0">
                  <a:pos x="0" y="730"/>
                </a:cxn>
                <a:cxn ang="0">
                  <a:pos x="318" y="604"/>
                </a:cxn>
                <a:cxn ang="0">
                  <a:pos x="318" y="0"/>
                </a:cxn>
                <a:cxn ang="0">
                  <a:pos x="0" y="730"/>
                </a:cxn>
              </a:cxnLst>
              <a:rect l="0" t="0" r="r" b="b"/>
              <a:pathLst>
                <a:path w="318" h="730">
                  <a:moveTo>
                    <a:pt x="0" y="730"/>
                  </a:moveTo>
                  <a:lnTo>
                    <a:pt x="318" y="604"/>
                  </a:lnTo>
                  <a:lnTo>
                    <a:pt x="318" y="0"/>
                  </a:lnTo>
                  <a:lnTo>
                    <a:pt x="0" y="730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9" name="Line 1885"/>
            <p:cNvSpPr>
              <a:spLocks noChangeShapeType="1"/>
            </p:cNvSpPr>
            <p:nvPr/>
          </p:nvSpPr>
          <p:spPr bwMode="auto">
            <a:xfrm flipV="1">
              <a:off x="2336" y="3106"/>
              <a:ext cx="318" cy="1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0" name="Line 1886"/>
            <p:cNvSpPr>
              <a:spLocks noChangeShapeType="1"/>
            </p:cNvSpPr>
            <p:nvPr/>
          </p:nvSpPr>
          <p:spPr bwMode="auto">
            <a:xfrm flipV="1">
              <a:off x="2654" y="2502"/>
              <a:ext cx="1" cy="6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1" name="Freeform 1887"/>
            <p:cNvSpPr>
              <a:spLocks/>
            </p:cNvSpPr>
            <p:nvPr/>
          </p:nvSpPr>
          <p:spPr bwMode="auto">
            <a:xfrm>
              <a:off x="2654" y="2502"/>
              <a:ext cx="246" cy="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6" y="166"/>
                </a:cxn>
                <a:cxn ang="0">
                  <a:pos x="246" y="770"/>
                </a:cxn>
                <a:cxn ang="0">
                  <a:pos x="0" y="0"/>
                </a:cxn>
              </a:cxnLst>
              <a:rect l="0" t="0" r="r" b="b"/>
              <a:pathLst>
                <a:path w="246" h="770">
                  <a:moveTo>
                    <a:pt x="0" y="0"/>
                  </a:moveTo>
                  <a:lnTo>
                    <a:pt x="246" y="166"/>
                  </a:lnTo>
                  <a:lnTo>
                    <a:pt x="246" y="7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2" name="Line 1888"/>
            <p:cNvSpPr>
              <a:spLocks noChangeShapeType="1"/>
            </p:cNvSpPr>
            <p:nvPr/>
          </p:nvSpPr>
          <p:spPr bwMode="auto">
            <a:xfrm>
              <a:off x="2654" y="2502"/>
              <a:ext cx="246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3" name="Line 1889"/>
            <p:cNvSpPr>
              <a:spLocks noChangeShapeType="1"/>
            </p:cNvSpPr>
            <p:nvPr/>
          </p:nvSpPr>
          <p:spPr bwMode="auto">
            <a:xfrm>
              <a:off x="2900" y="2668"/>
              <a:ext cx="1" cy="6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4" name="Freeform 1890"/>
            <p:cNvSpPr>
              <a:spLocks/>
            </p:cNvSpPr>
            <p:nvPr/>
          </p:nvSpPr>
          <p:spPr bwMode="auto">
            <a:xfrm>
              <a:off x="2654" y="2502"/>
              <a:ext cx="246" cy="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04"/>
                </a:cxn>
                <a:cxn ang="0">
                  <a:pos x="246" y="770"/>
                </a:cxn>
                <a:cxn ang="0">
                  <a:pos x="0" y="0"/>
                </a:cxn>
              </a:cxnLst>
              <a:rect l="0" t="0" r="r" b="b"/>
              <a:pathLst>
                <a:path w="246" h="770">
                  <a:moveTo>
                    <a:pt x="0" y="0"/>
                  </a:moveTo>
                  <a:lnTo>
                    <a:pt x="0" y="604"/>
                  </a:lnTo>
                  <a:lnTo>
                    <a:pt x="246" y="7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5" name="Line 1891"/>
            <p:cNvSpPr>
              <a:spLocks noChangeShapeType="1"/>
            </p:cNvSpPr>
            <p:nvPr/>
          </p:nvSpPr>
          <p:spPr bwMode="auto">
            <a:xfrm>
              <a:off x="2654" y="2502"/>
              <a:ext cx="1" cy="6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6" name="Line 1892"/>
            <p:cNvSpPr>
              <a:spLocks noChangeShapeType="1"/>
            </p:cNvSpPr>
            <p:nvPr/>
          </p:nvSpPr>
          <p:spPr bwMode="auto">
            <a:xfrm>
              <a:off x="2654" y="3106"/>
              <a:ext cx="246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7" name="Freeform 1893"/>
            <p:cNvSpPr>
              <a:spLocks/>
            </p:cNvSpPr>
            <p:nvPr/>
          </p:nvSpPr>
          <p:spPr bwMode="auto">
            <a:xfrm>
              <a:off x="2336" y="2502"/>
              <a:ext cx="564" cy="166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318" y="0"/>
                </a:cxn>
                <a:cxn ang="0">
                  <a:pos x="564" y="166"/>
                </a:cxn>
                <a:cxn ang="0">
                  <a:pos x="0" y="126"/>
                </a:cxn>
              </a:cxnLst>
              <a:rect l="0" t="0" r="r" b="b"/>
              <a:pathLst>
                <a:path w="564" h="166">
                  <a:moveTo>
                    <a:pt x="0" y="126"/>
                  </a:moveTo>
                  <a:lnTo>
                    <a:pt x="318" y="0"/>
                  </a:lnTo>
                  <a:lnTo>
                    <a:pt x="564" y="16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8" name="Line 1894"/>
            <p:cNvSpPr>
              <a:spLocks noChangeShapeType="1"/>
            </p:cNvSpPr>
            <p:nvPr/>
          </p:nvSpPr>
          <p:spPr bwMode="auto">
            <a:xfrm flipV="1">
              <a:off x="2336" y="2502"/>
              <a:ext cx="318" cy="1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9" name="Line 1895"/>
            <p:cNvSpPr>
              <a:spLocks noChangeShapeType="1"/>
            </p:cNvSpPr>
            <p:nvPr/>
          </p:nvSpPr>
          <p:spPr bwMode="auto">
            <a:xfrm>
              <a:off x="2654" y="2502"/>
              <a:ext cx="246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0" name="Freeform 1896"/>
            <p:cNvSpPr>
              <a:spLocks/>
            </p:cNvSpPr>
            <p:nvPr/>
          </p:nvSpPr>
          <p:spPr bwMode="auto">
            <a:xfrm>
              <a:off x="2336" y="2628"/>
              <a:ext cx="564" cy="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5" y="159"/>
                </a:cxn>
                <a:cxn ang="0">
                  <a:pos x="564" y="40"/>
                </a:cxn>
                <a:cxn ang="0">
                  <a:pos x="0" y="0"/>
                </a:cxn>
              </a:cxnLst>
              <a:rect l="0" t="0" r="r" b="b"/>
              <a:pathLst>
                <a:path w="564" h="159">
                  <a:moveTo>
                    <a:pt x="0" y="0"/>
                  </a:moveTo>
                  <a:lnTo>
                    <a:pt x="245" y="159"/>
                  </a:lnTo>
                  <a:lnTo>
                    <a:pt x="564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1" name="Line 1897"/>
            <p:cNvSpPr>
              <a:spLocks noChangeShapeType="1"/>
            </p:cNvSpPr>
            <p:nvPr/>
          </p:nvSpPr>
          <p:spPr bwMode="auto">
            <a:xfrm>
              <a:off x="2336" y="2628"/>
              <a:ext cx="245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2" name="Line 1898"/>
            <p:cNvSpPr>
              <a:spLocks noChangeShapeType="1"/>
            </p:cNvSpPr>
            <p:nvPr/>
          </p:nvSpPr>
          <p:spPr bwMode="auto">
            <a:xfrm flipV="1">
              <a:off x="2581" y="2668"/>
              <a:ext cx="319" cy="1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3" name="Freeform 1899"/>
            <p:cNvSpPr>
              <a:spLocks/>
            </p:cNvSpPr>
            <p:nvPr/>
          </p:nvSpPr>
          <p:spPr bwMode="auto">
            <a:xfrm>
              <a:off x="2581" y="2668"/>
              <a:ext cx="319" cy="604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319" y="0"/>
                </a:cxn>
                <a:cxn ang="0">
                  <a:pos x="319" y="604"/>
                </a:cxn>
                <a:cxn ang="0">
                  <a:pos x="0" y="119"/>
                </a:cxn>
              </a:cxnLst>
              <a:rect l="0" t="0" r="r" b="b"/>
              <a:pathLst>
                <a:path w="319" h="604">
                  <a:moveTo>
                    <a:pt x="0" y="119"/>
                  </a:moveTo>
                  <a:lnTo>
                    <a:pt x="319" y="0"/>
                  </a:lnTo>
                  <a:lnTo>
                    <a:pt x="319" y="604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4" name="Line 1900"/>
            <p:cNvSpPr>
              <a:spLocks noChangeShapeType="1"/>
            </p:cNvSpPr>
            <p:nvPr/>
          </p:nvSpPr>
          <p:spPr bwMode="auto">
            <a:xfrm flipV="1">
              <a:off x="2581" y="2668"/>
              <a:ext cx="319" cy="1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5" name="Line 1901"/>
            <p:cNvSpPr>
              <a:spLocks noChangeShapeType="1"/>
            </p:cNvSpPr>
            <p:nvPr/>
          </p:nvSpPr>
          <p:spPr bwMode="auto">
            <a:xfrm>
              <a:off x="2900" y="2668"/>
              <a:ext cx="1" cy="6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6" name="Freeform 1902"/>
            <p:cNvSpPr>
              <a:spLocks/>
            </p:cNvSpPr>
            <p:nvPr/>
          </p:nvSpPr>
          <p:spPr bwMode="auto">
            <a:xfrm>
              <a:off x="2336" y="3106"/>
              <a:ext cx="318" cy="286"/>
            </a:xfrm>
            <a:custGeom>
              <a:avLst/>
              <a:gdLst/>
              <a:ahLst/>
              <a:cxnLst>
                <a:cxn ang="0">
                  <a:pos x="245" y="286"/>
                </a:cxn>
                <a:cxn ang="0">
                  <a:pos x="0" y="126"/>
                </a:cxn>
                <a:cxn ang="0">
                  <a:pos x="318" y="0"/>
                </a:cxn>
                <a:cxn ang="0">
                  <a:pos x="245" y="286"/>
                </a:cxn>
              </a:cxnLst>
              <a:rect l="0" t="0" r="r" b="b"/>
              <a:pathLst>
                <a:path w="318" h="286">
                  <a:moveTo>
                    <a:pt x="245" y="286"/>
                  </a:moveTo>
                  <a:lnTo>
                    <a:pt x="0" y="126"/>
                  </a:lnTo>
                  <a:lnTo>
                    <a:pt x="318" y="0"/>
                  </a:lnTo>
                  <a:lnTo>
                    <a:pt x="245" y="286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7" name="Line 1903"/>
            <p:cNvSpPr>
              <a:spLocks noChangeShapeType="1"/>
            </p:cNvSpPr>
            <p:nvPr/>
          </p:nvSpPr>
          <p:spPr bwMode="auto">
            <a:xfrm flipH="1" flipV="1">
              <a:off x="2336" y="3232"/>
              <a:ext cx="245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8" name="Line 1904"/>
            <p:cNvSpPr>
              <a:spLocks noChangeShapeType="1"/>
            </p:cNvSpPr>
            <p:nvPr/>
          </p:nvSpPr>
          <p:spPr bwMode="auto">
            <a:xfrm flipV="1">
              <a:off x="2336" y="3106"/>
              <a:ext cx="318" cy="1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9" name="Freeform 1905"/>
            <p:cNvSpPr>
              <a:spLocks/>
            </p:cNvSpPr>
            <p:nvPr/>
          </p:nvSpPr>
          <p:spPr bwMode="auto">
            <a:xfrm>
              <a:off x="2581" y="2787"/>
              <a:ext cx="319" cy="6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05"/>
                </a:cxn>
                <a:cxn ang="0">
                  <a:pos x="319" y="485"/>
                </a:cxn>
                <a:cxn ang="0">
                  <a:pos x="0" y="0"/>
                </a:cxn>
              </a:cxnLst>
              <a:rect l="0" t="0" r="r" b="b"/>
              <a:pathLst>
                <a:path w="319" h="605">
                  <a:moveTo>
                    <a:pt x="0" y="0"/>
                  </a:moveTo>
                  <a:lnTo>
                    <a:pt x="0" y="605"/>
                  </a:lnTo>
                  <a:lnTo>
                    <a:pt x="319" y="4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0" name="Line 1906"/>
            <p:cNvSpPr>
              <a:spLocks noChangeShapeType="1"/>
            </p:cNvSpPr>
            <p:nvPr/>
          </p:nvSpPr>
          <p:spPr bwMode="auto">
            <a:xfrm>
              <a:off x="2581" y="2787"/>
              <a:ext cx="1" cy="6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1" name="Line 1907"/>
            <p:cNvSpPr>
              <a:spLocks noChangeShapeType="1"/>
            </p:cNvSpPr>
            <p:nvPr/>
          </p:nvSpPr>
          <p:spPr bwMode="auto">
            <a:xfrm flipV="1">
              <a:off x="2581" y="3272"/>
              <a:ext cx="319" cy="1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2" name="Freeform 1908"/>
            <p:cNvSpPr>
              <a:spLocks/>
            </p:cNvSpPr>
            <p:nvPr/>
          </p:nvSpPr>
          <p:spPr bwMode="auto">
            <a:xfrm>
              <a:off x="2336" y="2628"/>
              <a:ext cx="245" cy="604"/>
            </a:xfrm>
            <a:custGeom>
              <a:avLst/>
              <a:gdLst/>
              <a:ahLst/>
              <a:cxnLst>
                <a:cxn ang="0">
                  <a:pos x="0" y="604"/>
                </a:cxn>
                <a:cxn ang="0">
                  <a:pos x="0" y="0"/>
                </a:cxn>
                <a:cxn ang="0">
                  <a:pos x="245" y="159"/>
                </a:cxn>
                <a:cxn ang="0">
                  <a:pos x="0" y="604"/>
                </a:cxn>
              </a:cxnLst>
              <a:rect l="0" t="0" r="r" b="b"/>
              <a:pathLst>
                <a:path w="245" h="604">
                  <a:moveTo>
                    <a:pt x="0" y="604"/>
                  </a:moveTo>
                  <a:lnTo>
                    <a:pt x="0" y="0"/>
                  </a:lnTo>
                  <a:lnTo>
                    <a:pt x="245" y="159"/>
                  </a:lnTo>
                  <a:lnTo>
                    <a:pt x="0" y="604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3" name="Line 1909"/>
            <p:cNvSpPr>
              <a:spLocks noChangeShapeType="1"/>
            </p:cNvSpPr>
            <p:nvPr/>
          </p:nvSpPr>
          <p:spPr bwMode="auto">
            <a:xfrm flipV="1">
              <a:off x="2336" y="2628"/>
              <a:ext cx="1" cy="6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4" name="Line 1910"/>
            <p:cNvSpPr>
              <a:spLocks noChangeShapeType="1"/>
            </p:cNvSpPr>
            <p:nvPr/>
          </p:nvSpPr>
          <p:spPr bwMode="auto">
            <a:xfrm>
              <a:off x="2336" y="2628"/>
              <a:ext cx="245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5" name="Freeform 1911"/>
            <p:cNvSpPr>
              <a:spLocks/>
            </p:cNvSpPr>
            <p:nvPr/>
          </p:nvSpPr>
          <p:spPr bwMode="auto">
            <a:xfrm>
              <a:off x="2336" y="2787"/>
              <a:ext cx="245" cy="605"/>
            </a:xfrm>
            <a:custGeom>
              <a:avLst/>
              <a:gdLst/>
              <a:ahLst/>
              <a:cxnLst>
                <a:cxn ang="0">
                  <a:pos x="0" y="445"/>
                </a:cxn>
                <a:cxn ang="0">
                  <a:pos x="245" y="605"/>
                </a:cxn>
                <a:cxn ang="0">
                  <a:pos x="245" y="0"/>
                </a:cxn>
                <a:cxn ang="0">
                  <a:pos x="0" y="445"/>
                </a:cxn>
              </a:cxnLst>
              <a:rect l="0" t="0" r="r" b="b"/>
              <a:pathLst>
                <a:path w="245" h="605">
                  <a:moveTo>
                    <a:pt x="0" y="445"/>
                  </a:moveTo>
                  <a:lnTo>
                    <a:pt x="245" y="605"/>
                  </a:lnTo>
                  <a:lnTo>
                    <a:pt x="245" y="0"/>
                  </a:lnTo>
                  <a:lnTo>
                    <a:pt x="0" y="445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6" name="Line 1912"/>
            <p:cNvSpPr>
              <a:spLocks noChangeShapeType="1"/>
            </p:cNvSpPr>
            <p:nvPr/>
          </p:nvSpPr>
          <p:spPr bwMode="auto">
            <a:xfrm>
              <a:off x="2336" y="3232"/>
              <a:ext cx="245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7" name="Line 1913"/>
            <p:cNvSpPr>
              <a:spLocks noChangeShapeType="1"/>
            </p:cNvSpPr>
            <p:nvPr/>
          </p:nvSpPr>
          <p:spPr bwMode="auto">
            <a:xfrm flipV="1">
              <a:off x="2581" y="2787"/>
              <a:ext cx="1" cy="6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8" name="Freeform 1914"/>
            <p:cNvSpPr>
              <a:spLocks/>
            </p:cNvSpPr>
            <p:nvPr/>
          </p:nvSpPr>
          <p:spPr bwMode="auto">
            <a:xfrm>
              <a:off x="2024" y="2628"/>
              <a:ext cx="245" cy="405"/>
            </a:xfrm>
            <a:custGeom>
              <a:avLst/>
              <a:gdLst/>
              <a:ahLst/>
              <a:cxnLst>
                <a:cxn ang="0">
                  <a:pos x="0" y="405"/>
                </a:cxn>
                <a:cxn ang="0">
                  <a:pos x="0" y="0"/>
                </a:cxn>
                <a:cxn ang="0">
                  <a:pos x="245" y="159"/>
                </a:cxn>
                <a:cxn ang="0">
                  <a:pos x="0" y="405"/>
                </a:cxn>
              </a:cxnLst>
              <a:rect l="0" t="0" r="r" b="b"/>
              <a:pathLst>
                <a:path w="245" h="405">
                  <a:moveTo>
                    <a:pt x="0" y="405"/>
                  </a:moveTo>
                  <a:lnTo>
                    <a:pt x="0" y="0"/>
                  </a:lnTo>
                  <a:lnTo>
                    <a:pt x="245" y="159"/>
                  </a:lnTo>
                  <a:lnTo>
                    <a:pt x="0" y="405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9" name="Line 1915"/>
            <p:cNvSpPr>
              <a:spLocks noChangeShapeType="1"/>
            </p:cNvSpPr>
            <p:nvPr/>
          </p:nvSpPr>
          <p:spPr bwMode="auto">
            <a:xfrm flipV="1">
              <a:off x="2024" y="2628"/>
              <a:ext cx="1" cy="4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0" name="Line 1916"/>
            <p:cNvSpPr>
              <a:spLocks noChangeShapeType="1"/>
            </p:cNvSpPr>
            <p:nvPr/>
          </p:nvSpPr>
          <p:spPr bwMode="auto">
            <a:xfrm>
              <a:off x="2024" y="2628"/>
              <a:ext cx="245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1" name="Freeform 1917"/>
            <p:cNvSpPr>
              <a:spLocks/>
            </p:cNvSpPr>
            <p:nvPr/>
          </p:nvSpPr>
          <p:spPr bwMode="auto">
            <a:xfrm>
              <a:off x="2024" y="2787"/>
              <a:ext cx="245" cy="406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245" y="406"/>
                </a:cxn>
                <a:cxn ang="0">
                  <a:pos x="245" y="0"/>
                </a:cxn>
                <a:cxn ang="0">
                  <a:pos x="0" y="246"/>
                </a:cxn>
              </a:cxnLst>
              <a:rect l="0" t="0" r="r" b="b"/>
              <a:pathLst>
                <a:path w="245" h="406">
                  <a:moveTo>
                    <a:pt x="0" y="246"/>
                  </a:moveTo>
                  <a:lnTo>
                    <a:pt x="245" y="406"/>
                  </a:lnTo>
                  <a:lnTo>
                    <a:pt x="245" y="0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2" name="Line 1918"/>
            <p:cNvSpPr>
              <a:spLocks noChangeShapeType="1"/>
            </p:cNvSpPr>
            <p:nvPr/>
          </p:nvSpPr>
          <p:spPr bwMode="auto">
            <a:xfrm>
              <a:off x="2024" y="3033"/>
              <a:ext cx="245" cy="1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3" name="Line 1919"/>
            <p:cNvSpPr>
              <a:spLocks noChangeShapeType="1"/>
            </p:cNvSpPr>
            <p:nvPr/>
          </p:nvSpPr>
          <p:spPr bwMode="auto">
            <a:xfrm flipV="1">
              <a:off x="2269" y="2787"/>
              <a:ext cx="1" cy="4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4" name="Freeform 1920"/>
            <p:cNvSpPr>
              <a:spLocks/>
            </p:cNvSpPr>
            <p:nvPr/>
          </p:nvSpPr>
          <p:spPr bwMode="auto">
            <a:xfrm>
              <a:off x="1712" y="2787"/>
              <a:ext cx="252" cy="206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52" y="206"/>
                </a:cxn>
                <a:cxn ang="0">
                  <a:pos x="252" y="0"/>
                </a:cxn>
                <a:cxn ang="0">
                  <a:pos x="0" y="40"/>
                </a:cxn>
              </a:cxnLst>
              <a:rect l="0" t="0" r="r" b="b"/>
              <a:pathLst>
                <a:path w="252" h="206">
                  <a:moveTo>
                    <a:pt x="0" y="40"/>
                  </a:moveTo>
                  <a:lnTo>
                    <a:pt x="252" y="206"/>
                  </a:lnTo>
                  <a:lnTo>
                    <a:pt x="252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5" name="Line 1921"/>
            <p:cNvSpPr>
              <a:spLocks noChangeShapeType="1"/>
            </p:cNvSpPr>
            <p:nvPr/>
          </p:nvSpPr>
          <p:spPr bwMode="auto">
            <a:xfrm>
              <a:off x="1712" y="2827"/>
              <a:ext cx="252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6" name="Line 1922"/>
            <p:cNvSpPr>
              <a:spLocks noChangeShapeType="1"/>
            </p:cNvSpPr>
            <p:nvPr/>
          </p:nvSpPr>
          <p:spPr bwMode="auto">
            <a:xfrm flipV="1">
              <a:off x="1964" y="2787"/>
              <a:ext cx="1" cy="2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7" name="Freeform 1923"/>
            <p:cNvSpPr>
              <a:spLocks/>
            </p:cNvSpPr>
            <p:nvPr/>
          </p:nvSpPr>
          <p:spPr bwMode="auto">
            <a:xfrm>
              <a:off x="1712" y="2628"/>
              <a:ext cx="252" cy="199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0" y="0"/>
                </a:cxn>
                <a:cxn ang="0">
                  <a:pos x="252" y="159"/>
                </a:cxn>
                <a:cxn ang="0">
                  <a:pos x="0" y="199"/>
                </a:cxn>
              </a:cxnLst>
              <a:rect l="0" t="0" r="r" b="b"/>
              <a:pathLst>
                <a:path w="252" h="199">
                  <a:moveTo>
                    <a:pt x="0" y="199"/>
                  </a:moveTo>
                  <a:lnTo>
                    <a:pt x="0" y="0"/>
                  </a:lnTo>
                  <a:lnTo>
                    <a:pt x="252" y="159"/>
                  </a:lnTo>
                  <a:lnTo>
                    <a:pt x="0" y="199"/>
                  </a:lnTo>
                  <a:close/>
                </a:path>
              </a:pathLst>
            </a:custGeom>
            <a:solidFill>
              <a:srgbClr val="00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8" name="Line 1924"/>
            <p:cNvSpPr>
              <a:spLocks noChangeShapeType="1"/>
            </p:cNvSpPr>
            <p:nvPr/>
          </p:nvSpPr>
          <p:spPr bwMode="auto">
            <a:xfrm flipV="1">
              <a:off x="1712" y="2628"/>
              <a:ext cx="1" cy="19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9" name="Line 1925"/>
            <p:cNvSpPr>
              <a:spLocks noChangeShapeType="1"/>
            </p:cNvSpPr>
            <p:nvPr/>
          </p:nvSpPr>
          <p:spPr bwMode="auto">
            <a:xfrm>
              <a:off x="1712" y="2628"/>
              <a:ext cx="252" cy="1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0" name="Rectangle 1926"/>
            <p:cNvSpPr>
              <a:spLocks noChangeArrowheads="1"/>
            </p:cNvSpPr>
            <p:nvPr/>
          </p:nvSpPr>
          <p:spPr bwMode="auto">
            <a:xfrm>
              <a:off x="690" y="3412"/>
              <a:ext cx="104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Y = manufacturer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1" name="Rectangle 1927"/>
            <p:cNvSpPr>
              <a:spLocks noChangeArrowheads="1"/>
            </p:cNvSpPr>
            <p:nvPr/>
          </p:nvSpPr>
          <p:spPr bwMode="auto">
            <a:xfrm rot="16200000">
              <a:off x="828" y="2064"/>
              <a:ext cx="67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probability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conditional probability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1119" y="990600"/>
            <a:ext cx="6385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conditional probability: </a:t>
            </a:r>
            <a:r>
              <a:rPr lang="en-US" sz="1800" i="1" dirty="0" smtClean="0"/>
              <a:t>p</a:t>
            </a:r>
            <a:r>
              <a:rPr lang="en-US" sz="1800" dirty="0" smtClean="0"/>
              <a:t>( </a:t>
            </a:r>
            <a:r>
              <a:rPr lang="en-US" sz="1800" i="1" dirty="0" smtClean="0"/>
              <a:t>Y</a:t>
            </a:r>
            <a:r>
              <a:rPr lang="en-US" sz="1800" dirty="0" smtClean="0"/>
              <a:t> = European | </a:t>
            </a:r>
            <a:r>
              <a:rPr lang="en-US" sz="1800" i="1" dirty="0" smtClean="0"/>
              <a:t>X</a:t>
            </a:r>
            <a:r>
              <a:rPr lang="en-US" sz="1800" dirty="0" smtClean="0"/>
              <a:t> = minivan ) =</a:t>
            </a:r>
          </a:p>
          <a:p>
            <a:pPr algn="ctr"/>
            <a:r>
              <a:rPr lang="en-US" sz="1800" dirty="0" smtClean="0"/>
              <a:t>0.1481 / ( 0.0741 + 0.1111 + 0.1481 ) = 0.4433</a:t>
            </a:r>
            <a:endParaRPr lang="en-US" sz="18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3313905" y="2628900"/>
            <a:ext cx="1905000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ash"/>
            <a:round/>
            <a:headEnd type="none" w="med" len="med"/>
            <a:tailEnd type="stealth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5400000">
            <a:off x="3467100" y="2781300"/>
            <a:ext cx="1143000" cy="4572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ash"/>
            <a:round/>
            <a:headEnd type="none" w="med" len="med"/>
            <a:tailEnd type="stealth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H="1">
            <a:off x="3886200" y="2819400"/>
            <a:ext cx="1219200" cy="4572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953" name="Straight Connector 2952"/>
          <p:cNvCxnSpPr/>
          <p:nvPr/>
        </p:nvCxnSpPr>
        <p:spPr bwMode="auto">
          <a:xfrm rot="5400000" flipH="1" flipV="1">
            <a:off x="3886200" y="2057400"/>
            <a:ext cx="762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tinuous multivariate distribu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5001" y="2209800"/>
            <a:ext cx="5200199" cy="41148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1066800"/>
            <a:ext cx="8318500" cy="1600200"/>
          </a:xfrm>
        </p:spPr>
        <p:txBody>
          <a:bodyPr/>
          <a:lstStyle/>
          <a:p>
            <a:r>
              <a:rPr lang="en-US" sz="2400" dirty="0" smtClean="0"/>
              <a:t>Same concepts of joint, marginal, and conditional probabilities apply (except use integrals)</a:t>
            </a:r>
          </a:p>
          <a:p>
            <a:r>
              <a:rPr lang="en-US" sz="2400" dirty="0" smtClean="0"/>
              <a:t>Example: three-component Gaussian mixture in two dimensions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multivariate distribution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Given:</a:t>
            </a:r>
          </a:p>
          <a:p>
            <a:r>
              <a:rPr lang="en-US" dirty="0" smtClean="0"/>
              <a:t>A discrete random variable </a:t>
            </a:r>
            <a:r>
              <a:rPr lang="en-US" i="1" dirty="0" smtClean="0"/>
              <a:t>X</a:t>
            </a:r>
            <a:r>
              <a:rPr lang="en-US" dirty="0" smtClean="0"/>
              <a:t>, with possible values 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i="1" baseline="-25000" dirty="0" smtClean="0"/>
              <a:t>2</a:t>
            </a:r>
            <a:r>
              <a:rPr lang="en-US" dirty="0" smtClean="0"/>
              <a:t>, …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endParaRPr lang="en-US" i="1" baseline="-25000" dirty="0" smtClean="0"/>
          </a:p>
          <a:p>
            <a:r>
              <a:rPr lang="en-US" dirty="0" smtClean="0"/>
              <a:t>Probabilities </a:t>
            </a: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 ) that </a:t>
            </a:r>
            <a:r>
              <a:rPr lang="en-US" i="1" dirty="0" smtClean="0"/>
              <a:t>X</a:t>
            </a:r>
            <a:r>
              <a:rPr lang="en-US" dirty="0" smtClean="0"/>
              <a:t> takes on the various values of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endParaRPr lang="en-US" dirty="0" smtClean="0"/>
          </a:p>
          <a:p>
            <a:r>
              <a:rPr lang="en-US" dirty="0" smtClean="0"/>
              <a:t>A function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dirty="0" smtClean="0"/>
              <a:t> = </a:t>
            </a:r>
            <a:r>
              <a:rPr lang="en-US" i="1" dirty="0" smtClean="0"/>
              <a:t>f</a:t>
            </a:r>
            <a:r>
              <a:rPr lang="en-US" dirty="0" smtClean="0"/>
              <a:t>(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 ) defined on </a:t>
            </a:r>
            <a:r>
              <a:rPr lang="en-US" i="1" dirty="0" smtClean="0"/>
              <a:t>X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i="1" dirty="0" smtClean="0"/>
              <a:t>expected value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 is the probability-weighted “average” value of </a:t>
            </a:r>
            <a:r>
              <a:rPr lang="en-US" i="1" dirty="0" smtClean="0"/>
              <a:t>f</a:t>
            </a:r>
            <a:r>
              <a:rPr lang="en-US" dirty="0" smtClean="0"/>
              <a:t>(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 ):</a:t>
            </a:r>
          </a:p>
          <a:p>
            <a:pPr algn="ctr">
              <a:buNone/>
            </a:pPr>
            <a:r>
              <a:rPr lang="en-US" dirty="0" smtClean="0"/>
              <a:t>E( </a:t>
            </a:r>
            <a:r>
              <a:rPr lang="en-US" i="1" dirty="0" smtClean="0"/>
              <a:t>f</a:t>
            </a:r>
            <a:r>
              <a:rPr lang="en-US" dirty="0" smtClean="0"/>
              <a:t> ) = </a:t>
            </a:r>
            <a:r>
              <a:rPr lang="en-US" dirty="0" smtClean="0">
                <a:sym typeface="Symbol"/>
              </a:rPr>
              <a:t>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 </a:t>
            </a:r>
            <a:r>
              <a:rPr lang="en-US" i="1" dirty="0" smtClean="0">
                <a:sym typeface="Symbol"/>
              </a:rPr>
              <a:t>x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) 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 </a:t>
            </a:r>
            <a:r>
              <a:rPr lang="en-US" i="1" dirty="0" smtClean="0">
                <a:sym typeface="Symbol"/>
              </a:rPr>
              <a:t>x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value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Process: game where one card is drawn from the deck</a:t>
            </a:r>
          </a:p>
          <a:p>
            <a:pPr lvl="1"/>
            <a:r>
              <a:rPr lang="en-US" sz="2400" dirty="0" smtClean="0"/>
              <a:t>If face card, dealer pays you $10</a:t>
            </a:r>
          </a:p>
          <a:p>
            <a:pPr lvl="1"/>
            <a:r>
              <a:rPr lang="en-US" sz="2400" dirty="0" smtClean="0"/>
              <a:t>If not a face card, you pay dealer $4</a:t>
            </a:r>
          </a:p>
          <a:p>
            <a:r>
              <a:rPr lang="en-US" sz="2400" dirty="0" smtClean="0"/>
              <a:t>Random variable </a:t>
            </a:r>
            <a:r>
              <a:rPr lang="en-US" sz="2400" i="1" dirty="0" smtClean="0"/>
              <a:t>X =</a:t>
            </a:r>
            <a:r>
              <a:rPr lang="en-US" sz="2400" dirty="0" smtClean="0"/>
              <a:t> { face card, not face card }</a:t>
            </a:r>
          </a:p>
          <a:p>
            <a:pPr lvl="1"/>
            <a:r>
              <a:rPr lang="en-US" sz="2400" i="1" dirty="0" smtClean="0"/>
              <a:t>p</a:t>
            </a:r>
            <a:r>
              <a:rPr lang="en-US" sz="2400" dirty="0" smtClean="0"/>
              <a:t>( face card ) = 3/13</a:t>
            </a:r>
          </a:p>
          <a:p>
            <a:pPr lvl="1"/>
            <a:r>
              <a:rPr lang="en-US" sz="2400" i="1" dirty="0" smtClean="0"/>
              <a:t>p</a:t>
            </a:r>
            <a:r>
              <a:rPr lang="en-US" sz="2400" dirty="0" smtClean="0"/>
              <a:t>( not face card ) = 10/13</a:t>
            </a:r>
          </a:p>
          <a:p>
            <a:r>
              <a:rPr lang="en-US" sz="2400" dirty="0" smtClean="0"/>
              <a:t>Function </a:t>
            </a:r>
            <a:r>
              <a:rPr lang="en-US" sz="2400" i="1" dirty="0" smtClean="0"/>
              <a:t>f</a:t>
            </a:r>
            <a:r>
              <a:rPr lang="en-US" sz="2400" dirty="0" smtClean="0"/>
              <a:t>( </a:t>
            </a:r>
            <a:r>
              <a:rPr lang="en-US" sz="2400" i="1" dirty="0" smtClean="0"/>
              <a:t>X</a:t>
            </a:r>
            <a:r>
              <a:rPr lang="en-US" sz="2400" dirty="0" smtClean="0"/>
              <a:t> ) is payout to you</a:t>
            </a:r>
          </a:p>
          <a:p>
            <a:pPr lvl="1"/>
            <a:r>
              <a:rPr lang="en-US" sz="2400" i="1" dirty="0" smtClean="0"/>
              <a:t>f</a:t>
            </a:r>
            <a:r>
              <a:rPr lang="en-US" sz="2400" dirty="0" smtClean="0"/>
              <a:t>( face card ) = 10</a:t>
            </a:r>
          </a:p>
          <a:p>
            <a:pPr lvl="1"/>
            <a:r>
              <a:rPr lang="en-US" sz="2400" i="1" dirty="0" smtClean="0"/>
              <a:t>f</a:t>
            </a:r>
            <a:r>
              <a:rPr lang="en-US" sz="2400" dirty="0" smtClean="0"/>
              <a:t>( not face card ) = -4</a:t>
            </a:r>
          </a:p>
          <a:p>
            <a:r>
              <a:rPr lang="en-US" sz="2400" i="1" dirty="0" smtClean="0"/>
              <a:t>Expected value</a:t>
            </a:r>
            <a:r>
              <a:rPr lang="en-US" sz="2400" dirty="0" smtClean="0"/>
              <a:t> of payout is:</a:t>
            </a:r>
          </a:p>
          <a:p>
            <a:pPr algn="ctr">
              <a:buNone/>
            </a:pPr>
            <a:r>
              <a:rPr lang="en-US" sz="2400" dirty="0" smtClean="0"/>
              <a:t>E( </a:t>
            </a:r>
            <a:r>
              <a:rPr lang="en-US" sz="2400" i="1" dirty="0" smtClean="0"/>
              <a:t>f</a:t>
            </a:r>
            <a:r>
              <a:rPr lang="en-US" sz="2400" dirty="0" smtClean="0"/>
              <a:t> ) =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(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) 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) = 3/13  10 + 10/13  -4 = -0.77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expected value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1295400"/>
            <a:ext cx="83185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E( </a:t>
            </a:r>
            <a:r>
              <a:rPr lang="en-US" i="1" dirty="0" smtClean="0"/>
              <a:t>f</a:t>
            </a:r>
            <a:r>
              <a:rPr lang="en-US" dirty="0" smtClean="0"/>
              <a:t> ) = </a:t>
            </a:r>
            <a:r>
              <a:rPr lang="en-US" dirty="0" smtClean="0">
                <a:sym typeface="Symbol"/>
              </a:rPr>
              <a:t></a:t>
            </a:r>
            <a:r>
              <a:rPr lang="en-US" i="1" baseline="-25000" dirty="0" smtClean="0">
                <a:sym typeface="Symbol"/>
              </a:rPr>
              <a:t>x = a  b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) 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value in continuous spaces</a:t>
            </a:r>
            <a:endParaRPr lang="en-US" dirty="0"/>
          </a:p>
        </p:txBody>
      </p:sp>
      <p:pic>
        <p:nvPicPr>
          <p:cNvPr id="4" name="Picture 3" descr="expected value continuo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4857" y="1828800"/>
            <a:ext cx="6314286" cy="448571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2" y="1066800"/>
            <a:ext cx="8428037" cy="5181600"/>
          </a:xfrm>
        </p:spPr>
        <p:txBody>
          <a:bodyPr/>
          <a:lstStyle/>
          <a:p>
            <a:r>
              <a:rPr lang="en-US" sz="2400" dirty="0" smtClean="0"/>
              <a:t>Mean (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dirty="0" smtClean="0">
                <a:sym typeface="Symbol"/>
              </a:rPr>
              <a:t>)</a:t>
            </a:r>
          </a:p>
          <a:p>
            <a:pPr lvl="1">
              <a:buNone/>
            </a:pP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) =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		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smtClean="0"/>
              <a:t>E( </a:t>
            </a:r>
            <a:r>
              <a:rPr lang="en-US" sz="2400" i="1" dirty="0" smtClean="0"/>
              <a:t>f</a:t>
            </a:r>
            <a:r>
              <a:rPr lang="en-US" sz="2400" dirty="0" smtClean="0"/>
              <a:t> ) =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(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) 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endParaRPr lang="en-US" sz="2400" dirty="0" smtClean="0"/>
          </a:p>
          <a:p>
            <a:pPr lvl="1"/>
            <a:r>
              <a:rPr lang="en-US" sz="2400" dirty="0" smtClean="0">
                <a:sym typeface="Symbol"/>
              </a:rPr>
              <a:t>Average value of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, taking into account probability of the various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endParaRPr lang="en-US" dirty="0" smtClean="0">
              <a:sym typeface="Symbol"/>
            </a:endParaRPr>
          </a:p>
          <a:p>
            <a:pPr lvl="1"/>
            <a:r>
              <a:rPr lang="en-US" sz="2400" dirty="0" smtClean="0">
                <a:sym typeface="Symbol"/>
              </a:rPr>
              <a:t>Most common measure of “center” of a distribution</a:t>
            </a:r>
          </a:p>
          <a:p>
            <a:endParaRPr lang="en-US" sz="2400" dirty="0" smtClean="0"/>
          </a:p>
          <a:p>
            <a:r>
              <a:rPr lang="en-US" sz="2400" dirty="0" smtClean="0"/>
              <a:t>Compare to formula for mean of an actual sample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forms of expected value (1)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35724" y="4136930"/>
          <a:ext cx="1556276" cy="867433"/>
        </p:xfrm>
        <a:graphic>
          <a:graphicData uri="http://schemas.openxmlformats.org/presentationml/2006/ole">
            <p:oleObj spid="_x0000_s111617" name="Equation" r:id="rId4" imgW="7743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2" y="1066800"/>
            <a:ext cx="8428037" cy="5181600"/>
          </a:xfrm>
        </p:spPr>
        <p:txBody>
          <a:bodyPr/>
          <a:lstStyle/>
          <a:p>
            <a:r>
              <a:rPr lang="en-US" sz="2400" dirty="0" smtClean="0"/>
              <a:t>Variance (</a:t>
            </a:r>
            <a:r>
              <a:rPr lang="en-US" sz="2400" i="1" dirty="0" smtClean="0">
                <a:sym typeface="Symbol"/>
              </a:rPr>
              <a:t>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</a:p>
          <a:p>
            <a:pPr lvl="1">
              <a:buNone/>
            </a:pP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) = (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- 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dirty="0" smtClean="0">
                <a:sym typeface="Symbol"/>
              </a:rPr>
              <a:t> )		</a:t>
            </a:r>
            <a:r>
              <a:rPr lang="en-US" sz="2400" i="1" dirty="0" smtClean="0">
                <a:sym typeface="Symbol"/>
              </a:rPr>
              <a:t>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= 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(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)  (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 - 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dirty="0" smtClean="0">
                <a:sym typeface="Symbol"/>
              </a:rPr>
              <a:t> )</a:t>
            </a:r>
            <a:r>
              <a:rPr lang="en-US" sz="2400" baseline="30000" dirty="0" smtClean="0">
                <a:sym typeface="Symbol"/>
              </a:rPr>
              <a:t>2</a:t>
            </a:r>
            <a:endParaRPr lang="en-US" sz="2400" baseline="30000" dirty="0" smtClean="0"/>
          </a:p>
          <a:p>
            <a:pPr lvl="1"/>
            <a:r>
              <a:rPr lang="en-US" sz="2400" dirty="0" smtClean="0"/>
              <a:t>Average value of squared deviation of </a:t>
            </a:r>
            <a:r>
              <a:rPr lang="en-US" sz="2400" i="1" dirty="0" smtClean="0"/>
              <a:t>X</a:t>
            </a:r>
            <a:r>
              <a:rPr lang="en-US" sz="2400" dirty="0" smtClean="0"/>
              <a:t> =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from mean </a:t>
            </a:r>
            <a:r>
              <a:rPr lang="en-US" sz="2400" i="1" dirty="0" smtClean="0">
                <a:sym typeface="Symbol"/>
              </a:rPr>
              <a:t></a:t>
            </a:r>
            <a:r>
              <a:rPr lang="en-US" sz="2400" dirty="0" smtClean="0">
                <a:sym typeface="Symbol"/>
              </a:rPr>
              <a:t>, taking into account probability of the various </a:t>
            </a:r>
            <a:r>
              <a:rPr lang="en-US" sz="2400" i="1" dirty="0" smtClean="0">
                <a:sym typeface="Symbol"/>
              </a:rPr>
              <a:t>x</a:t>
            </a:r>
            <a:r>
              <a:rPr lang="en-US" sz="2400" i="1" baseline="-25000" dirty="0" smtClean="0">
                <a:sym typeface="Symbol"/>
              </a:rPr>
              <a:t>i</a:t>
            </a:r>
            <a:endParaRPr lang="en-US" sz="2400" dirty="0" smtClean="0"/>
          </a:p>
          <a:p>
            <a:pPr lvl="1"/>
            <a:r>
              <a:rPr lang="en-US" sz="2400" dirty="0" smtClean="0">
                <a:sym typeface="Symbol"/>
              </a:rPr>
              <a:t>Most common measure of “spread” of a distribution</a:t>
            </a:r>
          </a:p>
          <a:p>
            <a:pPr lvl="1"/>
            <a:r>
              <a:rPr lang="en-US" sz="2400" i="1" dirty="0" smtClean="0">
                <a:sym typeface="Symbol"/>
              </a:rPr>
              <a:t></a:t>
            </a:r>
            <a:r>
              <a:rPr lang="en-US" sz="2400" dirty="0" smtClean="0">
                <a:sym typeface="Symbol"/>
              </a:rPr>
              <a:t> is the </a:t>
            </a:r>
            <a:r>
              <a:rPr lang="en-US" sz="2400" i="1" dirty="0" smtClean="0">
                <a:sym typeface="Symbol"/>
              </a:rPr>
              <a:t>standard deviation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Compare to formula for variance of an actual sample</a:t>
            </a:r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forms of expected value (2)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7784" y="4580624"/>
          <a:ext cx="2882900" cy="866775"/>
        </p:xfrm>
        <a:graphic>
          <a:graphicData uri="http://schemas.openxmlformats.org/presentationml/2006/ole">
            <p:oleObj spid="_x0000_s172034" name="Equation" r:id="rId4" imgW="14349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sitive covarianc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2718036"/>
            <a:ext cx="3124200" cy="2343150"/>
          </a:xfrm>
          <a:prstGeom prst="rect">
            <a:avLst/>
          </a:prstGeom>
        </p:spPr>
      </p:pic>
      <p:pic>
        <p:nvPicPr>
          <p:cNvPr id="4" name="Picture 3" descr="no covarianc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19533" y="2718036"/>
            <a:ext cx="3123867" cy="23429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2308" y="1038519"/>
            <a:ext cx="8428037" cy="5181600"/>
          </a:xfrm>
        </p:spPr>
        <p:txBody>
          <a:bodyPr/>
          <a:lstStyle/>
          <a:p>
            <a:r>
              <a:rPr lang="en-US" sz="2000" dirty="0" smtClean="0"/>
              <a:t>Covariance</a:t>
            </a:r>
            <a:endParaRPr lang="en-US" sz="2000" dirty="0" smtClean="0">
              <a:sym typeface="Symbol"/>
            </a:endParaRPr>
          </a:p>
          <a:p>
            <a:pPr lvl="1">
              <a:buNone/>
            </a:pP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 </a:t>
            </a:r>
            <a:r>
              <a:rPr lang="en-US" sz="2000" i="1" dirty="0" smtClean="0">
                <a:sym typeface="Symbol"/>
              </a:rPr>
              <a:t>x</a:t>
            </a:r>
            <a:r>
              <a:rPr lang="en-US" sz="2000" i="1" baseline="-25000" dirty="0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 ) = ( </a:t>
            </a:r>
            <a:r>
              <a:rPr lang="en-US" sz="2000" i="1" dirty="0" smtClean="0">
                <a:sym typeface="Symbol"/>
              </a:rPr>
              <a:t>x</a:t>
            </a:r>
            <a:r>
              <a:rPr lang="en-US" sz="2000" i="1" baseline="-25000" dirty="0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 - </a:t>
            </a:r>
            <a:r>
              <a:rPr lang="en-US" sz="2000" i="1" dirty="0" smtClean="0">
                <a:sym typeface="Symbol"/>
              </a:rPr>
              <a:t></a:t>
            </a:r>
            <a:r>
              <a:rPr lang="en-US" sz="2000" i="1" baseline="-25000" dirty="0" smtClean="0"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 ),   </a:t>
            </a:r>
            <a:r>
              <a:rPr lang="en-US" sz="2000" i="1" dirty="0" smtClean="0">
                <a:sym typeface="Symbol"/>
              </a:rPr>
              <a:t>g</a:t>
            </a:r>
            <a:r>
              <a:rPr lang="en-US" sz="2000" dirty="0" smtClean="0">
                <a:sym typeface="Symbol"/>
              </a:rPr>
              <a:t>( </a:t>
            </a:r>
            <a:r>
              <a:rPr lang="en-US" sz="2000" i="1" dirty="0" err="1" smtClean="0">
                <a:sym typeface="Symbol"/>
              </a:rPr>
              <a:t>y</a:t>
            </a:r>
            <a:r>
              <a:rPr lang="en-US" sz="2000" i="1" baseline="-25000" dirty="0" err="1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 ) = ( </a:t>
            </a:r>
            <a:r>
              <a:rPr lang="en-US" sz="2000" i="1" dirty="0" err="1" smtClean="0">
                <a:sym typeface="Symbol"/>
              </a:rPr>
              <a:t>y</a:t>
            </a:r>
            <a:r>
              <a:rPr lang="en-US" sz="2000" i="1" baseline="-25000" dirty="0" err="1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 - </a:t>
            </a:r>
            <a:r>
              <a:rPr lang="en-US" sz="2000" i="1" dirty="0" smtClean="0">
                <a:sym typeface="Symbol"/>
              </a:rPr>
              <a:t></a:t>
            </a:r>
            <a:r>
              <a:rPr lang="en-US" sz="2000" i="1" baseline="-25000" dirty="0" smtClean="0">
                <a:sym typeface="Symbol"/>
              </a:rPr>
              <a:t>y</a:t>
            </a:r>
            <a:r>
              <a:rPr lang="en-US" sz="2000" dirty="0" smtClean="0">
                <a:sym typeface="Symbol"/>
              </a:rPr>
              <a:t> ) 	</a:t>
            </a:r>
            <a:br>
              <a:rPr lang="en-US" sz="2000" dirty="0" smtClean="0">
                <a:sym typeface="Symbol"/>
              </a:rPr>
            </a:br>
            <a:r>
              <a:rPr lang="en-US" sz="2000" dirty="0" err="1" smtClean="0">
                <a:sym typeface="Symbol"/>
              </a:rPr>
              <a:t>cov</a:t>
            </a:r>
            <a:r>
              <a:rPr lang="en-US" sz="2000" dirty="0" smtClean="0">
                <a:sym typeface="Symbol"/>
              </a:rPr>
              <a:t>( </a:t>
            </a:r>
            <a:r>
              <a:rPr lang="en-US" sz="2000" i="1" dirty="0" smtClean="0"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i="1" dirty="0" smtClean="0">
                <a:sym typeface="Symbol"/>
              </a:rPr>
              <a:t>y</a:t>
            </a:r>
            <a:r>
              <a:rPr lang="en-US" sz="2000" dirty="0" smtClean="0">
                <a:sym typeface="Symbol"/>
              </a:rPr>
              <a:t> ) = </a:t>
            </a:r>
            <a:r>
              <a:rPr lang="en-US" sz="2000" i="1" baseline="-25000" dirty="0" err="1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i="1" dirty="0" smtClean="0"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( </a:t>
            </a:r>
            <a:r>
              <a:rPr lang="en-US" sz="2000" i="1" dirty="0" smtClean="0">
                <a:sym typeface="Symbol"/>
              </a:rPr>
              <a:t>x</a:t>
            </a:r>
            <a:r>
              <a:rPr lang="en-US" sz="2000" i="1" baseline="-25000" dirty="0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 , </a:t>
            </a:r>
            <a:r>
              <a:rPr lang="en-US" sz="2000" i="1" dirty="0" err="1" smtClean="0">
                <a:sym typeface="Symbol"/>
              </a:rPr>
              <a:t>y</a:t>
            </a:r>
            <a:r>
              <a:rPr lang="en-US" sz="2000" i="1" baseline="-25000" dirty="0" err="1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 )  ( </a:t>
            </a:r>
            <a:r>
              <a:rPr lang="en-US" sz="2000" i="1" dirty="0" smtClean="0">
                <a:sym typeface="Symbol"/>
              </a:rPr>
              <a:t>x</a:t>
            </a:r>
            <a:r>
              <a:rPr lang="en-US" sz="2000" i="1" baseline="-25000" dirty="0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 - </a:t>
            </a:r>
            <a:r>
              <a:rPr lang="en-US" sz="2000" i="1" dirty="0" smtClean="0">
                <a:sym typeface="Symbol"/>
              </a:rPr>
              <a:t></a:t>
            </a:r>
            <a:r>
              <a:rPr lang="en-US" sz="2000" i="1" baseline="-25000" dirty="0" smtClean="0"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 )  ( </a:t>
            </a:r>
            <a:r>
              <a:rPr lang="en-US" sz="2000" i="1" dirty="0" err="1" smtClean="0">
                <a:sym typeface="Symbol"/>
              </a:rPr>
              <a:t>y</a:t>
            </a:r>
            <a:r>
              <a:rPr lang="en-US" sz="2000" i="1" baseline="-25000" dirty="0" err="1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 - </a:t>
            </a:r>
            <a:r>
              <a:rPr lang="en-US" sz="2000" i="1" dirty="0" smtClean="0">
                <a:sym typeface="Symbol"/>
              </a:rPr>
              <a:t></a:t>
            </a:r>
            <a:r>
              <a:rPr lang="en-US" sz="2000" i="1" baseline="-25000" dirty="0" smtClean="0">
                <a:sym typeface="Symbol"/>
              </a:rPr>
              <a:t>y</a:t>
            </a:r>
            <a:r>
              <a:rPr lang="en-US" sz="2000" dirty="0" smtClean="0">
                <a:sym typeface="Symbol"/>
              </a:rPr>
              <a:t> )</a:t>
            </a:r>
            <a:endParaRPr lang="en-US" sz="2000" baseline="30000" dirty="0" smtClean="0"/>
          </a:p>
          <a:p>
            <a:pPr lvl="1"/>
            <a:r>
              <a:rPr lang="en-US" sz="2000" dirty="0" smtClean="0"/>
              <a:t>Measures tendency for </a:t>
            </a:r>
            <a:r>
              <a:rPr lang="en-US" sz="2000" i="1" dirty="0" smtClean="0"/>
              <a:t>x</a:t>
            </a:r>
            <a:r>
              <a:rPr lang="en-US" sz="2000" dirty="0" smtClean="0"/>
              <a:t> and </a:t>
            </a:r>
            <a:r>
              <a:rPr lang="en-US" sz="2000" i="1" dirty="0" smtClean="0"/>
              <a:t>y</a:t>
            </a:r>
            <a:r>
              <a:rPr lang="en-US" sz="2000" dirty="0" smtClean="0"/>
              <a:t> to deviate from their means in same (or opposite) directions at same time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>
              <a:sym typeface="Symbol"/>
            </a:endParaRPr>
          </a:p>
          <a:p>
            <a:r>
              <a:rPr lang="en-US" sz="2000" dirty="0" smtClean="0">
                <a:sym typeface="Symbol"/>
              </a:rPr>
              <a:t>Compare to formula for covariance of actual samples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forms of expected value (3)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451030" y="3556236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covariance</a:t>
            </a:r>
          </a:p>
        </p:txBody>
      </p:sp>
      <p:sp>
        <p:nvSpPr>
          <p:cNvPr id="7" name="TextBox 6"/>
          <p:cNvSpPr txBox="1"/>
          <p:nvPr/>
        </p:nvSpPr>
        <p:spPr>
          <a:xfrm rot="5400000">
            <a:off x="7037113" y="3539702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high (positive)</a:t>
            </a:r>
          </a:p>
          <a:p>
            <a:pPr algn="ctr"/>
            <a:r>
              <a:rPr lang="en-US" dirty="0" smtClean="0"/>
              <a:t>covariance</a:t>
            </a:r>
          </a:p>
        </p:txBody>
      </p:sp>
      <p:graphicFrame>
        <p:nvGraphicFramePr>
          <p:cNvPr id="109569" name="Object 1"/>
          <p:cNvGraphicFramePr>
            <a:graphicFrameLocks noChangeAspect="1"/>
          </p:cNvGraphicFramePr>
          <p:nvPr/>
        </p:nvGraphicFramePr>
        <p:xfrm>
          <a:off x="1557572" y="5465959"/>
          <a:ext cx="4357688" cy="809625"/>
        </p:xfrm>
        <a:graphic>
          <a:graphicData uri="http://schemas.openxmlformats.org/presentationml/2006/ole">
            <p:oleObj spid="_x0000_s109569" name="Equation" r:id="rId6" imgW="2323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0" y="1143000"/>
            <a:ext cx="8318500" cy="5029200"/>
          </a:xfrm>
        </p:spPr>
        <p:txBody>
          <a:bodyPr/>
          <a:lstStyle/>
          <a:p>
            <a:r>
              <a:rPr lang="en-US" dirty="0" smtClean="0"/>
              <a:t>There are lots of easy-to-use machine learning packages out there.</a:t>
            </a:r>
          </a:p>
          <a:p>
            <a:r>
              <a:rPr lang="en-US" dirty="0" smtClean="0"/>
              <a:t>After this course, you will know how to apply several of the most general-purpose algorithms.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HOWEVER</a:t>
            </a:r>
            <a:endParaRPr lang="en-US" dirty="0" smtClean="0"/>
          </a:p>
          <a:p>
            <a:r>
              <a:rPr lang="en-US" dirty="0" smtClean="0"/>
              <a:t>To get really useful results, you need good mathematical intuitions about certain general machine learning principles, as well as the inner workings of the individual algorithms.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worry about the math?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rrelation_examples2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395" y="3950306"/>
            <a:ext cx="4819650" cy="220027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Pearson’s correlation coefficient is covariance normalized by the standard deviations of the two variables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Always lies in range -1 to 1</a:t>
            </a:r>
          </a:p>
          <a:p>
            <a:pPr lvl="1"/>
            <a:r>
              <a:rPr lang="en-US" sz="2400" dirty="0" smtClean="0"/>
              <a:t>Only reflects </a:t>
            </a:r>
            <a:r>
              <a:rPr lang="en-US" sz="2400" i="1" dirty="0" smtClean="0"/>
              <a:t>linear dependence</a:t>
            </a:r>
            <a:r>
              <a:rPr lang="en-US" sz="2400" dirty="0" smtClean="0"/>
              <a:t> between variables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</a:t>
            </a:r>
            <a:endParaRPr lang="en-US" dirty="0"/>
          </a:p>
        </p:txBody>
      </p:sp>
      <p:graphicFrame>
        <p:nvGraphicFramePr>
          <p:cNvPr id="173059" name="Object 3"/>
          <p:cNvGraphicFramePr>
            <a:graphicFrameLocks noChangeAspect="1"/>
          </p:cNvGraphicFramePr>
          <p:nvPr/>
        </p:nvGraphicFramePr>
        <p:xfrm>
          <a:off x="1841148" y="1994665"/>
          <a:ext cx="2780884" cy="918216"/>
        </p:xfrm>
        <a:graphic>
          <a:graphicData uri="http://schemas.openxmlformats.org/presentationml/2006/ole">
            <p:oleObj spid="_x0000_s173059" name="Equation" r:id="rId4" imgW="1346040" imgH="4442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23727" y="4025245"/>
            <a:ext cx="22341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ym typeface="Symbol"/>
              </a:rPr>
              <a:t>Linear dependence with noise</a:t>
            </a:r>
          </a:p>
          <a:p>
            <a:pPr algn="ctr">
              <a:buFont typeface="Symbol"/>
              <a:buChar char="¬"/>
            </a:pPr>
            <a:endParaRPr lang="en-US" sz="1600" b="0" dirty="0" smtClean="0">
              <a:sym typeface="Symbol"/>
            </a:endParaRPr>
          </a:p>
          <a:p>
            <a:pPr algn="ctr"/>
            <a:r>
              <a:rPr lang="en-US" sz="1600" b="0" dirty="0" smtClean="0"/>
              <a:t>Linear dependence without noise</a:t>
            </a:r>
          </a:p>
          <a:p>
            <a:pPr algn="ctr">
              <a:buFont typeface="Symbol"/>
              <a:buChar char="¬"/>
            </a:pPr>
            <a:endParaRPr lang="en-US" sz="1600" b="0" dirty="0" smtClean="0"/>
          </a:p>
          <a:p>
            <a:pPr algn="ctr"/>
            <a:r>
              <a:rPr lang="en-US" sz="1600" b="0" dirty="0" smtClean="0"/>
              <a:t>Various nonlinear dependencies</a:t>
            </a:r>
            <a:endParaRPr lang="en-US" sz="1600" b="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318500" cy="1447800"/>
          </a:xfrm>
        </p:spPr>
        <p:txBody>
          <a:bodyPr/>
          <a:lstStyle/>
          <a:p>
            <a:pPr marL="292100" lvl="1" indent="-292100" algn="ctr">
              <a:buSzPct val="75000"/>
              <a:buNone/>
            </a:pPr>
            <a:r>
              <a:rPr lang="en-US" sz="2400" dirty="0" smtClean="0"/>
              <a:t>Given: event </a:t>
            </a:r>
            <a:r>
              <a:rPr lang="en-US" sz="2400" i="1" dirty="0" smtClean="0"/>
              <a:t>A,</a:t>
            </a:r>
            <a:r>
              <a:rPr lang="en-US" sz="2400" dirty="0" smtClean="0"/>
              <a:t> which can occur or not</a:t>
            </a:r>
          </a:p>
          <a:p>
            <a:pPr marL="292100" lvl="1" indent="-292100" algn="ctr">
              <a:buSzPct val="75000"/>
              <a:buNone/>
            </a:pPr>
            <a:endParaRPr lang="en-US" sz="1000" dirty="0" smtClean="0"/>
          </a:p>
          <a:p>
            <a:pPr marL="292100" lvl="1" indent="-292100" algn="ctr">
              <a:buSzPct val="75000"/>
              <a:buNone/>
            </a:pPr>
            <a:r>
              <a:rPr lang="en-US" i="1" dirty="0" smtClean="0"/>
              <a:t>p</a:t>
            </a:r>
            <a:r>
              <a:rPr lang="en-US" dirty="0" smtClean="0"/>
              <a:t>( not </a:t>
            </a:r>
            <a:r>
              <a:rPr lang="en-US" i="1" dirty="0" smtClean="0"/>
              <a:t>A</a:t>
            </a:r>
            <a:r>
              <a:rPr lang="en-US" dirty="0" smtClean="0"/>
              <a:t> ) = 1 - </a:t>
            </a: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A</a:t>
            </a:r>
            <a:r>
              <a:rPr lang="en-US" dirty="0" smtClean="0"/>
              <a:t> )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 rule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01967" y="5943600"/>
            <a:ext cx="390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/>
              <a:t>areas represent relative probabilities</a:t>
            </a:r>
            <a:endParaRPr lang="en-US" sz="1800" b="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295400" y="2819400"/>
            <a:ext cx="6705600" cy="2981572"/>
          </a:xfrm>
          <a:prstGeom prst="round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 rot="19440000">
            <a:off x="2229852" y="3316443"/>
            <a:ext cx="3374962" cy="1990066"/>
          </a:xfrm>
          <a:prstGeom prst="ellipse">
            <a:avLst/>
          </a:prstGeom>
          <a:solidFill>
            <a:schemeClr val="accent2">
              <a:lumMod val="60000"/>
              <a:lumOff val="40000"/>
              <a:alpha val="49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52147" y="4262735"/>
            <a:ext cx="40748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</a:t>
            </a:r>
            <a:endParaRPr lang="en-US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96200" y="3276600"/>
            <a:ext cx="533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ym typeface="Symbol"/>
              </a:rPr>
              <a:t></a:t>
            </a:r>
            <a:endParaRPr lang="en-US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64063" y="4258270"/>
            <a:ext cx="97013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 </a:t>
            </a:r>
            <a:r>
              <a:rPr lang="en-US" sz="2400" i="1" dirty="0" smtClean="0"/>
              <a:t>A</a:t>
            </a:r>
            <a:endParaRPr lang="en-US" sz="2400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318500" cy="1447800"/>
          </a:xfrm>
        </p:spPr>
        <p:txBody>
          <a:bodyPr/>
          <a:lstStyle/>
          <a:p>
            <a:pPr marL="292100" lvl="1" indent="-292100" algn="ctr">
              <a:buSzPct val="75000"/>
              <a:buNone/>
            </a:pPr>
            <a:r>
              <a:rPr lang="en-US" sz="2400" dirty="0" smtClean="0"/>
              <a:t>Given: events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, which can co-occur (or not)</a:t>
            </a:r>
          </a:p>
          <a:p>
            <a:pPr marL="292100" lvl="1" indent="-292100" algn="ctr">
              <a:buSzPct val="75000"/>
              <a:buNone/>
            </a:pPr>
            <a:endParaRPr lang="en-US" sz="1000" dirty="0" smtClean="0"/>
          </a:p>
          <a:p>
            <a:pPr marL="292100" lvl="1" indent="-292100" algn="ctr">
              <a:buSzPct val="75000"/>
              <a:buNone/>
            </a:pP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A,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) = </a:t>
            </a: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A |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)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B</a:t>
            </a:r>
            <a:r>
              <a:rPr lang="en-US" dirty="0" smtClean="0"/>
              <a:t> )</a:t>
            </a:r>
          </a:p>
          <a:p>
            <a:pPr algn="ctr">
              <a:buNone/>
            </a:pPr>
            <a:r>
              <a:rPr lang="en-US" sz="1800" dirty="0" smtClean="0"/>
              <a:t>(same expression given previously to define conditional probability)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rule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01967" y="5943600"/>
            <a:ext cx="390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/>
              <a:t>areas represent relative probabilities</a:t>
            </a:r>
            <a:endParaRPr lang="en-US" sz="1800" b="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219200" y="2895600"/>
            <a:ext cx="6898910" cy="2981572"/>
            <a:chOff x="1219200" y="2743200"/>
            <a:chExt cx="6898910" cy="2981572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1219200" y="2743200"/>
              <a:ext cx="6705600" cy="2981572"/>
            </a:xfrm>
            <a:prstGeom prst="round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 rot="2151674">
              <a:off x="3071406" y="3214995"/>
              <a:ext cx="3374962" cy="1990066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 rot="-2160000">
              <a:off x="1620252" y="3227891"/>
              <a:ext cx="3374962" cy="199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49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9800" y="4495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(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not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3429000"/>
              <a:ext cx="40748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B</a:t>
              </a:r>
              <a:endParaRPr lang="en-US" sz="2400" i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81400" y="3581400"/>
              <a:ext cx="919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( 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 )</a:t>
              </a:r>
              <a:endParaRPr lang="en-US" sz="1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48200" y="4495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(not 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59516" y="3429000"/>
              <a:ext cx="40748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A</a:t>
              </a:r>
              <a:endParaRPr lang="en-US" sz="2400" i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0" y="3135868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(not 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not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96200" y="4186535"/>
              <a:ext cx="42191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ym typeface="Symbol"/>
                </a:rPr>
                <a:t></a:t>
              </a:r>
              <a:endParaRPr lang="en-US" sz="2400" i="1" dirty="0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1435237"/>
            <a:ext cx="8318500" cy="3834353"/>
          </a:xfrm>
        </p:spPr>
        <p:txBody>
          <a:bodyPr/>
          <a:lstStyle/>
          <a:p>
            <a:r>
              <a:rPr lang="en-US" dirty="0" smtClean="0"/>
              <a:t>Probability that a man has white hair (event </a:t>
            </a:r>
            <a:r>
              <a:rPr lang="en-US" i="1" dirty="0" smtClean="0"/>
              <a:t>A</a:t>
            </a:r>
            <a:r>
              <a:rPr lang="en-US" dirty="0" smtClean="0"/>
              <a:t>) </a:t>
            </a:r>
            <a:r>
              <a:rPr lang="en-US" u="sng" dirty="0" smtClean="0"/>
              <a:t>and</a:t>
            </a:r>
            <a:r>
              <a:rPr lang="en-US" dirty="0" smtClean="0"/>
              <a:t> is over 65 (event </a:t>
            </a:r>
            <a:r>
              <a:rPr lang="en-US" i="1" dirty="0" smtClean="0"/>
              <a:t>B</a:t>
            </a:r>
            <a:r>
              <a:rPr lang="en-US" dirty="0" smtClean="0"/>
              <a:t>) 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B</a:t>
            </a:r>
            <a:r>
              <a:rPr lang="en-US" dirty="0" smtClean="0"/>
              <a:t> ) = 0.18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A</a:t>
            </a:r>
            <a:r>
              <a:rPr lang="en-US" dirty="0" smtClean="0"/>
              <a:t> | </a:t>
            </a:r>
            <a:r>
              <a:rPr lang="en-US" i="1" dirty="0" smtClean="0"/>
              <a:t>B</a:t>
            </a:r>
            <a:r>
              <a:rPr lang="en-US" dirty="0" smtClean="0"/>
              <a:t> ) = 0.78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 ) = </a:t>
            </a: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A</a:t>
            </a:r>
            <a:r>
              <a:rPr lang="en-US" dirty="0" smtClean="0"/>
              <a:t> | </a:t>
            </a:r>
            <a:r>
              <a:rPr lang="en-US" i="1" dirty="0" smtClean="0"/>
              <a:t>B</a:t>
            </a:r>
            <a:r>
              <a:rPr lang="en-US" dirty="0" smtClean="0"/>
              <a:t> )</a:t>
            </a:r>
            <a:r>
              <a:rPr lang="en-US" i="1" dirty="0" smtClean="0"/>
              <a:t> </a:t>
            </a:r>
            <a:r>
              <a:rPr lang="en-US" i="1" dirty="0" smtClean="0">
                <a:sym typeface="Symbol"/>
              </a:rPr>
              <a:t></a:t>
            </a:r>
            <a:r>
              <a:rPr lang="en-US" i="1" dirty="0" smtClean="0"/>
              <a:t> p</a:t>
            </a:r>
            <a:r>
              <a:rPr lang="en-US" dirty="0" smtClean="0"/>
              <a:t>( </a:t>
            </a:r>
            <a:r>
              <a:rPr lang="en-US" i="1" dirty="0" smtClean="0"/>
              <a:t>B</a:t>
            </a:r>
            <a:r>
              <a:rPr lang="en-US" dirty="0" smtClean="0"/>
              <a:t> ) =</a:t>
            </a:r>
            <a:br>
              <a:rPr lang="en-US" dirty="0" smtClean="0"/>
            </a:br>
            <a:r>
              <a:rPr lang="en-US" dirty="0" smtClean="0"/>
              <a:t>		0.78 </a:t>
            </a:r>
            <a:r>
              <a:rPr lang="en-US" dirty="0" smtClean="0">
                <a:sym typeface="Symbol"/>
              </a:rPr>
              <a:t> 0.18 =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	0.14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product rule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318500" cy="1447800"/>
          </a:xfrm>
        </p:spPr>
        <p:txBody>
          <a:bodyPr/>
          <a:lstStyle/>
          <a:p>
            <a:pPr marL="292100" lvl="1" indent="-292100" algn="ctr">
              <a:buSzPct val="75000"/>
              <a:buNone/>
            </a:pPr>
            <a:r>
              <a:rPr lang="en-US" sz="2400" dirty="0" smtClean="0"/>
              <a:t>Given: events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, which can co-occur (or not)</a:t>
            </a:r>
          </a:p>
          <a:p>
            <a:pPr marL="292100" lvl="1" indent="-292100" algn="ctr">
              <a:buSzPct val="75000"/>
              <a:buNone/>
            </a:pPr>
            <a:endParaRPr lang="en-US" sz="1000" dirty="0" smtClean="0"/>
          </a:p>
          <a:p>
            <a:pPr marL="292100" lvl="1" indent="-292100" algn="ctr">
              <a:buSzPct val="75000"/>
              <a:buNone/>
            </a:pP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A</a:t>
            </a:r>
            <a:r>
              <a:rPr lang="en-US" dirty="0" smtClean="0"/>
              <a:t> ) = </a:t>
            </a: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A, B</a:t>
            </a:r>
            <a:r>
              <a:rPr lang="en-US" dirty="0" smtClean="0"/>
              <a:t> ) + </a:t>
            </a: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A</a:t>
            </a:r>
            <a:r>
              <a:rPr lang="en-US" dirty="0" smtClean="0"/>
              <a:t>, not </a:t>
            </a:r>
            <a:r>
              <a:rPr lang="en-US" i="1" dirty="0" smtClean="0"/>
              <a:t>B</a:t>
            </a:r>
            <a:r>
              <a:rPr lang="en-US" dirty="0" smtClean="0"/>
              <a:t> )</a:t>
            </a:r>
          </a:p>
          <a:p>
            <a:pPr algn="ctr">
              <a:buNone/>
            </a:pPr>
            <a:r>
              <a:rPr lang="en-US" sz="1800" dirty="0" smtClean="0"/>
              <a:t>(same expression given previously to define marginal probability)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total probability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01967" y="5943600"/>
            <a:ext cx="390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/>
              <a:t>areas represent relative probabilities</a:t>
            </a:r>
            <a:endParaRPr lang="en-US" sz="1800" b="0" dirty="0"/>
          </a:p>
        </p:txBody>
      </p:sp>
      <p:grpSp>
        <p:nvGrpSpPr>
          <p:cNvPr id="10" name="Group 15"/>
          <p:cNvGrpSpPr/>
          <p:nvPr/>
        </p:nvGrpSpPr>
        <p:grpSpPr>
          <a:xfrm>
            <a:off x="1219200" y="2895600"/>
            <a:ext cx="6898910" cy="2981572"/>
            <a:chOff x="1219200" y="2743200"/>
            <a:chExt cx="6898910" cy="2981572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1219200" y="2743200"/>
              <a:ext cx="6705600" cy="2981572"/>
            </a:xfrm>
            <a:prstGeom prst="round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 rot="2151674">
              <a:off x="3071406" y="3214995"/>
              <a:ext cx="3374962" cy="1990066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 rot="-2160000">
              <a:off x="1620252" y="3227891"/>
              <a:ext cx="3374962" cy="199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49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9800" y="4495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(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not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3429000"/>
              <a:ext cx="40748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B</a:t>
              </a:r>
              <a:endParaRPr lang="en-US" sz="2400" i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81400" y="3581400"/>
              <a:ext cx="919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( 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 )</a:t>
              </a:r>
              <a:endParaRPr lang="en-US" sz="1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48200" y="4495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(not 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59516" y="3429000"/>
              <a:ext cx="40748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A</a:t>
              </a:r>
              <a:endParaRPr lang="en-US" sz="2400" i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0" y="3135868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(not 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not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96200" y="4186535"/>
              <a:ext cx="42191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ym typeface="Symbol"/>
                </a:rPr>
                <a:t></a:t>
              </a:r>
              <a:endParaRPr lang="en-US" sz="2400" i="1" dirty="0"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318500" cy="1447800"/>
          </a:xfrm>
        </p:spPr>
        <p:txBody>
          <a:bodyPr/>
          <a:lstStyle/>
          <a:p>
            <a:pPr marL="292100" lvl="1" indent="-292100" algn="ctr">
              <a:buSzPct val="75000"/>
              <a:buNone/>
            </a:pPr>
            <a:r>
              <a:rPr lang="en-US" sz="2400" dirty="0" smtClean="0"/>
              <a:t>Given: events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, which can co-occur (or not)</a:t>
            </a:r>
          </a:p>
          <a:p>
            <a:pPr marL="292100" lvl="1" indent="-292100" algn="ctr">
              <a:buSzPct val="75000"/>
              <a:buNone/>
            </a:pPr>
            <a:endParaRPr lang="en-US" sz="1000" dirty="0" smtClean="0"/>
          </a:p>
          <a:p>
            <a:pPr marL="292100" lvl="1" indent="-292100" algn="ctr">
              <a:buSzPct val="75000"/>
              <a:buNone/>
            </a:pP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A</a:t>
            </a:r>
            <a:r>
              <a:rPr lang="en-US" dirty="0" smtClean="0"/>
              <a:t> | </a:t>
            </a:r>
            <a:r>
              <a:rPr lang="en-US" i="1" dirty="0" smtClean="0"/>
              <a:t>B</a:t>
            </a:r>
            <a:r>
              <a:rPr lang="en-US" dirty="0" smtClean="0"/>
              <a:t> ) = </a:t>
            </a: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A </a:t>
            </a:r>
            <a:r>
              <a:rPr lang="en-US" dirty="0" smtClean="0"/>
              <a:t>)    or    </a:t>
            </a: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 ) = </a:t>
            </a:r>
            <a:r>
              <a:rPr lang="en-US" i="1" dirty="0" smtClean="0"/>
              <a:t>p</a:t>
            </a:r>
            <a:r>
              <a:rPr lang="en-US" dirty="0" smtClean="0"/>
              <a:t>( </a:t>
            </a:r>
            <a:r>
              <a:rPr lang="en-US" i="1" dirty="0" smtClean="0"/>
              <a:t>A 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i="1" dirty="0" smtClean="0">
                <a:sym typeface="Symbol"/>
              </a:rPr>
              <a:t></a:t>
            </a:r>
            <a:r>
              <a:rPr lang="en-US" i="1" dirty="0" smtClean="0"/>
              <a:t> p</a:t>
            </a:r>
            <a:r>
              <a:rPr lang="en-US" dirty="0" smtClean="0"/>
              <a:t>( </a:t>
            </a:r>
            <a:r>
              <a:rPr lang="en-US" i="1" dirty="0" smtClean="0"/>
              <a:t>B 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01967" y="5943600"/>
            <a:ext cx="390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/>
              <a:t>areas represent relative probabilities</a:t>
            </a:r>
            <a:endParaRPr lang="en-US" sz="1800" b="0" dirty="0"/>
          </a:p>
        </p:txBody>
      </p:sp>
      <p:grpSp>
        <p:nvGrpSpPr>
          <p:cNvPr id="22" name="Group 21"/>
          <p:cNvGrpSpPr/>
          <p:nvPr/>
        </p:nvGrpSpPr>
        <p:grpSpPr>
          <a:xfrm>
            <a:off x="1066800" y="2667000"/>
            <a:ext cx="7010400" cy="3124200"/>
            <a:chOff x="990600" y="2743200"/>
            <a:chExt cx="6934200" cy="3133972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1219200" y="2895600"/>
              <a:ext cx="6705600" cy="2981572"/>
            </a:xfrm>
            <a:prstGeom prst="roundRect">
              <a:avLst>
                <a:gd name="adj" fmla="val 0"/>
              </a:avLst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172200" y="2895600"/>
              <a:ext cx="1752600" cy="2971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219200" y="4724400"/>
              <a:ext cx="6705600" cy="11430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51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117068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(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not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34200" y="4495800"/>
              <a:ext cx="40748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B</a:t>
              </a:r>
              <a:endParaRPr lang="en-US" sz="2400" i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29400" y="5105400"/>
              <a:ext cx="919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( 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 )</a:t>
              </a:r>
              <a:endParaRPr lang="en-US" sz="1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77000" y="35814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(not 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3600" y="5029200"/>
              <a:ext cx="40748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A</a:t>
              </a:r>
              <a:endParaRPr lang="en-US" sz="2400" i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95600" y="35814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(not 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not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90600" y="2743200"/>
              <a:ext cx="42191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ym typeface="Symbol"/>
                </a:rPr>
                <a:t></a:t>
              </a:r>
              <a:endParaRPr lang="en-US" sz="2400" i="1" dirty="0"/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Independence:</a:t>
            </a:r>
          </a:p>
          <a:p>
            <a:pPr lvl="1"/>
            <a:r>
              <a:rPr lang="en-US" sz="2400" dirty="0" smtClean="0"/>
              <a:t>Outcomes on multiple rolls of a die</a:t>
            </a:r>
          </a:p>
          <a:p>
            <a:pPr lvl="1"/>
            <a:r>
              <a:rPr lang="en-US" sz="2400" dirty="0" smtClean="0"/>
              <a:t>Outcomes on multiple flips of a coin</a:t>
            </a:r>
          </a:p>
          <a:p>
            <a:pPr lvl="1"/>
            <a:r>
              <a:rPr lang="en-US" sz="2400" dirty="0" smtClean="0"/>
              <a:t>Height of two unrelated individuals</a:t>
            </a:r>
          </a:p>
          <a:p>
            <a:pPr lvl="1"/>
            <a:r>
              <a:rPr lang="en-US" sz="2400" dirty="0" smtClean="0"/>
              <a:t>Probability of getting a king on successive draws from a deck, if card from each draw is </a:t>
            </a:r>
            <a:r>
              <a:rPr lang="en-US" sz="2400" i="1" dirty="0" smtClean="0"/>
              <a:t>replaced</a:t>
            </a:r>
          </a:p>
          <a:p>
            <a:r>
              <a:rPr lang="en-US" sz="2400" dirty="0" smtClean="0"/>
              <a:t>Dependence:</a:t>
            </a:r>
          </a:p>
          <a:p>
            <a:pPr lvl="1"/>
            <a:r>
              <a:rPr lang="en-US" sz="2400" dirty="0" smtClean="0"/>
              <a:t>Height of two related individuals</a:t>
            </a:r>
          </a:p>
          <a:p>
            <a:pPr lvl="1"/>
            <a:r>
              <a:rPr lang="en-US" sz="2400" dirty="0" smtClean="0"/>
              <a:t>Duration of successive eruptions of Old Faithful</a:t>
            </a:r>
          </a:p>
          <a:p>
            <a:pPr lvl="1"/>
            <a:r>
              <a:rPr lang="en-US" sz="2400" dirty="0" smtClean="0"/>
              <a:t>Probability of getting a king on successive draws from a deck, if card from each draw is </a:t>
            </a:r>
            <a:r>
              <a:rPr lang="en-US" sz="2400" i="1" dirty="0" smtClean="0"/>
              <a:t>not replaced</a:t>
            </a:r>
            <a:endParaRPr lang="en-US" sz="24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533400"/>
          </a:xfrm>
        </p:spPr>
        <p:txBody>
          <a:bodyPr/>
          <a:lstStyle/>
          <a:p>
            <a:r>
              <a:rPr lang="en-US" dirty="0" smtClean="0"/>
              <a:t>Examples of independence / dependence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oint probability car properti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209" y="1857933"/>
            <a:ext cx="7076191" cy="446666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3563" y="1066800"/>
            <a:ext cx="8199437" cy="1676400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smtClean="0"/>
              <a:t>Independence: All manufacturers have identical product mix. </a:t>
            </a:r>
            <a:r>
              <a:rPr lang="en-US" sz="2400" i="1" dirty="0" smtClean="0"/>
              <a:t>p</a:t>
            </a:r>
            <a:r>
              <a:rPr lang="en-US" sz="2400" dirty="0" smtClean="0"/>
              <a:t>( </a:t>
            </a:r>
            <a:r>
              <a:rPr lang="en-US" sz="2400" i="1" dirty="0" smtClean="0"/>
              <a:t>X</a:t>
            </a:r>
            <a:r>
              <a:rPr lang="en-US" sz="2400" dirty="0" smtClean="0"/>
              <a:t> = </a:t>
            </a:r>
            <a:r>
              <a:rPr lang="en-US" sz="2400" i="1" dirty="0" smtClean="0"/>
              <a:t>x</a:t>
            </a:r>
            <a:r>
              <a:rPr lang="en-US" sz="2400" dirty="0" smtClean="0"/>
              <a:t> | </a:t>
            </a:r>
            <a:r>
              <a:rPr lang="en-US" sz="2400" i="1" dirty="0" smtClean="0"/>
              <a:t>Y</a:t>
            </a:r>
            <a:r>
              <a:rPr lang="en-US" sz="2400" dirty="0" smtClean="0"/>
              <a:t> = </a:t>
            </a:r>
            <a:r>
              <a:rPr lang="en-US" sz="2400" i="1" dirty="0" smtClean="0"/>
              <a:t>y</a:t>
            </a:r>
            <a:r>
              <a:rPr lang="en-US" sz="2400" dirty="0" smtClean="0"/>
              <a:t> ) = </a:t>
            </a:r>
            <a:r>
              <a:rPr lang="en-US" sz="2400" i="1" dirty="0" smtClean="0"/>
              <a:t>p</a:t>
            </a:r>
            <a:r>
              <a:rPr lang="en-US" sz="2400" dirty="0" smtClean="0"/>
              <a:t>( </a:t>
            </a:r>
            <a:r>
              <a:rPr lang="en-US" sz="2400" i="1" dirty="0" smtClean="0"/>
              <a:t>X</a:t>
            </a:r>
            <a:r>
              <a:rPr lang="en-US" sz="2400" dirty="0" smtClean="0"/>
              <a:t> = </a:t>
            </a:r>
            <a:r>
              <a:rPr lang="en-US" sz="2400" i="1" dirty="0" smtClean="0"/>
              <a:t>x 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Dependence: American manufacturers love SUVs, Europeans manufacturers don’t.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533400"/>
          </a:xfrm>
        </p:spPr>
        <p:txBody>
          <a:bodyPr/>
          <a:lstStyle/>
          <a:p>
            <a:r>
              <a:rPr lang="en-US" dirty="0" smtClean="0"/>
              <a:t>Example of independence vs. dependence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 flipV="1">
            <a:off x="4495800" y="2286000"/>
            <a:ext cx="1828800" cy="11430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6200000" flipH="1">
            <a:off x="4229100" y="3390900"/>
            <a:ext cx="1905000" cy="4572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rule</a:t>
            </a:r>
            <a:endParaRPr lang="en-US" dirty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 bwMode="auto">
          <a:xfrm>
            <a:off x="457200" y="1143000"/>
            <a:ext cx="83058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92100" lvl="1" indent="-292100" eaLnBrk="1" hangingPunct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 way to find conditional probabilities for one variable when conditional probabilities for another variable are known.</a:t>
            </a:r>
          </a:p>
          <a:p>
            <a:pPr marL="292100" lvl="1" indent="-292100" algn="ctr" eaLnBrk="1" hangingPunct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|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) =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 |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)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/>
              </a:rPr>
              <a:t>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) / </a:t>
            </a:r>
            <a:r>
              <a:rPr lang="en-US" sz="2400" b="0" i="1" kern="0" dirty="0" smtClean="0">
                <a:latin typeface="+mn-lt"/>
              </a:rPr>
              <a:t>p</a:t>
            </a:r>
            <a:r>
              <a:rPr lang="en-US" sz="2400" b="0" kern="0" dirty="0" smtClean="0">
                <a:latin typeface="+mn-lt"/>
              </a:rPr>
              <a:t>( </a:t>
            </a:r>
            <a:r>
              <a:rPr lang="en-US" sz="2400" b="0" i="1" kern="0" dirty="0" smtClean="0">
                <a:latin typeface="+mn-lt"/>
              </a:rPr>
              <a:t>A</a:t>
            </a:r>
            <a:r>
              <a:rPr lang="en-US" sz="2400" b="0" kern="0" dirty="0" smtClean="0">
                <a:latin typeface="+mn-lt"/>
              </a:rPr>
              <a:t> )</a:t>
            </a:r>
          </a:p>
          <a:p>
            <a:pPr marL="292100" lvl="1" indent="-292100" algn="ctr" eaLnBrk="1" hangingPunct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</a:pPr>
            <a:r>
              <a:rPr lang="en-US" sz="2000" b="0" kern="0" dirty="0" smtClean="0">
                <a:latin typeface="+mn-lt"/>
              </a:rPr>
              <a:t>where </a:t>
            </a:r>
            <a:r>
              <a:rPr lang="en-US" sz="2000" b="0" i="1" dirty="0" smtClean="0">
                <a:latin typeface="+mn-lt"/>
              </a:rPr>
              <a:t>p</a:t>
            </a:r>
            <a:r>
              <a:rPr lang="en-US" sz="2000" b="0" dirty="0" smtClean="0">
                <a:latin typeface="+mn-lt"/>
              </a:rPr>
              <a:t>( </a:t>
            </a:r>
            <a:r>
              <a:rPr lang="en-US" sz="2000" b="0" i="1" dirty="0" smtClean="0">
                <a:latin typeface="+mn-lt"/>
              </a:rPr>
              <a:t>A</a:t>
            </a:r>
            <a:r>
              <a:rPr lang="en-US" sz="2000" b="0" dirty="0" smtClean="0">
                <a:latin typeface="+mn-lt"/>
              </a:rPr>
              <a:t> ) = </a:t>
            </a:r>
            <a:r>
              <a:rPr lang="en-US" sz="2000" b="0" i="1" dirty="0" smtClean="0">
                <a:latin typeface="+mn-lt"/>
              </a:rPr>
              <a:t>p</a:t>
            </a:r>
            <a:r>
              <a:rPr lang="en-US" sz="2000" b="0" dirty="0" smtClean="0">
                <a:latin typeface="+mn-lt"/>
              </a:rPr>
              <a:t>( </a:t>
            </a:r>
            <a:r>
              <a:rPr lang="en-US" sz="2000" b="0" i="1" dirty="0" smtClean="0">
                <a:latin typeface="+mn-lt"/>
              </a:rPr>
              <a:t>A, B</a:t>
            </a:r>
            <a:r>
              <a:rPr lang="en-US" sz="2000" b="0" dirty="0" smtClean="0">
                <a:latin typeface="+mn-lt"/>
              </a:rPr>
              <a:t> ) + </a:t>
            </a:r>
            <a:r>
              <a:rPr lang="en-US" sz="2000" b="0" i="1" dirty="0" smtClean="0">
                <a:latin typeface="+mn-lt"/>
              </a:rPr>
              <a:t>p</a:t>
            </a:r>
            <a:r>
              <a:rPr lang="en-US" sz="2000" b="0" dirty="0" smtClean="0">
                <a:latin typeface="+mn-lt"/>
              </a:rPr>
              <a:t>( </a:t>
            </a:r>
            <a:r>
              <a:rPr lang="en-US" sz="2000" b="0" i="1" dirty="0" smtClean="0">
                <a:latin typeface="+mn-lt"/>
              </a:rPr>
              <a:t>A</a:t>
            </a:r>
            <a:r>
              <a:rPr lang="en-US" sz="2000" b="0" dirty="0" smtClean="0">
                <a:latin typeface="+mn-lt"/>
              </a:rPr>
              <a:t>, not </a:t>
            </a:r>
            <a:r>
              <a:rPr lang="en-US" sz="2000" b="0" i="1" dirty="0" smtClean="0">
                <a:latin typeface="+mn-lt"/>
              </a:rPr>
              <a:t>B</a:t>
            </a:r>
            <a:r>
              <a:rPr lang="en-US" sz="2000" b="0" dirty="0" smtClean="0">
                <a:latin typeface="+mn-lt"/>
              </a:rPr>
              <a:t> )</a:t>
            </a:r>
            <a:endParaRPr lang="en-US" sz="2400" b="0" dirty="0" smtClean="0"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219200" y="3190628"/>
            <a:ext cx="6898910" cy="2981572"/>
            <a:chOff x="1219200" y="2743200"/>
            <a:chExt cx="6898910" cy="2981572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1219200" y="2743200"/>
              <a:ext cx="6705600" cy="2981572"/>
            </a:xfrm>
            <a:prstGeom prst="round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rot="2151674">
              <a:off x="3071406" y="3214995"/>
              <a:ext cx="3374962" cy="1990066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rot="-2160000">
              <a:off x="1620252" y="3227891"/>
              <a:ext cx="3374962" cy="199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49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09800" y="4495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(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not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10200" y="3429000"/>
              <a:ext cx="40748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B</a:t>
              </a:r>
              <a:endParaRPr lang="en-US" sz="2400" i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81400" y="3581400"/>
              <a:ext cx="919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( 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 )</a:t>
              </a:r>
              <a:endParaRPr lang="en-US" sz="1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48200" y="4495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(not 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59516" y="3429000"/>
              <a:ext cx="40748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A</a:t>
              </a:r>
              <a:endParaRPr lang="en-US" sz="2400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0" y="3135868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(not 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not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96200" y="4186535"/>
              <a:ext cx="42191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ym typeface="Symbol"/>
                </a:rPr>
                <a:t></a:t>
              </a:r>
              <a:endParaRPr lang="en-US" sz="2400" i="1" dirty="0"/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rule</a:t>
            </a:r>
            <a:endParaRPr lang="en-US" dirty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 bwMode="auto">
          <a:xfrm>
            <a:off x="457200" y="1143000"/>
            <a:ext cx="83058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92100" lvl="1" indent="-292100" algn="ctr" eaLnBrk="1" hangingPunct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</a:pPr>
            <a:r>
              <a:rPr lang="en-US" sz="2400" b="0" u="sng" kern="0" dirty="0" smtClean="0">
                <a:latin typeface="+mn-lt"/>
              </a:rPr>
              <a:t>p</a:t>
            </a:r>
            <a:r>
              <a:rPr kumimoji="0" lang="en-US" sz="2400" b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osterior</a:t>
            </a:r>
            <a:r>
              <a:rPr kumimoji="0" lang="en-US" sz="2400" b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probability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/>
              </a:rPr>
              <a:t> </a:t>
            </a:r>
            <a:r>
              <a:rPr kumimoji="0" lang="en-US" sz="2400" b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/>
              </a:rPr>
              <a:t>likelihood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/>
              </a:rPr>
              <a:t> </a:t>
            </a:r>
            <a:r>
              <a:rPr lang="en-US" sz="2400" b="0" kern="0" noProof="0" dirty="0" smtClean="0">
                <a:latin typeface="+mn-lt"/>
                <a:sym typeface="Symbol"/>
              </a:rPr>
              <a:t> </a:t>
            </a:r>
            <a:r>
              <a:rPr lang="en-US" sz="2400" b="0" u="sng" kern="0" noProof="0" dirty="0" smtClean="0">
                <a:latin typeface="+mn-lt"/>
                <a:sym typeface="Symbol"/>
              </a:rPr>
              <a:t>prior probability</a:t>
            </a:r>
          </a:p>
          <a:p>
            <a:pPr marL="292100" lvl="1" indent="-292100" algn="ctr" eaLnBrk="1" hangingPunct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</a:pPr>
            <a:endParaRPr lang="en-US" sz="2400" b="0" i="1" kern="0" noProof="0" dirty="0" smtClean="0">
              <a:latin typeface="+mn-lt"/>
              <a:sym typeface="Symbol"/>
            </a:endParaRPr>
          </a:p>
          <a:p>
            <a:pPr marL="292100" lvl="1" indent="-292100" algn="ctr" eaLnBrk="1" hangingPunct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|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)  = 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 |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)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/>
              </a:rPr>
              <a:t>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)  /  </a:t>
            </a:r>
            <a:r>
              <a:rPr lang="en-US" sz="2400" b="0" i="1" kern="0" dirty="0" smtClean="0">
                <a:latin typeface="+mn-lt"/>
              </a:rPr>
              <a:t>p</a:t>
            </a:r>
            <a:r>
              <a:rPr lang="en-US" sz="2400" b="0" kern="0" dirty="0" smtClean="0">
                <a:latin typeface="+mn-lt"/>
              </a:rPr>
              <a:t>( </a:t>
            </a:r>
            <a:r>
              <a:rPr lang="en-US" sz="2400" b="0" i="1" kern="0" dirty="0" smtClean="0">
                <a:latin typeface="+mn-lt"/>
              </a:rPr>
              <a:t>A</a:t>
            </a:r>
            <a:r>
              <a:rPr lang="en-US" sz="2400" b="0" kern="0" dirty="0" smtClean="0">
                <a:latin typeface="+mn-lt"/>
              </a:rPr>
              <a:t> )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1219200" y="3190628"/>
            <a:ext cx="6898910" cy="2981572"/>
            <a:chOff x="1219200" y="2743200"/>
            <a:chExt cx="6898910" cy="2981572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1219200" y="2743200"/>
              <a:ext cx="6705600" cy="2981572"/>
            </a:xfrm>
            <a:prstGeom prst="round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rot="2151674">
              <a:off x="3071406" y="3214995"/>
              <a:ext cx="3374962" cy="1990066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rot="-2160000">
              <a:off x="1620252" y="3227891"/>
              <a:ext cx="3374962" cy="199006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49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09800" y="4495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(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not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10200" y="3429000"/>
              <a:ext cx="40748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B</a:t>
              </a:r>
              <a:endParaRPr lang="en-US" sz="2400" i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81400" y="3581400"/>
              <a:ext cx="919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( 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 )</a:t>
              </a:r>
              <a:endParaRPr lang="en-US" sz="1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48200" y="4495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(not 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59516" y="3429000"/>
              <a:ext cx="40748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A</a:t>
              </a:r>
              <a:endParaRPr lang="en-US" sz="2400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0" y="3135868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(not </a:t>
              </a:r>
              <a:r>
                <a:rPr lang="en-US" sz="1800" i="1" dirty="0" smtClean="0"/>
                <a:t>A</a:t>
              </a:r>
              <a:r>
                <a:rPr lang="en-US" sz="1800" dirty="0" smtClean="0"/>
                <a:t>, not </a:t>
              </a:r>
              <a:r>
                <a:rPr lang="en-US" sz="1800" i="1" dirty="0" smtClean="0"/>
                <a:t>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96200" y="4186535"/>
              <a:ext cx="42191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ym typeface="Symbol"/>
                </a:rPr>
                <a:t></a:t>
              </a:r>
              <a:endParaRPr lang="en-US" sz="2400" i="1" dirty="0"/>
            </a:p>
          </p:txBody>
        </p:sp>
      </p:grpSp>
      <p:sp>
        <p:nvSpPr>
          <p:cNvPr id="26" name="Oval 25"/>
          <p:cNvSpPr/>
          <p:nvPr/>
        </p:nvSpPr>
        <p:spPr bwMode="auto">
          <a:xfrm>
            <a:off x="1828800" y="1981200"/>
            <a:ext cx="1447800" cy="685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181600" y="1981200"/>
            <a:ext cx="990600" cy="685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581400" y="1981200"/>
            <a:ext cx="1447800" cy="6858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Straight Connector 29"/>
          <p:cNvCxnSpPr>
            <a:endCxn id="26" idx="0"/>
          </p:cNvCxnSpPr>
          <p:nvPr/>
        </p:nvCxnSpPr>
        <p:spPr bwMode="auto">
          <a:xfrm rot="16200000" flipH="1">
            <a:off x="2266950" y="1695450"/>
            <a:ext cx="457200" cy="1143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8" idx="0"/>
          </p:cNvCxnSpPr>
          <p:nvPr/>
        </p:nvCxnSpPr>
        <p:spPr bwMode="auto">
          <a:xfrm rot="10800000" flipV="1">
            <a:off x="4305300" y="1524000"/>
            <a:ext cx="495300" cy="457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10800000" flipV="1">
            <a:off x="5867400" y="1524000"/>
            <a:ext cx="762000" cy="457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3185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These intuitions will allow you to:</a:t>
            </a:r>
          </a:p>
          <a:p>
            <a:pPr lvl="1"/>
            <a:r>
              <a:rPr lang="en-US" dirty="0" smtClean="0"/>
              <a:t>Choose the right algorithm(s) for the problem</a:t>
            </a:r>
          </a:p>
          <a:p>
            <a:pPr lvl="1"/>
            <a:r>
              <a:rPr lang="en-US" dirty="0" smtClean="0"/>
              <a:t>Make good choices on parameter settings, validation strategies</a:t>
            </a:r>
          </a:p>
          <a:p>
            <a:pPr lvl="1"/>
            <a:r>
              <a:rPr lang="en-US" dirty="0" smtClean="0"/>
              <a:t>Recognize over- or </a:t>
            </a:r>
            <a:r>
              <a:rPr lang="en-US" dirty="0" err="1" smtClean="0"/>
              <a:t>underfitting</a:t>
            </a:r>
            <a:endParaRPr lang="en-US" dirty="0" smtClean="0"/>
          </a:p>
          <a:p>
            <a:pPr lvl="1"/>
            <a:r>
              <a:rPr lang="en-US" dirty="0" smtClean="0"/>
              <a:t>Troubleshoot poor / ambiguous results</a:t>
            </a:r>
          </a:p>
          <a:p>
            <a:pPr lvl="1"/>
            <a:r>
              <a:rPr lang="en-US" dirty="0" smtClean="0"/>
              <a:t>Put appropriate bounds of confidence / uncertainty on results</a:t>
            </a:r>
          </a:p>
          <a:p>
            <a:pPr lvl="1"/>
            <a:r>
              <a:rPr lang="en-US" dirty="0" smtClean="0"/>
              <a:t>Do a better job of coding algorithms or incorporating them into more complex analysis pipelines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worry about the math?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Marie is getting married tomorrow at an outdoor ceremony in the desert.  In recent years, it has rained only 5 days each year. Unfortunately, the weatherman is forecasting rain for tomorrow. When it actually rains, the weatherman has forecast rain 90% of the time. When it doesn't rain, he has forecast rain 10% of the time. What is the probability it will rain on the day of Marie's wedding? </a:t>
            </a:r>
          </a:p>
          <a:p>
            <a:r>
              <a:rPr lang="en-US" sz="2000" dirty="0" smtClean="0"/>
              <a:t>Event </a:t>
            </a:r>
            <a:r>
              <a:rPr lang="en-US" sz="2000" i="1" dirty="0" smtClean="0"/>
              <a:t>A</a:t>
            </a:r>
            <a:r>
              <a:rPr lang="en-US" sz="2000" dirty="0" smtClean="0"/>
              <a:t>: The weatherman has forecast rain. </a:t>
            </a:r>
          </a:p>
          <a:p>
            <a:r>
              <a:rPr lang="en-US" sz="2000" dirty="0" smtClean="0"/>
              <a:t>Event </a:t>
            </a:r>
            <a:r>
              <a:rPr lang="en-US" sz="2000" i="1" dirty="0" smtClean="0"/>
              <a:t>B</a:t>
            </a:r>
            <a:r>
              <a:rPr lang="en-US" sz="2000" dirty="0" smtClean="0"/>
              <a:t>: It rains. </a:t>
            </a:r>
          </a:p>
          <a:p>
            <a:r>
              <a:rPr lang="en-US" sz="2000" dirty="0" smtClean="0"/>
              <a:t>We know:</a:t>
            </a:r>
          </a:p>
          <a:p>
            <a:pPr lvl="1"/>
            <a:r>
              <a:rPr lang="en-US" sz="2000" i="1" dirty="0" smtClean="0"/>
              <a:t>p</a:t>
            </a:r>
            <a:r>
              <a:rPr lang="en-US" sz="2000" dirty="0" smtClean="0"/>
              <a:t>( </a:t>
            </a:r>
            <a:r>
              <a:rPr lang="en-US" sz="2000" i="1" dirty="0" smtClean="0"/>
              <a:t>B</a:t>
            </a:r>
            <a:r>
              <a:rPr lang="en-US" sz="2000" dirty="0" smtClean="0"/>
              <a:t> ) = 5 / 365 = 0.0137   [ It rains 5 days out of the year. ]</a:t>
            </a:r>
          </a:p>
          <a:p>
            <a:pPr lvl="1"/>
            <a:r>
              <a:rPr lang="en-US" sz="2000" i="1" dirty="0" smtClean="0"/>
              <a:t>p</a:t>
            </a:r>
            <a:r>
              <a:rPr lang="en-US" sz="2000" dirty="0" smtClean="0"/>
              <a:t>( not </a:t>
            </a:r>
            <a:r>
              <a:rPr lang="en-US" sz="2000" i="1" dirty="0" smtClean="0"/>
              <a:t>B</a:t>
            </a:r>
            <a:r>
              <a:rPr lang="en-US" sz="2000" dirty="0" smtClean="0"/>
              <a:t> ) = 360 / 365 = 0.9863</a:t>
            </a:r>
          </a:p>
          <a:p>
            <a:pPr lvl="1"/>
            <a:r>
              <a:rPr lang="en-US" sz="2000" i="1" dirty="0" smtClean="0"/>
              <a:t>p</a:t>
            </a:r>
            <a:r>
              <a:rPr lang="en-US" sz="2000" dirty="0" smtClean="0"/>
              <a:t>( </a:t>
            </a:r>
            <a:r>
              <a:rPr lang="en-US" sz="2000" i="1" dirty="0" smtClean="0"/>
              <a:t>A</a:t>
            </a:r>
            <a:r>
              <a:rPr lang="en-US" sz="2000" dirty="0" smtClean="0"/>
              <a:t> | </a:t>
            </a:r>
            <a:r>
              <a:rPr lang="en-US" sz="2000" i="1" dirty="0" smtClean="0"/>
              <a:t>B</a:t>
            </a:r>
            <a:r>
              <a:rPr lang="en-US" sz="2000" dirty="0" smtClean="0"/>
              <a:t> ) = 0.9   [ When it rains, the weatherman has forecast rain 90% of the time. ]</a:t>
            </a:r>
          </a:p>
          <a:p>
            <a:pPr lvl="1"/>
            <a:r>
              <a:rPr lang="en-US" sz="2000" i="1" dirty="0" smtClean="0"/>
              <a:t>p</a:t>
            </a:r>
            <a:r>
              <a:rPr lang="en-US" sz="2000" dirty="0" smtClean="0"/>
              <a:t>( </a:t>
            </a:r>
            <a:r>
              <a:rPr lang="en-US" sz="2000" i="1" dirty="0" smtClean="0"/>
              <a:t>A</a:t>
            </a:r>
            <a:r>
              <a:rPr lang="en-US" sz="2000" dirty="0" smtClean="0"/>
              <a:t> | not </a:t>
            </a:r>
            <a:r>
              <a:rPr lang="en-US" sz="2000" i="1" dirty="0" smtClean="0"/>
              <a:t>B</a:t>
            </a:r>
            <a:r>
              <a:rPr lang="en-US" sz="2000" dirty="0" smtClean="0"/>
              <a:t> ) = 0.1   [When it does not rain, the weatherman has forecast rain 10% of the time.]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Bayes</a:t>
            </a:r>
            <a:r>
              <a:rPr lang="en-US" dirty="0" smtClean="0"/>
              <a:t> rule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1066800"/>
            <a:ext cx="8318500" cy="5181600"/>
          </a:xfrm>
        </p:spPr>
        <p:txBody>
          <a:bodyPr/>
          <a:lstStyle/>
          <a:p>
            <a:r>
              <a:rPr lang="en-US" sz="2400" dirty="0" smtClean="0"/>
              <a:t>We want to know </a:t>
            </a:r>
            <a:r>
              <a:rPr lang="en-US" sz="2400" i="1" dirty="0" smtClean="0"/>
              <a:t>p</a:t>
            </a:r>
            <a:r>
              <a:rPr lang="en-US" sz="2400" dirty="0" smtClean="0"/>
              <a:t>( </a:t>
            </a:r>
            <a:r>
              <a:rPr lang="en-US" sz="2400" i="1" dirty="0" smtClean="0"/>
              <a:t>B</a:t>
            </a:r>
            <a:r>
              <a:rPr lang="en-US" sz="2400" dirty="0" smtClean="0"/>
              <a:t> | </a:t>
            </a:r>
            <a:r>
              <a:rPr lang="en-US" sz="2400" i="1" dirty="0" smtClean="0"/>
              <a:t>A</a:t>
            </a:r>
            <a:r>
              <a:rPr lang="en-US" sz="2400" dirty="0" smtClean="0"/>
              <a:t> ), the probability it will rain on the day of Marie's wedding, given a forecast for rain by the weatherman. The answer can be determined from </a:t>
            </a:r>
            <a:r>
              <a:rPr lang="en-US" sz="2400" dirty="0" err="1" smtClean="0"/>
              <a:t>Bayes</a:t>
            </a:r>
            <a:r>
              <a:rPr lang="en-US" sz="2400" dirty="0" smtClean="0"/>
              <a:t> rule:</a:t>
            </a:r>
            <a:endParaRPr lang="en-US" sz="2400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i="1" dirty="0" smtClean="0"/>
              <a:t>p</a:t>
            </a:r>
            <a:r>
              <a:rPr lang="en-US" sz="2400" dirty="0" smtClean="0"/>
              <a:t>( </a:t>
            </a:r>
            <a:r>
              <a:rPr lang="en-US" sz="2400" i="1" dirty="0" smtClean="0"/>
              <a:t>B</a:t>
            </a:r>
            <a:r>
              <a:rPr lang="en-US" sz="2400" dirty="0" smtClean="0"/>
              <a:t> | </a:t>
            </a:r>
            <a:r>
              <a:rPr lang="en-US" sz="2400" i="1" dirty="0" smtClean="0"/>
              <a:t>A</a:t>
            </a:r>
            <a:r>
              <a:rPr lang="en-US" sz="2400" dirty="0" smtClean="0"/>
              <a:t> ) = </a:t>
            </a:r>
            <a:r>
              <a:rPr lang="en-US" sz="2400" i="1" dirty="0" smtClean="0"/>
              <a:t>p</a:t>
            </a:r>
            <a:r>
              <a:rPr lang="en-US" sz="2400" dirty="0" smtClean="0"/>
              <a:t>( </a:t>
            </a:r>
            <a:r>
              <a:rPr lang="en-US" sz="2400" i="1" dirty="0" smtClean="0"/>
              <a:t>A</a:t>
            </a:r>
            <a:r>
              <a:rPr lang="en-US" sz="2400" dirty="0" smtClean="0"/>
              <a:t> | </a:t>
            </a:r>
            <a:r>
              <a:rPr lang="en-US" sz="2400" i="1" dirty="0" smtClean="0"/>
              <a:t>B</a:t>
            </a:r>
            <a:r>
              <a:rPr lang="en-US" sz="2400" dirty="0" smtClean="0"/>
              <a:t> ) </a:t>
            </a:r>
            <a:r>
              <a:rPr lang="en-US" sz="2400" dirty="0" smtClean="0">
                <a:sym typeface="Symbol"/>
              </a:rPr>
              <a:t>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( </a:t>
            </a:r>
            <a:r>
              <a:rPr lang="en-US" sz="2400" i="1" dirty="0" smtClean="0"/>
              <a:t>B</a:t>
            </a:r>
            <a:r>
              <a:rPr lang="en-US" sz="2400" dirty="0" smtClean="0"/>
              <a:t> ) / </a:t>
            </a:r>
            <a:r>
              <a:rPr lang="en-US" sz="2400" i="1" dirty="0" smtClean="0"/>
              <a:t>p</a:t>
            </a:r>
            <a:r>
              <a:rPr lang="en-US" sz="2400" dirty="0" smtClean="0"/>
              <a:t>( </a:t>
            </a:r>
            <a:r>
              <a:rPr lang="en-US" sz="2400" i="1" dirty="0" smtClean="0"/>
              <a:t>A</a:t>
            </a:r>
            <a:r>
              <a:rPr lang="en-US" sz="2400" dirty="0" smtClean="0"/>
              <a:t> 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 smtClean="0"/>
              <a:t>p</a:t>
            </a:r>
            <a:r>
              <a:rPr lang="en-US" sz="2400" dirty="0" smtClean="0"/>
              <a:t>( </a:t>
            </a:r>
            <a:r>
              <a:rPr lang="en-US" sz="2400" i="1" dirty="0" smtClean="0"/>
              <a:t>A</a:t>
            </a:r>
            <a:r>
              <a:rPr lang="en-US" sz="2400" dirty="0" smtClean="0"/>
              <a:t> ) = </a:t>
            </a:r>
            <a:r>
              <a:rPr lang="en-US" sz="2400" i="1" dirty="0" smtClean="0"/>
              <a:t>p</a:t>
            </a:r>
            <a:r>
              <a:rPr lang="en-US" sz="2400" dirty="0" smtClean="0"/>
              <a:t>( </a:t>
            </a:r>
            <a:r>
              <a:rPr lang="en-US" sz="2400" i="1" dirty="0" smtClean="0"/>
              <a:t>A</a:t>
            </a:r>
            <a:r>
              <a:rPr lang="en-US" sz="2400" dirty="0" smtClean="0"/>
              <a:t> | </a:t>
            </a:r>
            <a:r>
              <a:rPr lang="en-US" sz="2400" i="1" dirty="0" smtClean="0"/>
              <a:t>B</a:t>
            </a:r>
            <a:r>
              <a:rPr lang="en-US" sz="2400" dirty="0" smtClean="0"/>
              <a:t> ) </a:t>
            </a:r>
            <a:r>
              <a:rPr lang="en-US" sz="2400" i="1" dirty="0" smtClean="0">
                <a:sym typeface="Symbol"/>
              </a:rPr>
              <a:t>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( </a:t>
            </a:r>
            <a:r>
              <a:rPr lang="en-US" sz="2400" i="1" dirty="0" smtClean="0"/>
              <a:t>B</a:t>
            </a:r>
            <a:r>
              <a:rPr lang="en-US" sz="2400" dirty="0" smtClean="0"/>
              <a:t> )</a:t>
            </a:r>
            <a:r>
              <a:rPr lang="en-US" sz="2400" i="1" dirty="0" smtClean="0"/>
              <a:t> + p</a:t>
            </a:r>
            <a:r>
              <a:rPr lang="en-US" sz="2400" dirty="0" smtClean="0"/>
              <a:t>( </a:t>
            </a:r>
            <a:r>
              <a:rPr lang="en-US" sz="2400" i="1" dirty="0" smtClean="0"/>
              <a:t>A</a:t>
            </a:r>
            <a:r>
              <a:rPr lang="en-US" sz="2400" dirty="0" smtClean="0"/>
              <a:t> | not </a:t>
            </a:r>
            <a:r>
              <a:rPr lang="en-US" sz="2400" i="1" dirty="0" smtClean="0"/>
              <a:t>B</a:t>
            </a:r>
            <a:r>
              <a:rPr lang="en-US" sz="2400" dirty="0" smtClean="0"/>
              <a:t> ) </a:t>
            </a:r>
            <a:r>
              <a:rPr lang="en-US" sz="2400" i="1" dirty="0" smtClean="0">
                <a:sym typeface="Symbol"/>
              </a:rPr>
              <a:t>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( not </a:t>
            </a:r>
            <a:r>
              <a:rPr lang="en-US" sz="2400" i="1" dirty="0" smtClean="0"/>
              <a:t>B</a:t>
            </a:r>
            <a:r>
              <a:rPr lang="en-US" sz="2400" dirty="0" smtClean="0"/>
              <a:t> ) = </a:t>
            </a:r>
            <a:br>
              <a:rPr lang="en-US" sz="2400" dirty="0" smtClean="0"/>
            </a:br>
            <a:r>
              <a:rPr lang="en-US" sz="2400" dirty="0" smtClean="0"/>
              <a:t>	(0.9)(0.014) + (0.1)(0.986) = 0.111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 smtClean="0"/>
              <a:t>p</a:t>
            </a:r>
            <a:r>
              <a:rPr lang="en-US" sz="2400" dirty="0" smtClean="0"/>
              <a:t>( </a:t>
            </a:r>
            <a:r>
              <a:rPr lang="en-US" sz="2400" i="1" dirty="0" smtClean="0"/>
              <a:t>B</a:t>
            </a:r>
            <a:r>
              <a:rPr lang="en-US" sz="2400" dirty="0" smtClean="0"/>
              <a:t> | </a:t>
            </a:r>
            <a:r>
              <a:rPr lang="en-US" sz="2400" i="1" dirty="0" smtClean="0"/>
              <a:t>A</a:t>
            </a:r>
            <a:r>
              <a:rPr lang="en-US" sz="2400" dirty="0" smtClean="0"/>
              <a:t> ) = (0.9)(0.0137) / 0.111 = 0.111 </a:t>
            </a:r>
          </a:p>
          <a:p>
            <a:endParaRPr lang="en-US" sz="2400" dirty="0" smtClean="0"/>
          </a:p>
          <a:p>
            <a:r>
              <a:rPr lang="en-US" sz="2400" dirty="0" smtClean="0"/>
              <a:t>The result seems unintuitive but is correct. Even when the weatherman predicts rain, it only rains only about 11% of the time. Despite the weatherman's gloomy prediction, it is unlikely Marie will get rained on at her wedding.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Bayes</a:t>
            </a:r>
            <a:r>
              <a:rPr lang="en-US" dirty="0" smtClean="0"/>
              <a:t> rule, cont’d.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ADD</a:t>
            </a:r>
            <a:r>
              <a:rPr lang="en-US" dirty="0" smtClean="0"/>
              <a:t>: When you want to allow for occurrence of any of several possible outcomes of a </a:t>
            </a:r>
            <a:r>
              <a:rPr lang="en-US" i="1" dirty="0" smtClean="0"/>
              <a:t>single</a:t>
            </a:r>
            <a:r>
              <a:rPr lang="en-US" dirty="0" smtClean="0"/>
              <a:t> process.  Comparable to logical OR.</a:t>
            </a:r>
          </a:p>
          <a:p>
            <a:endParaRPr lang="en-US" dirty="0" smtClean="0"/>
          </a:p>
          <a:p>
            <a:r>
              <a:rPr lang="en-US" b="1" dirty="0" smtClean="0"/>
              <a:t>MULTIPLY</a:t>
            </a:r>
            <a:r>
              <a:rPr lang="en-US" dirty="0" smtClean="0"/>
              <a:t>: When you want to allow for simultaneous occurrence of </a:t>
            </a:r>
            <a:r>
              <a:rPr lang="en-US" i="1" dirty="0" smtClean="0"/>
              <a:t>particular</a:t>
            </a:r>
            <a:r>
              <a:rPr lang="en-US" dirty="0" smtClean="0"/>
              <a:t> outcomes from </a:t>
            </a:r>
            <a:r>
              <a:rPr lang="en-US" i="1" dirty="0" smtClean="0"/>
              <a:t>more than one</a:t>
            </a:r>
            <a:r>
              <a:rPr lang="en-US" dirty="0" smtClean="0"/>
              <a:t> process.  Comparable to logical AND.</a:t>
            </a:r>
          </a:p>
          <a:p>
            <a:pPr lvl="1"/>
            <a:r>
              <a:rPr lang="en-US" dirty="0" smtClean="0"/>
              <a:t>But only if the processes are </a:t>
            </a:r>
            <a:r>
              <a:rPr lang="en-US" i="1" dirty="0" smtClean="0"/>
              <a:t>independent.</a:t>
            </a:r>
          </a:p>
          <a:p>
            <a:pPr lvl="1"/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Probabilities: when to add, when to multiply</a:t>
            </a:r>
            <a:endParaRPr lang="en-US" sz="2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Operations on or between vectors and matrices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Coordinate transformations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Dimensionality reduction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Linear regression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Solution of linear systems of equations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Many others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Applications 1) – 4) are directly relevant to this course.  Today we’ll start with 1).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algebra applications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5715000" cy="5181600"/>
          </a:xfrm>
        </p:spPr>
        <p:txBody>
          <a:bodyPr/>
          <a:lstStyle/>
          <a:p>
            <a:r>
              <a:rPr lang="en-US" dirty="0" smtClean="0"/>
              <a:t>Most common form of data organization for machine learning is a 2D array, where</a:t>
            </a:r>
          </a:p>
          <a:p>
            <a:pPr lvl="1"/>
            <a:r>
              <a:rPr lang="en-US" i="1" dirty="0" smtClean="0"/>
              <a:t>rows</a:t>
            </a:r>
            <a:r>
              <a:rPr lang="en-US" dirty="0" smtClean="0"/>
              <a:t> represent samples (records, items, </a:t>
            </a:r>
            <a:r>
              <a:rPr lang="en-US" dirty="0" err="1" smtClean="0"/>
              <a:t>datapoints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columns</a:t>
            </a:r>
            <a:r>
              <a:rPr lang="en-US" dirty="0" smtClean="0"/>
              <a:t> represent attributes (features, variables)</a:t>
            </a:r>
          </a:p>
          <a:p>
            <a:r>
              <a:rPr lang="en-US" dirty="0" smtClean="0"/>
              <a:t>Natural to think of each sample as a </a:t>
            </a:r>
            <a:r>
              <a:rPr lang="en-US" i="1" dirty="0" smtClean="0"/>
              <a:t>vector</a:t>
            </a:r>
            <a:r>
              <a:rPr lang="en-US" dirty="0" smtClean="0"/>
              <a:t> of attributes, and whole array as a </a:t>
            </a:r>
            <a:r>
              <a:rPr lang="en-US" i="1" dirty="0" smtClean="0"/>
              <a:t>matrix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vectors and matrices?</a:t>
            </a:r>
            <a:endParaRPr lang="en-US" dirty="0"/>
          </a:p>
        </p:txBody>
      </p:sp>
      <p:graphicFrame>
        <p:nvGraphicFramePr>
          <p:cNvPr id="84994" name="Object 3"/>
          <p:cNvGraphicFramePr>
            <a:graphicFrameLocks noChangeAspect="1"/>
          </p:cNvGraphicFramePr>
          <p:nvPr/>
        </p:nvGraphicFramePr>
        <p:xfrm>
          <a:off x="6172200" y="1981200"/>
          <a:ext cx="2395537" cy="3032125"/>
        </p:xfrm>
        <a:graphic>
          <a:graphicData uri="http://schemas.openxmlformats.org/presentationml/2006/ole">
            <p:oleObj spid="_x0000_s84994" name="Document" r:id="rId3" imgW="4385963" imgH="5774042" progId="Word.Document.8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6096000" y="3124200"/>
            <a:ext cx="2590800" cy="304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019800" y="1828800"/>
            <a:ext cx="2743200" cy="32766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>
            <a:stCxn id="7" idx="2"/>
          </p:cNvCxnSpPr>
          <p:nvPr/>
        </p:nvCxnSpPr>
        <p:spPr bwMode="auto">
          <a:xfrm rot="16200000" flipH="1">
            <a:off x="7277100" y="5219700"/>
            <a:ext cx="3810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 flipH="1" flipV="1">
            <a:off x="5981700" y="2171700"/>
            <a:ext cx="1600200" cy="304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553200" y="106680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vector</a:t>
            </a:r>
            <a:endParaRPr lang="en-US" sz="2400" b="0" dirty="0"/>
          </a:p>
        </p:txBody>
      </p:sp>
      <p:sp>
        <p:nvSpPr>
          <p:cNvPr id="13" name="TextBox 12"/>
          <p:cNvSpPr txBox="1"/>
          <p:nvPr/>
        </p:nvSpPr>
        <p:spPr>
          <a:xfrm>
            <a:off x="7054163" y="5481935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matrix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an </a:t>
            </a:r>
            <a:r>
              <a:rPr lang="en-US" i="1" dirty="0" smtClean="0"/>
              <a:t>n</a:t>
            </a:r>
            <a:r>
              <a:rPr lang="en-US" dirty="0" smtClean="0"/>
              <a:t>-</a:t>
            </a:r>
            <a:r>
              <a:rPr lang="en-US" dirty="0" err="1" smtClean="0"/>
              <a:t>tuple</a:t>
            </a:r>
            <a:r>
              <a:rPr lang="en-US" dirty="0" smtClean="0"/>
              <a:t> of values (usually real numbers).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referred to as the </a:t>
            </a:r>
            <a:r>
              <a:rPr lang="en-US" i="1" dirty="0" smtClean="0"/>
              <a:t>dimension</a:t>
            </a:r>
            <a:r>
              <a:rPr lang="en-US" dirty="0" smtClean="0"/>
              <a:t> of the vector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can be any positive integer, from 1 to infinity</a:t>
            </a:r>
          </a:p>
          <a:p>
            <a:r>
              <a:rPr lang="en-US" dirty="0" smtClean="0"/>
              <a:t>Can be written in column form or row form</a:t>
            </a:r>
          </a:p>
          <a:p>
            <a:pPr lvl="1"/>
            <a:r>
              <a:rPr lang="en-US" dirty="0" smtClean="0"/>
              <a:t>Column form is conventional</a:t>
            </a:r>
          </a:p>
          <a:p>
            <a:pPr lvl="1"/>
            <a:r>
              <a:rPr lang="en-US" dirty="0" smtClean="0"/>
              <a:t>Vector elements referenced by subscript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4783137"/>
          <a:ext cx="1092200" cy="1389063"/>
        </p:xfrm>
        <a:graphic>
          <a:graphicData uri="http://schemas.openxmlformats.org/presentationml/2006/ole">
            <p:oleObj spid="_x0000_s1026" name="Equation" r:id="rId3" imgW="558720" imgH="7110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572000" y="5232400"/>
          <a:ext cx="2457450" cy="939800"/>
        </p:xfrm>
        <a:graphic>
          <a:graphicData uri="http://schemas.openxmlformats.org/presentationml/2006/ole">
            <p:oleObj spid="_x0000_s1028" name="Equation" r:id="rId4" imgW="125712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think of a vector as:</a:t>
            </a:r>
          </a:p>
          <a:p>
            <a:pPr lvl="1"/>
            <a:r>
              <a:rPr lang="en-US" dirty="0" smtClean="0"/>
              <a:t>a point in space	</a:t>
            </a:r>
            <a:r>
              <a:rPr lang="en-US" i="1" dirty="0" smtClean="0"/>
              <a:t>or</a:t>
            </a:r>
          </a:p>
          <a:p>
            <a:pPr lvl="1"/>
            <a:r>
              <a:rPr lang="en-US" dirty="0" smtClean="0"/>
              <a:t>a directed line segment with a magnitude and direction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  <a:endParaRPr lang="en-US" dirty="0"/>
          </a:p>
        </p:txBody>
      </p:sp>
      <p:pic>
        <p:nvPicPr>
          <p:cNvPr id="4" name="Picture 3" descr="vector2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276600"/>
            <a:ext cx="2857500" cy="2857500"/>
          </a:xfrm>
          <a:prstGeom prst="rect">
            <a:avLst/>
          </a:prstGeom>
        </p:spPr>
      </p:pic>
      <p:pic>
        <p:nvPicPr>
          <p:cNvPr id="5" name="Picture 4" descr="vector_3d_0.png"/>
          <p:cNvPicPr>
            <a:picLocks noChangeAspect="1"/>
          </p:cNvPicPr>
          <p:nvPr/>
        </p:nvPicPr>
        <p:blipFill>
          <a:blip r:embed="rId3" cstate="print"/>
          <a:srcRect l="11520" t="16800" r="9600" b="9600"/>
          <a:stretch>
            <a:fillRect/>
          </a:stretch>
        </p:blipFill>
        <p:spPr>
          <a:xfrm>
            <a:off x="4511040" y="3230880"/>
            <a:ext cx="3756660" cy="2804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1219200"/>
            <a:ext cx="8318500" cy="5334000"/>
          </a:xfrm>
        </p:spPr>
        <p:txBody>
          <a:bodyPr/>
          <a:lstStyle/>
          <a:p>
            <a:r>
              <a:rPr lang="en-US" sz="2400" dirty="0" smtClean="0"/>
              <a:t>Addition of two vectors</a:t>
            </a:r>
          </a:p>
          <a:p>
            <a:pPr lvl="1"/>
            <a:r>
              <a:rPr lang="en-US" sz="2400" dirty="0" smtClean="0"/>
              <a:t>add corresponding elements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result is a vector</a:t>
            </a:r>
          </a:p>
          <a:p>
            <a:endParaRPr lang="en-US" sz="2400" dirty="0" smtClean="0"/>
          </a:p>
          <a:p>
            <a:r>
              <a:rPr lang="en-US" sz="2400" dirty="0" smtClean="0"/>
              <a:t>Scalar multiplication of a vector</a:t>
            </a:r>
          </a:p>
          <a:p>
            <a:pPr lvl="1"/>
            <a:r>
              <a:rPr lang="en-US" sz="2400" dirty="0" smtClean="0"/>
              <a:t>multiply each element by scalar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result is a vector</a:t>
            </a:r>
          </a:p>
          <a:p>
            <a:pPr lvl="1"/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arithmetic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2057400"/>
          <a:ext cx="4191000" cy="558800"/>
        </p:xfrm>
        <a:graphic>
          <a:graphicData uri="http://schemas.openxmlformats.org/presentationml/2006/ole">
            <p:oleObj spid="_x0000_s79874" name="Equation" r:id="rId3" imgW="2095200" imgH="253800" progId="Equation.3">
              <p:embed/>
            </p:oleObj>
          </a:graphicData>
        </a:graphic>
      </p:graphicFrame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1320800" y="4343400"/>
          <a:ext cx="3175000" cy="558800"/>
        </p:xfrm>
        <a:graphic>
          <a:graphicData uri="http://schemas.openxmlformats.org/presentationml/2006/ole">
            <p:oleObj spid="_x0000_s79876" name="Equation" r:id="rId4" imgW="1587240" imgH="253800" progId="Equation.3">
              <p:embed/>
            </p:oleObj>
          </a:graphicData>
        </a:graphic>
      </p:graphicFrame>
      <p:pic>
        <p:nvPicPr>
          <p:cNvPr id="9" name="Picture 8" descr="vector_addition_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1200" y="1371600"/>
            <a:ext cx="3133725" cy="1532384"/>
          </a:xfrm>
          <a:prstGeom prst="rect">
            <a:avLst/>
          </a:prstGeom>
        </p:spPr>
      </p:pic>
      <p:pic>
        <p:nvPicPr>
          <p:cNvPr id="10" name="Picture 9" descr="ScalarMultiplication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38800" y="3614590"/>
            <a:ext cx="3124200" cy="17956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1371600"/>
            <a:ext cx="8318500" cy="4343400"/>
          </a:xfrm>
        </p:spPr>
        <p:txBody>
          <a:bodyPr/>
          <a:lstStyle/>
          <a:p>
            <a:r>
              <a:rPr lang="en-US" sz="2400" dirty="0" smtClean="0"/>
              <a:t>Dot product of two vectors</a:t>
            </a:r>
          </a:p>
          <a:p>
            <a:pPr lvl="1"/>
            <a:r>
              <a:rPr lang="en-US" sz="2400" dirty="0" smtClean="0"/>
              <a:t>multiply corresponding elements, then add products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result is a </a:t>
            </a:r>
            <a:r>
              <a:rPr lang="en-US" sz="2400" u="sng" dirty="0" smtClean="0"/>
              <a:t>scalar</a:t>
            </a:r>
          </a:p>
          <a:p>
            <a:endParaRPr lang="en-US" sz="2400" dirty="0" smtClean="0"/>
          </a:p>
          <a:p>
            <a:r>
              <a:rPr lang="en-US" sz="2400" dirty="0" smtClean="0"/>
              <a:t>Dot product alternative form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arithmetic</a:t>
            </a:r>
            <a:endParaRPr lang="en-US" dirty="0"/>
          </a:p>
        </p:txBody>
      </p:sp>
      <p:graphicFrame>
        <p:nvGraphicFramePr>
          <p:cNvPr id="79877" name="Object 5"/>
          <p:cNvGraphicFramePr>
            <a:graphicFrameLocks noChangeAspect="1"/>
          </p:cNvGraphicFramePr>
          <p:nvPr/>
        </p:nvGraphicFramePr>
        <p:xfrm>
          <a:off x="1320800" y="2249488"/>
          <a:ext cx="2184400" cy="950912"/>
        </p:xfrm>
        <a:graphic>
          <a:graphicData uri="http://schemas.openxmlformats.org/presentationml/2006/ole">
            <p:oleObj spid="_x0000_s80900" name="Equation" r:id="rId3" imgW="1091880" imgH="431640" progId="Equation.3">
              <p:embed/>
            </p:oleObj>
          </a:graphicData>
        </a:graphic>
      </p:graphicFrame>
      <p:graphicFrame>
        <p:nvGraphicFramePr>
          <p:cNvPr id="80902" name="Object 6"/>
          <p:cNvGraphicFramePr>
            <a:graphicFrameLocks noChangeAspect="1"/>
          </p:cNvGraphicFramePr>
          <p:nvPr/>
        </p:nvGraphicFramePr>
        <p:xfrm>
          <a:off x="1244600" y="4495800"/>
          <a:ext cx="2895600" cy="560387"/>
        </p:xfrm>
        <a:graphic>
          <a:graphicData uri="http://schemas.openxmlformats.org/presentationml/2006/ole">
            <p:oleObj spid="_x0000_s80902" name="Equation" r:id="rId4" imgW="1447560" imgH="253800" progId="Equation.3">
              <p:embed/>
            </p:oleObj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 flipV="1">
            <a:off x="5130342" y="3886200"/>
            <a:ext cx="1828800" cy="1447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5130342" y="4800600"/>
            <a:ext cx="3048000" cy="533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501942" y="3505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49742" y="4872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68542" y="464373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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rc 15"/>
          <p:cNvSpPr/>
          <p:nvPr/>
        </p:nvSpPr>
        <p:spPr bwMode="auto">
          <a:xfrm rot="1439991">
            <a:off x="4965471" y="3974871"/>
            <a:ext cx="1981200" cy="1981200"/>
          </a:xfrm>
          <a:prstGeom prst="arc">
            <a:avLst>
              <a:gd name="adj1" fmla="val 17051835"/>
              <a:gd name="adj2" fmla="val 2024638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990600"/>
            <a:ext cx="8318500" cy="5181600"/>
          </a:xfrm>
        </p:spPr>
        <p:txBody>
          <a:bodyPr/>
          <a:lstStyle/>
          <a:p>
            <a:r>
              <a:rPr lang="en-US" dirty="0" smtClean="0"/>
              <a:t>Definition: an </a:t>
            </a:r>
            <a:r>
              <a:rPr lang="en-US" i="1" dirty="0" smtClean="0"/>
              <a:t>m</a:t>
            </a:r>
            <a:r>
              <a:rPr lang="en-US" dirty="0" smtClean="0"/>
              <a:t> x </a:t>
            </a:r>
            <a:r>
              <a:rPr lang="en-US" i="1" dirty="0" smtClean="0"/>
              <a:t>n</a:t>
            </a:r>
            <a:r>
              <a:rPr lang="en-US" dirty="0" smtClean="0"/>
              <a:t> two-dimensional array of values (usually real numbers).</a:t>
            </a:r>
          </a:p>
          <a:p>
            <a:pPr lvl="1"/>
            <a:r>
              <a:rPr lang="en-US" i="1" dirty="0" smtClean="0"/>
              <a:t>m</a:t>
            </a:r>
            <a:r>
              <a:rPr lang="en-US" dirty="0" smtClean="0"/>
              <a:t> rows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columns</a:t>
            </a:r>
          </a:p>
          <a:p>
            <a:r>
              <a:rPr lang="en-US" dirty="0" smtClean="0"/>
              <a:t>Matrix referenced by two-element subscript</a:t>
            </a:r>
          </a:p>
          <a:p>
            <a:pPr lvl="1"/>
            <a:r>
              <a:rPr lang="en-US" dirty="0" smtClean="0"/>
              <a:t>first element in</a:t>
            </a:r>
            <a:br>
              <a:rPr lang="en-US" dirty="0" smtClean="0"/>
            </a:br>
            <a:r>
              <a:rPr lang="en-US" dirty="0" smtClean="0"/>
              <a:t>subscript is row</a:t>
            </a:r>
          </a:p>
          <a:p>
            <a:pPr lvl="1"/>
            <a:r>
              <a:rPr lang="en-US" dirty="0" smtClean="0"/>
              <a:t>second element in</a:t>
            </a:r>
            <a:br>
              <a:rPr lang="en-US" dirty="0" smtClean="0"/>
            </a:br>
            <a:r>
              <a:rPr lang="en-US" dirty="0" smtClean="0"/>
              <a:t>subscript is column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/>
              <a:t>A</a:t>
            </a:r>
            <a:r>
              <a:rPr lang="en-US" baseline="-25000" dirty="0" smtClean="0"/>
              <a:t>24</a:t>
            </a:r>
            <a:r>
              <a:rPr lang="en-US" dirty="0" smtClean="0"/>
              <a:t> or </a:t>
            </a:r>
            <a:r>
              <a:rPr lang="en-US" i="1" dirty="0" smtClean="0"/>
              <a:t>a</a:t>
            </a:r>
            <a:r>
              <a:rPr lang="en-US" baseline="-25000" dirty="0" smtClean="0"/>
              <a:t>24</a:t>
            </a:r>
            <a:r>
              <a:rPr lang="en-US" dirty="0" smtClean="0"/>
              <a:t> is element in second row, fourth column of </a:t>
            </a:r>
            <a:r>
              <a:rPr lang="en-US" b="1" dirty="0" smtClean="0"/>
              <a:t>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Matrices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14938" y="3792538"/>
          <a:ext cx="2481262" cy="1389062"/>
        </p:xfrm>
        <a:graphic>
          <a:graphicData uri="http://schemas.openxmlformats.org/presentationml/2006/ole">
            <p:oleObj spid="_x0000_s83970" name="Equation" r:id="rId4" imgW="126972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	</a:t>
            </a:r>
            <a:r>
              <a:rPr lang="en-US" i="1" dirty="0" smtClean="0">
                <a:sym typeface="Symbol"/>
              </a:rPr>
              <a:t>set membership</a:t>
            </a:r>
            <a:r>
              <a:rPr lang="en-US" dirty="0" smtClean="0">
                <a:sym typeface="Symbol"/>
              </a:rPr>
              <a:t>: </a:t>
            </a:r>
            <a:r>
              <a:rPr lang="en-US" i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is </a:t>
            </a:r>
            <a:r>
              <a:rPr lang="en-US" i="1" dirty="0" smtClean="0">
                <a:sym typeface="Symbol"/>
              </a:rPr>
              <a:t>member</a:t>
            </a:r>
            <a:r>
              <a:rPr lang="en-US" dirty="0" smtClean="0">
                <a:sym typeface="Symbol"/>
              </a:rPr>
              <a:t> of set </a:t>
            </a:r>
            <a:r>
              <a:rPr lang="en-US" i="1" dirty="0" smtClean="0">
                <a:sym typeface="Symbol"/>
              </a:rPr>
              <a:t>A</a:t>
            </a:r>
            <a:endParaRPr lang="en-US" i="1" dirty="0" smtClean="0"/>
          </a:p>
          <a:p>
            <a:r>
              <a:rPr lang="en-US" dirty="0" smtClean="0"/>
              <a:t>| </a:t>
            </a:r>
            <a:r>
              <a:rPr lang="en-US" i="1" dirty="0" smtClean="0"/>
              <a:t>B</a:t>
            </a:r>
            <a:r>
              <a:rPr lang="en-US" dirty="0" smtClean="0"/>
              <a:t> |		</a:t>
            </a:r>
            <a:r>
              <a:rPr lang="en-US" i="1" dirty="0" smtClean="0"/>
              <a:t>cardinality</a:t>
            </a:r>
            <a:r>
              <a:rPr lang="en-US" dirty="0" smtClean="0"/>
              <a:t>: number of items in set </a:t>
            </a:r>
            <a:r>
              <a:rPr lang="en-US" i="1" dirty="0" smtClean="0"/>
              <a:t>B</a:t>
            </a:r>
          </a:p>
          <a:p>
            <a:r>
              <a:rPr lang="en-US" dirty="0" smtClean="0"/>
              <a:t>|| </a:t>
            </a:r>
            <a:r>
              <a:rPr lang="en-US" b="1" dirty="0" smtClean="0"/>
              <a:t>v</a:t>
            </a:r>
            <a:r>
              <a:rPr lang="en-US" dirty="0" smtClean="0"/>
              <a:t> ||	</a:t>
            </a:r>
            <a:r>
              <a:rPr lang="en-US" i="1" dirty="0" smtClean="0"/>
              <a:t>norm</a:t>
            </a:r>
            <a:r>
              <a:rPr lang="en-US" dirty="0" smtClean="0"/>
              <a:t>: length of vector </a:t>
            </a:r>
            <a:r>
              <a:rPr lang="en-US" i="1" dirty="0" smtClean="0"/>
              <a:t>v</a:t>
            </a:r>
          </a:p>
          <a:p>
            <a:r>
              <a:rPr lang="en-US" dirty="0" smtClean="0">
                <a:sym typeface="Symbol"/>
              </a:rPr>
              <a:t>		</a:t>
            </a:r>
            <a:r>
              <a:rPr lang="en-US" i="1" dirty="0" smtClean="0">
                <a:sym typeface="Symbol"/>
              </a:rPr>
              <a:t>summation</a:t>
            </a:r>
          </a:p>
          <a:p>
            <a:r>
              <a:rPr lang="en-US" dirty="0" smtClean="0">
                <a:sym typeface="Symbol"/>
              </a:rPr>
              <a:t>		</a:t>
            </a:r>
            <a:r>
              <a:rPr lang="en-US" i="1" dirty="0" smtClean="0">
                <a:sym typeface="Symbol"/>
              </a:rPr>
              <a:t>integral</a:t>
            </a:r>
            <a:endParaRPr lang="en-US" i="1" dirty="0" smtClean="0"/>
          </a:p>
          <a:p>
            <a:r>
              <a:rPr lang="en-US" dirty="0" smtClean="0">
                <a:sym typeface="Symbol"/>
              </a:rPr>
              <a:t>		the set of </a:t>
            </a:r>
            <a:r>
              <a:rPr lang="en-US" i="1" dirty="0" smtClean="0">
                <a:sym typeface="Symbol"/>
              </a:rPr>
              <a:t>real</a:t>
            </a:r>
            <a:r>
              <a:rPr lang="en-US" dirty="0" smtClean="0">
                <a:sym typeface="Symbol"/>
              </a:rPr>
              <a:t> numbers</a:t>
            </a:r>
          </a:p>
          <a:p>
            <a:r>
              <a:rPr lang="en-US" dirty="0" smtClean="0">
                <a:sym typeface="Symbol"/>
              </a:rPr>
              <a:t></a:t>
            </a:r>
            <a:r>
              <a:rPr lang="en-US" i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		</a:t>
            </a:r>
            <a:r>
              <a:rPr lang="en-US" i="1" dirty="0" smtClean="0">
                <a:sym typeface="Symbol"/>
              </a:rPr>
              <a:t>real number space</a:t>
            </a:r>
            <a:r>
              <a:rPr lang="en-US" dirty="0" smtClean="0">
                <a:sym typeface="Symbol"/>
              </a:rPr>
              <a:t> of dimension </a:t>
            </a:r>
            <a:r>
              <a:rPr lang="en-US" i="1" dirty="0" smtClean="0">
                <a:sym typeface="Symbol"/>
              </a:rPr>
              <a:t>n</a:t>
            </a:r>
          </a:p>
          <a:p>
            <a:pPr marL="971550" lvl="1" indent="-514350">
              <a:buNone/>
            </a:pPr>
            <a:r>
              <a:rPr lang="en-US" sz="2400" dirty="0" smtClean="0"/>
              <a:t>			n = 2 : plane or 2-space</a:t>
            </a:r>
            <a:br>
              <a:rPr lang="en-US" sz="2400" dirty="0" smtClean="0"/>
            </a:br>
            <a:r>
              <a:rPr lang="en-US" sz="2400" dirty="0" smtClean="0"/>
              <a:t>		n = 3 : 3- (dimensional) space</a:t>
            </a:r>
            <a:br>
              <a:rPr lang="en-US" sz="2400" dirty="0" smtClean="0"/>
            </a:br>
            <a:r>
              <a:rPr lang="en-US" sz="2400" dirty="0" smtClean="0"/>
              <a:t>		n &gt; 3 : </a:t>
            </a:r>
            <a:r>
              <a:rPr lang="en-US" sz="2400" i="1" dirty="0" smtClean="0"/>
              <a:t>n</a:t>
            </a:r>
            <a:r>
              <a:rPr lang="en-US" sz="2400" dirty="0" smtClean="0"/>
              <a:t>-space or </a:t>
            </a:r>
            <a:r>
              <a:rPr lang="en-US" sz="2400" i="1" dirty="0" smtClean="0"/>
              <a:t>hyperspace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990600"/>
            <a:ext cx="8318500" cy="5181600"/>
          </a:xfrm>
        </p:spPr>
        <p:txBody>
          <a:bodyPr/>
          <a:lstStyle/>
          <a:p>
            <a:r>
              <a:rPr lang="en-US" dirty="0" smtClean="0"/>
              <a:t>A vector can be regarded as special case of a matrix, where one of matrix dimensions = 1.</a:t>
            </a:r>
          </a:p>
          <a:p>
            <a:r>
              <a:rPr lang="en-US" dirty="0" smtClean="0"/>
              <a:t>Matrix </a:t>
            </a:r>
            <a:r>
              <a:rPr lang="en-US" i="1" dirty="0" smtClean="0"/>
              <a:t>transpose</a:t>
            </a:r>
            <a:r>
              <a:rPr lang="en-US" dirty="0" smtClean="0"/>
              <a:t> (denoted </a:t>
            </a:r>
            <a:r>
              <a:rPr lang="en-US" baseline="30000" dirty="0" smtClean="0"/>
              <a:t>T</a:t>
            </a:r>
            <a:r>
              <a:rPr lang="en-US" dirty="0" smtClean="0"/>
              <a:t>)</a:t>
            </a:r>
            <a:endParaRPr lang="en-US" i="1" dirty="0" smtClean="0"/>
          </a:p>
          <a:p>
            <a:pPr lvl="1"/>
            <a:r>
              <a:rPr lang="en-US" dirty="0" smtClean="0"/>
              <a:t>swap columns and rows</a:t>
            </a:r>
          </a:p>
          <a:p>
            <a:pPr lvl="2"/>
            <a:r>
              <a:rPr lang="en-US" dirty="0" smtClean="0"/>
              <a:t> row 1 becomes column 1, etc.</a:t>
            </a:r>
          </a:p>
          <a:p>
            <a:pPr lvl="1"/>
            <a:r>
              <a:rPr lang="en-US" i="1" dirty="0" smtClean="0"/>
              <a:t>m</a:t>
            </a:r>
            <a:r>
              <a:rPr lang="en-US" dirty="0" smtClean="0"/>
              <a:t> x </a:t>
            </a:r>
            <a:r>
              <a:rPr lang="en-US" i="1" dirty="0" smtClean="0"/>
              <a:t>n</a:t>
            </a:r>
            <a:r>
              <a:rPr lang="en-US" dirty="0" smtClean="0"/>
              <a:t> matrix becomes </a:t>
            </a:r>
            <a:r>
              <a:rPr lang="en-US" i="1" dirty="0" smtClean="0"/>
              <a:t>n</a:t>
            </a:r>
            <a:r>
              <a:rPr lang="en-US" dirty="0" smtClean="0"/>
              <a:t> x </a:t>
            </a:r>
            <a:r>
              <a:rPr lang="en-US" i="1" dirty="0" smtClean="0"/>
              <a:t>m</a:t>
            </a:r>
            <a:r>
              <a:rPr lang="en-US" dirty="0" smtClean="0"/>
              <a:t> matrix</a:t>
            </a:r>
          </a:p>
          <a:p>
            <a:pPr lvl="1"/>
            <a:r>
              <a:rPr lang="en-US" dirty="0" smtClean="0"/>
              <a:t>example: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Matrices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09198" y="4726986"/>
          <a:ext cx="2928937" cy="893763"/>
        </p:xfrm>
        <a:graphic>
          <a:graphicData uri="http://schemas.openxmlformats.org/presentationml/2006/ole">
            <p:oleObj spid="_x0000_s167938" name="Equation" r:id="rId4" imgW="1498320" imgH="457200" progId="Equation.3">
              <p:embed/>
            </p:oleObj>
          </a:graphicData>
        </a:graphic>
      </p:graphicFrame>
      <p:graphicFrame>
        <p:nvGraphicFramePr>
          <p:cNvPr id="167939" name="Object 3"/>
          <p:cNvGraphicFramePr>
            <a:graphicFrameLocks noChangeAspect="1"/>
          </p:cNvGraphicFramePr>
          <p:nvPr/>
        </p:nvGraphicFramePr>
        <p:xfrm>
          <a:off x="4977910" y="4057062"/>
          <a:ext cx="1984375" cy="2232025"/>
        </p:xfrm>
        <a:graphic>
          <a:graphicData uri="http://schemas.openxmlformats.org/presentationml/2006/ole">
            <p:oleObj spid="_x0000_s167939" name="Equation" r:id="rId5" imgW="1015920" imgH="114300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1219200"/>
            <a:ext cx="8318500" cy="5334000"/>
          </a:xfrm>
        </p:spPr>
        <p:txBody>
          <a:bodyPr/>
          <a:lstStyle/>
          <a:p>
            <a:r>
              <a:rPr lang="en-US" sz="2400" dirty="0" smtClean="0"/>
              <a:t>Addition of two matrices</a:t>
            </a:r>
          </a:p>
          <a:p>
            <a:pPr lvl="1"/>
            <a:r>
              <a:rPr lang="en-US" sz="2400" dirty="0" smtClean="0"/>
              <a:t>matrices must be same size</a:t>
            </a:r>
          </a:p>
          <a:p>
            <a:pPr lvl="1"/>
            <a:r>
              <a:rPr lang="en-US" sz="2400" dirty="0" smtClean="0"/>
              <a:t>add corresponding elements: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endParaRPr lang="en-US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/>
              <a:t>result is a matrix of same size</a:t>
            </a:r>
          </a:p>
          <a:p>
            <a:endParaRPr lang="en-US" sz="2400" dirty="0" smtClean="0"/>
          </a:p>
          <a:p>
            <a:r>
              <a:rPr lang="en-US" sz="2400" dirty="0" smtClean="0"/>
              <a:t>Scalar multiplication of a matrix</a:t>
            </a:r>
          </a:p>
          <a:p>
            <a:pPr lvl="1"/>
            <a:r>
              <a:rPr lang="en-US" sz="2400" dirty="0" smtClean="0"/>
              <a:t>multiply each element by scalar: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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ij</a:t>
            </a:r>
            <a:endParaRPr lang="en-US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/>
              <a:t>result is a matrix of same size</a:t>
            </a:r>
          </a:p>
          <a:p>
            <a:pPr lvl="1"/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arithmetic</a:t>
            </a:r>
            <a:endParaRPr lang="en-US" dirty="0"/>
          </a:p>
        </p:txBody>
      </p:sp>
      <p:graphicFrame>
        <p:nvGraphicFramePr>
          <p:cNvPr id="169988" name="Object 4"/>
          <p:cNvGraphicFramePr>
            <a:graphicFrameLocks noChangeAspect="1"/>
          </p:cNvGraphicFramePr>
          <p:nvPr/>
        </p:nvGraphicFramePr>
        <p:xfrm>
          <a:off x="5538788" y="1447800"/>
          <a:ext cx="3224212" cy="1785937"/>
        </p:xfrm>
        <a:graphic>
          <a:graphicData uri="http://schemas.openxmlformats.org/presentationml/2006/ole">
            <p:oleObj spid="_x0000_s169988" name="Equation" r:id="rId3" imgW="1650960" imgH="914400" progId="Equation.3">
              <p:embed/>
            </p:oleObj>
          </a:graphicData>
        </a:graphic>
      </p:graphicFrame>
      <p:graphicFrame>
        <p:nvGraphicFramePr>
          <p:cNvPr id="169989" name="Object 5"/>
          <p:cNvGraphicFramePr>
            <a:graphicFrameLocks noChangeAspect="1"/>
          </p:cNvGraphicFramePr>
          <p:nvPr/>
        </p:nvGraphicFramePr>
        <p:xfrm>
          <a:off x="5930900" y="3962400"/>
          <a:ext cx="2603500" cy="1785937"/>
        </p:xfrm>
        <a:graphic>
          <a:graphicData uri="http://schemas.openxmlformats.org/presentationml/2006/ole">
            <p:oleObj spid="_x0000_s169989" name="Equation" r:id="rId4" imgW="133344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5963" y="1143000"/>
            <a:ext cx="8047037" cy="5181600"/>
          </a:xfrm>
        </p:spPr>
        <p:txBody>
          <a:bodyPr/>
          <a:lstStyle/>
          <a:p>
            <a:r>
              <a:rPr lang="en-US" sz="2400" dirty="0" smtClean="0"/>
              <a:t>Matrix-matrix multiplication</a:t>
            </a:r>
          </a:p>
          <a:p>
            <a:pPr lvl="1"/>
            <a:r>
              <a:rPr lang="en-US" sz="2400" dirty="0" smtClean="0"/>
              <a:t>vector-matrix multiplication just a special case</a:t>
            </a:r>
          </a:p>
          <a:p>
            <a:endParaRPr lang="en-US" sz="2400" dirty="0" smtClean="0"/>
          </a:p>
          <a:p>
            <a:pPr algn="ctr">
              <a:buNone/>
            </a:pPr>
            <a:r>
              <a:rPr lang="en-US" sz="2400" b="1" i="1" dirty="0" smtClean="0"/>
              <a:t>TO THE BOARD!!</a:t>
            </a:r>
          </a:p>
          <a:p>
            <a:endParaRPr lang="en-US" sz="2400" dirty="0" smtClean="0"/>
          </a:p>
          <a:p>
            <a:r>
              <a:rPr lang="en-US" sz="2400" dirty="0" smtClean="0"/>
              <a:t>Multiplication is associative</a:t>
            </a:r>
          </a:p>
          <a:p>
            <a:pPr lvl="1">
              <a:buNone/>
            </a:pPr>
            <a:r>
              <a:rPr lang="en-US" sz="2400" dirty="0" smtClean="0"/>
              <a:t>			</a:t>
            </a:r>
            <a:r>
              <a:rPr lang="en-US" sz="2400" b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 ( </a:t>
            </a:r>
            <a:r>
              <a:rPr lang="en-US" sz="2400" b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 </a:t>
            </a:r>
            <a:r>
              <a:rPr lang="en-US" sz="2400" b="1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 ) = ( </a:t>
            </a:r>
            <a:r>
              <a:rPr lang="en-US" sz="2400" b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 </a:t>
            </a:r>
            <a:r>
              <a:rPr lang="en-US" sz="2400" b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)  </a:t>
            </a:r>
            <a:r>
              <a:rPr lang="en-US" sz="2400" b="1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 </a:t>
            </a:r>
            <a:endParaRPr lang="en-US" sz="2400" dirty="0" smtClean="0"/>
          </a:p>
          <a:p>
            <a:r>
              <a:rPr lang="en-US" sz="2400" dirty="0" smtClean="0"/>
              <a:t>Multiplication is </a:t>
            </a:r>
            <a:r>
              <a:rPr lang="en-US" sz="2400" i="1" dirty="0" smtClean="0"/>
              <a:t>not</a:t>
            </a:r>
            <a:r>
              <a:rPr lang="en-US" sz="2400" dirty="0" smtClean="0"/>
              <a:t> commutative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 </a:t>
            </a:r>
            <a:r>
              <a:rPr lang="en-US" sz="2400" b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 </a:t>
            </a:r>
            <a:r>
              <a:rPr lang="en-US" sz="2400" b="1" dirty="0" smtClean="0">
                <a:sym typeface="Symbol"/>
              </a:rPr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 </a:t>
            </a:r>
            <a:r>
              <a:rPr lang="en-US" sz="2400" b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    (generally)</a:t>
            </a:r>
            <a:endParaRPr lang="en-US" sz="2400" dirty="0" smtClean="0"/>
          </a:p>
          <a:p>
            <a:r>
              <a:rPr lang="en-US" sz="2400" dirty="0" smtClean="0"/>
              <a:t>Transposition rule:</a:t>
            </a:r>
            <a:br>
              <a:rPr lang="en-US" sz="2400" dirty="0" smtClean="0"/>
            </a:br>
            <a:r>
              <a:rPr lang="en-US" sz="2400" dirty="0" smtClean="0"/>
              <a:t>		( </a:t>
            </a:r>
            <a:r>
              <a:rPr lang="en-US" sz="2400" b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 </a:t>
            </a:r>
            <a:r>
              <a:rPr lang="en-US" sz="2400" b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)</a:t>
            </a:r>
            <a:r>
              <a:rPr lang="en-US" sz="2400" baseline="30000" dirty="0" smtClean="0">
                <a:sym typeface="Symbol"/>
              </a:rPr>
              <a:t>T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b="1" dirty="0" smtClean="0">
                <a:sym typeface="Symbol"/>
              </a:rPr>
              <a:t>B</a:t>
            </a:r>
            <a:r>
              <a:rPr lang="en-US" sz="2400" baseline="30000" dirty="0" smtClean="0">
                <a:sym typeface="Symbol"/>
              </a:rPr>
              <a:t> T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 </a:t>
            </a:r>
            <a:r>
              <a:rPr lang="en-US" sz="2400" b="1" dirty="0" smtClean="0">
                <a:sym typeface="Symbol"/>
              </a:rPr>
              <a:t>A</a:t>
            </a:r>
            <a:r>
              <a:rPr lang="en-US" sz="2400" baseline="30000" dirty="0" smtClean="0">
                <a:sym typeface="Symbol"/>
              </a:rPr>
              <a:t> T</a:t>
            </a:r>
            <a:endParaRPr lang="en-US" sz="2400" dirty="0" smtClean="0"/>
          </a:p>
          <a:p>
            <a:pPr marL="292100" lvl="1" indent="-292100">
              <a:buSzPct val="75000"/>
              <a:buNone/>
            </a:pPr>
            <a:r>
              <a:rPr lang="en-US" sz="2400" dirty="0" smtClean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arithmetic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RULE</a:t>
            </a:r>
            <a:r>
              <a:rPr lang="en-US" dirty="0" smtClean="0"/>
              <a:t>: In any chain of matrix multiplications, the </a:t>
            </a:r>
            <a:r>
              <a:rPr lang="en-US" i="1" dirty="0" smtClean="0"/>
              <a:t>column</a:t>
            </a:r>
            <a:r>
              <a:rPr lang="en-US" dirty="0" smtClean="0"/>
              <a:t> dimension of one matrix in the chain must match the </a:t>
            </a:r>
            <a:r>
              <a:rPr lang="en-US" i="1" dirty="0" smtClean="0"/>
              <a:t>row</a:t>
            </a:r>
            <a:r>
              <a:rPr lang="en-US" dirty="0" smtClean="0"/>
              <a:t> dimension of the </a:t>
            </a:r>
            <a:r>
              <a:rPr lang="en-US" i="1" dirty="0" smtClean="0"/>
              <a:t>following</a:t>
            </a:r>
            <a:r>
              <a:rPr lang="en-US" dirty="0" smtClean="0"/>
              <a:t> matrix in the chain.</a:t>
            </a:r>
          </a:p>
          <a:p>
            <a:r>
              <a:rPr lang="en-US" dirty="0" smtClean="0"/>
              <a:t>Examples</a:t>
            </a:r>
          </a:p>
          <a:p>
            <a:pPr lvl="1" algn="ctr">
              <a:buNone/>
            </a:pPr>
            <a:r>
              <a:rPr lang="en-US" dirty="0" smtClean="0"/>
              <a:t>	</a:t>
            </a:r>
            <a:r>
              <a:rPr lang="en-US" b="1" dirty="0" smtClean="0"/>
              <a:t>A</a:t>
            </a:r>
            <a:r>
              <a:rPr lang="en-US" dirty="0" smtClean="0"/>
              <a:t> 3 x 5	</a:t>
            </a:r>
            <a:r>
              <a:rPr lang="en-US" b="1" dirty="0" smtClean="0"/>
              <a:t>B</a:t>
            </a:r>
            <a:r>
              <a:rPr lang="en-US" dirty="0" smtClean="0"/>
              <a:t> 5 x 5	</a:t>
            </a:r>
            <a:r>
              <a:rPr lang="en-US" b="1" dirty="0" smtClean="0"/>
              <a:t>C</a:t>
            </a:r>
            <a:r>
              <a:rPr lang="en-US" dirty="0" smtClean="0"/>
              <a:t> 3 x 1</a:t>
            </a:r>
          </a:p>
          <a:p>
            <a:pPr lvl="1">
              <a:buNone/>
            </a:pPr>
            <a:r>
              <a:rPr lang="en-US" dirty="0" smtClean="0"/>
              <a:t>Right:</a:t>
            </a:r>
          </a:p>
          <a:p>
            <a:pPr lvl="1">
              <a:buNone/>
            </a:pPr>
            <a:r>
              <a:rPr lang="en-US" b="1" dirty="0" smtClean="0"/>
              <a:t>	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 </a:t>
            </a:r>
            <a:r>
              <a:rPr lang="en-US" b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  </a:t>
            </a:r>
            <a:r>
              <a:rPr lang="en-US" b="1" dirty="0" smtClean="0">
                <a:sym typeface="Symbol"/>
              </a:rPr>
              <a:t>A</a:t>
            </a:r>
            <a:r>
              <a:rPr lang="en-US" baseline="30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	</a:t>
            </a:r>
            <a:r>
              <a:rPr lang="en-US" b="1" dirty="0" smtClean="0">
                <a:sym typeface="Symbol"/>
              </a:rPr>
              <a:t>C</a:t>
            </a:r>
            <a:r>
              <a:rPr lang="en-US" baseline="30000" dirty="0" smtClean="0">
                <a:sym typeface="Symbol"/>
              </a:rPr>
              <a:t>T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 </a:t>
            </a:r>
            <a:r>
              <a:rPr lang="en-US" b="1" dirty="0" smtClean="0">
                <a:sym typeface="Symbol"/>
              </a:rPr>
              <a:t>B	</a:t>
            </a:r>
            <a:r>
              <a:rPr lang="en-US" b="1" dirty="0" smtClean="0"/>
              <a:t> A</a:t>
            </a:r>
            <a:r>
              <a:rPr lang="en-US" baseline="30000" dirty="0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 </a:t>
            </a:r>
            <a:r>
              <a:rPr lang="en-US" b="1" dirty="0" smtClean="0">
                <a:sym typeface="Symbol"/>
              </a:rPr>
              <a:t>B	</a:t>
            </a:r>
            <a:r>
              <a:rPr lang="en-US" b="1" dirty="0" smtClean="0"/>
              <a:t> C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 </a:t>
            </a:r>
            <a:r>
              <a:rPr lang="en-US" b="1" dirty="0" smtClean="0">
                <a:sym typeface="Symbol"/>
              </a:rPr>
              <a:t>C</a:t>
            </a:r>
            <a:r>
              <a:rPr lang="en-US" baseline="30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 </a:t>
            </a:r>
            <a:r>
              <a:rPr lang="en-US" b="1" dirty="0" smtClean="0">
                <a:sym typeface="Symbol"/>
              </a:rPr>
              <a:t>A</a:t>
            </a:r>
          </a:p>
          <a:p>
            <a:pPr lvl="1">
              <a:buNone/>
            </a:pPr>
            <a:r>
              <a:rPr lang="en-US" dirty="0" smtClean="0"/>
              <a:t>Wrong:</a:t>
            </a:r>
          </a:p>
          <a:p>
            <a:pPr lvl="1">
              <a:buNone/>
            </a:pPr>
            <a:r>
              <a:rPr lang="en-US" b="1" dirty="0" smtClean="0"/>
              <a:t>	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 </a:t>
            </a:r>
            <a:r>
              <a:rPr lang="en-US" b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 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	</a:t>
            </a:r>
            <a:r>
              <a:rPr lang="en-US" b="1" dirty="0" smtClean="0">
                <a:sym typeface="Symbol"/>
              </a:rPr>
              <a:t>C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 </a:t>
            </a:r>
            <a:r>
              <a:rPr lang="en-US" b="1" dirty="0" smtClean="0">
                <a:sym typeface="Symbol"/>
              </a:rPr>
              <a:t>B	</a:t>
            </a:r>
            <a:r>
              <a:rPr lang="en-US" b="1" dirty="0" smtClean="0"/>
              <a:t> 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 </a:t>
            </a:r>
            <a:r>
              <a:rPr lang="en-US" b="1" dirty="0" smtClean="0">
                <a:sym typeface="Symbol"/>
              </a:rPr>
              <a:t>A</a:t>
            </a:r>
            <a:r>
              <a:rPr lang="en-US" baseline="30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 </a:t>
            </a:r>
            <a:r>
              <a:rPr lang="en-US" b="1" dirty="0" smtClean="0">
                <a:sym typeface="Symbol"/>
              </a:rPr>
              <a:t>B	</a:t>
            </a:r>
            <a:r>
              <a:rPr lang="en-US" b="1" dirty="0" smtClean="0"/>
              <a:t> C</a:t>
            </a:r>
            <a:r>
              <a:rPr lang="en-US" baseline="30000" dirty="0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 </a:t>
            </a:r>
            <a:r>
              <a:rPr lang="en-US" b="1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 </a:t>
            </a:r>
            <a:r>
              <a:rPr lang="en-US" b="1" dirty="0" smtClean="0">
                <a:sym typeface="Symbol"/>
              </a:rPr>
              <a:t>A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arithmetic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257" y="1227219"/>
            <a:ext cx="8604985" cy="4721094"/>
          </a:xfrm>
        </p:spPr>
        <p:txBody>
          <a:bodyPr/>
          <a:lstStyle/>
          <a:p>
            <a:r>
              <a:rPr lang="en-US" sz="2400" dirty="0" smtClean="0"/>
              <a:t>Orthogonal projection of </a:t>
            </a:r>
            <a:r>
              <a:rPr lang="en-US" sz="2400" b="1" dirty="0" smtClean="0"/>
              <a:t>y</a:t>
            </a:r>
            <a:r>
              <a:rPr lang="en-US" sz="2400" dirty="0" smtClean="0"/>
              <a:t> onto </a:t>
            </a:r>
            <a:r>
              <a:rPr lang="en-US" sz="2400" b="1" dirty="0" smtClean="0"/>
              <a:t>x</a:t>
            </a:r>
          </a:p>
          <a:p>
            <a:pPr lvl="1"/>
            <a:r>
              <a:rPr lang="en-US" sz="2400" dirty="0" smtClean="0"/>
              <a:t>Can take place in any space of dimensionality </a:t>
            </a:r>
            <a:r>
              <a:rPr lang="en-US" sz="2400" u="sng" dirty="0" smtClean="0"/>
              <a:t>&gt;</a:t>
            </a:r>
            <a:r>
              <a:rPr lang="en-US" sz="2400" dirty="0" smtClean="0"/>
              <a:t> 2</a:t>
            </a:r>
          </a:p>
          <a:p>
            <a:pPr lvl="1"/>
            <a:r>
              <a:rPr lang="en-US" sz="2400" dirty="0" smtClean="0"/>
              <a:t>Unit vector in direction of </a:t>
            </a:r>
            <a:r>
              <a:rPr lang="en-US" sz="2400" b="1" dirty="0" smtClean="0"/>
              <a:t>x</a:t>
            </a:r>
            <a:r>
              <a:rPr lang="en-US" sz="2400" dirty="0" smtClean="0"/>
              <a:t> is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x</a:t>
            </a:r>
            <a:r>
              <a:rPr lang="en-US" sz="2400" dirty="0" smtClean="0"/>
              <a:t> / || </a:t>
            </a:r>
            <a:r>
              <a:rPr lang="en-US" sz="2400" b="1" dirty="0" smtClean="0"/>
              <a:t>x</a:t>
            </a:r>
            <a:r>
              <a:rPr lang="en-US" sz="2400" dirty="0" smtClean="0"/>
              <a:t> ||</a:t>
            </a:r>
          </a:p>
          <a:p>
            <a:pPr lvl="1"/>
            <a:r>
              <a:rPr lang="en-US" sz="2400" dirty="0" smtClean="0"/>
              <a:t>Length of projection of </a:t>
            </a:r>
            <a:r>
              <a:rPr lang="en-US" sz="2400" b="1" dirty="0" smtClean="0"/>
              <a:t>y</a:t>
            </a:r>
            <a:r>
              <a:rPr lang="en-US" sz="2400" dirty="0" smtClean="0"/>
              <a:t> in</a:t>
            </a:r>
            <a:br>
              <a:rPr lang="en-US" sz="2400" dirty="0" smtClean="0"/>
            </a:br>
            <a:r>
              <a:rPr lang="en-US" sz="2400" dirty="0" smtClean="0"/>
              <a:t>direction of </a:t>
            </a:r>
            <a:r>
              <a:rPr lang="en-US" sz="2400" b="1" dirty="0" smtClean="0"/>
              <a:t>x</a:t>
            </a:r>
            <a:r>
              <a:rPr lang="en-US" sz="2400" dirty="0" smtClean="0"/>
              <a:t> is</a:t>
            </a:r>
            <a:br>
              <a:rPr lang="en-US" sz="2400" dirty="0" smtClean="0"/>
            </a:br>
            <a:r>
              <a:rPr lang="en-US" sz="2400" dirty="0" smtClean="0"/>
              <a:t>		|| </a:t>
            </a:r>
            <a:r>
              <a:rPr lang="en-US" sz="2400" b="1" dirty="0" smtClean="0"/>
              <a:t>y</a:t>
            </a:r>
            <a:r>
              <a:rPr lang="en-US" sz="2400" dirty="0" smtClean="0"/>
              <a:t> || </a:t>
            </a:r>
            <a:r>
              <a:rPr lang="en-US" sz="2400" dirty="0" smtClean="0">
                <a:sym typeface="Symbol"/>
              </a:rPr>
              <a:t> </a:t>
            </a:r>
            <a:r>
              <a:rPr lang="en-US" sz="2400" dirty="0" err="1" smtClean="0"/>
              <a:t>cos</a:t>
            </a:r>
            <a:r>
              <a:rPr lang="en-US" sz="2400" dirty="0" smtClean="0"/>
              <a:t>(</a:t>
            </a:r>
            <a:r>
              <a:rPr lang="en-US" sz="2400" i="1" dirty="0" smtClean="0">
                <a:sym typeface="Symbol"/>
              </a:rPr>
              <a:t> 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Orthogonal projection of</a:t>
            </a:r>
            <a:br>
              <a:rPr lang="en-US" sz="2400" dirty="0" smtClean="0"/>
            </a:br>
            <a:r>
              <a:rPr lang="en-US" sz="2400" b="1" dirty="0" smtClean="0"/>
              <a:t>y</a:t>
            </a:r>
            <a:r>
              <a:rPr lang="en-US" sz="2400" dirty="0" smtClean="0"/>
              <a:t> onto </a:t>
            </a:r>
            <a:r>
              <a:rPr lang="en-US" sz="2400" b="1" dirty="0" smtClean="0"/>
              <a:t>x</a:t>
            </a:r>
            <a:r>
              <a:rPr lang="en-US" sz="2400" dirty="0" smtClean="0"/>
              <a:t> is the vector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err="1" smtClean="0"/>
              <a:t>proj</a:t>
            </a:r>
            <a:r>
              <a:rPr lang="en-US" sz="2400" b="1" baseline="-25000" dirty="0" err="1" smtClean="0"/>
              <a:t>x</a:t>
            </a:r>
            <a:r>
              <a:rPr lang="en-US" sz="2400" dirty="0" smtClean="0"/>
              <a:t>( </a:t>
            </a:r>
            <a:r>
              <a:rPr lang="en-US" sz="2400" b="1" dirty="0" smtClean="0"/>
              <a:t>y</a:t>
            </a:r>
            <a:r>
              <a:rPr lang="en-US" sz="2400" dirty="0" smtClean="0"/>
              <a:t> )   =   </a:t>
            </a:r>
            <a:r>
              <a:rPr lang="en-US" sz="2400" b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 </a:t>
            </a:r>
            <a:r>
              <a:rPr lang="en-US" sz="2400" dirty="0" smtClean="0"/>
              <a:t>|| </a:t>
            </a:r>
            <a:r>
              <a:rPr lang="en-US" sz="2400" b="1" dirty="0" smtClean="0"/>
              <a:t>y</a:t>
            </a:r>
            <a:r>
              <a:rPr lang="en-US" sz="2400" dirty="0" smtClean="0"/>
              <a:t> || </a:t>
            </a:r>
            <a:r>
              <a:rPr lang="en-US" sz="2400" dirty="0" smtClean="0">
                <a:sym typeface="Symbol"/>
              </a:rPr>
              <a:t> </a:t>
            </a:r>
            <a:r>
              <a:rPr lang="en-US" sz="2400" dirty="0" err="1" smtClean="0"/>
              <a:t>cos</a:t>
            </a:r>
            <a:r>
              <a:rPr lang="en-US" sz="2400" dirty="0" smtClean="0"/>
              <a:t>(</a:t>
            </a:r>
            <a:r>
              <a:rPr lang="en-US" sz="2400" i="1" dirty="0" smtClean="0">
                <a:sym typeface="Symbol"/>
              </a:rPr>
              <a:t> </a:t>
            </a:r>
            <a:r>
              <a:rPr lang="en-US" sz="2400" dirty="0" smtClean="0">
                <a:sym typeface="Symbol"/>
              </a:rPr>
              <a:t>) / </a:t>
            </a:r>
            <a:r>
              <a:rPr lang="en-US" sz="2400" dirty="0" smtClean="0"/>
              <a:t>|| </a:t>
            </a:r>
            <a:r>
              <a:rPr lang="en-US" sz="2400" b="1" dirty="0" smtClean="0"/>
              <a:t>x</a:t>
            </a:r>
            <a:r>
              <a:rPr lang="en-US" sz="2400" dirty="0" smtClean="0"/>
              <a:t> ||   =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dirty="0" smtClean="0">
                <a:sym typeface="Symbol"/>
              </a:rPr>
              <a:t>[ ( 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  </a:t>
            </a:r>
            <a:r>
              <a:rPr lang="en-US" sz="2400" b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 ) / || 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 ||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/>
              <a:t> ] </a:t>
            </a:r>
            <a:r>
              <a:rPr lang="en-US" sz="2400" b="1" dirty="0" smtClean="0"/>
              <a:t>x</a:t>
            </a:r>
            <a:r>
              <a:rPr lang="en-US" sz="2400" dirty="0" smtClean="0"/>
              <a:t>	</a:t>
            </a:r>
            <a:r>
              <a:rPr lang="en-US" sz="2000" dirty="0" smtClean="0"/>
              <a:t>(using dot product alternate form)</a:t>
            </a: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projection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5162468" y="2350200"/>
            <a:ext cx="3287858" cy="2083270"/>
            <a:chOff x="5162468" y="1994075"/>
            <a:chExt cx="3287858" cy="2083270"/>
          </a:xfrm>
        </p:grpSpPr>
        <p:cxnSp>
          <p:nvCxnSpPr>
            <p:cNvPr id="7" name="Straight Arrow Connector 6"/>
            <p:cNvCxnSpPr/>
            <p:nvPr/>
          </p:nvCxnSpPr>
          <p:spPr bwMode="auto">
            <a:xfrm flipV="1">
              <a:off x="5303592" y="2375075"/>
              <a:ext cx="1828800" cy="1447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V="1">
              <a:off x="5303592" y="3289475"/>
              <a:ext cx="3048000" cy="533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6675192" y="199407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  <a:cs typeface="Times New Roman" pitchFamily="18" charset="0"/>
                </a:rPr>
                <a:t>y</a:t>
              </a:r>
              <a:endParaRPr lang="en-US" sz="20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22992" y="337083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  <a:cs typeface="Times New Roman" pitchFamily="18" charset="0"/>
                </a:rPr>
                <a:t>x</a:t>
              </a:r>
              <a:endParaRPr lang="en-US" sz="20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41792" y="3132610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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Arc 15"/>
            <p:cNvSpPr/>
            <p:nvPr/>
          </p:nvSpPr>
          <p:spPr bwMode="auto">
            <a:xfrm rot="1955644">
              <a:off x="5162468" y="2710617"/>
              <a:ext cx="1644865" cy="1365013"/>
            </a:xfrm>
            <a:prstGeom prst="arc">
              <a:avLst>
                <a:gd name="adj1" fmla="val 17051835"/>
                <a:gd name="adj2" fmla="val 2024638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 rot="16200000" flipH="1">
              <a:off x="6661479" y="2821045"/>
              <a:ext cx="1109312" cy="2173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5313141" y="3465138"/>
              <a:ext cx="2011680" cy="36575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6042392" y="3677235"/>
              <a:ext cx="1217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  <a:cs typeface="Times New Roman" pitchFamily="18" charset="0"/>
                </a:rPr>
                <a:t>proj</a:t>
              </a:r>
              <a:r>
                <a:rPr lang="en-US" sz="2000" baseline="-25000" dirty="0" err="1" smtClean="0">
                  <a:latin typeface="+mn-lt"/>
                  <a:cs typeface="Times New Roman" pitchFamily="18" charset="0"/>
                </a:rPr>
                <a:t>x</a:t>
              </a:r>
              <a:r>
                <a:rPr lang="en-US" sz="2000" dirty="0" smtClean="0">
                  <a:latin typeface="+mn-lt"/>
                  <a:cs typeface="Times New Roman" pitchFamily="18" charset="0"/>
                </a:rPr>
                <a:t>( y )</a:t>
              </a:r>
              <a:endParaRPr lang="en-US" sz="2000" dirty="0">
                <a:latin typeface="+mn-lt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89538" y="1378675"/>
            <a:ext cx="5546577" cy="3843774"/>
          </a:xfrm>
        </p:spPr>
        <p:txBody>
          <a:bodyPr/>
          <a:lstStyle/>
          <a:p>
            <a:r>
              <a:rPr lang="en-US" dirty="0" smtClean="0"/>
              <a:t>Maximum likelihood</a:t>
            </a:r>
          </a:p>
          <a:p>
            <a:r>
              <a:rPr lang="en-US" dirty="0" smtClean="0"/>
              <a:t>Expectation maximization</a:t>
            </a:r>
          </a:p>
          <a:p>
            <a:r>
              <a:rPr lang="en-US" dirty="0" smtClean="0"/>
              <a:t>Gradient descent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theory topics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990600"/>
            <a:ext cx="8318500" cy="5257800"/>
          </a:xfrm>
        </p:spPr>
        <p:txBody>
          <a:bodyPr/>
          <a:lstStyle/>
          <a:p>
            <a:r>
              <a:rPr lang="en-US" b="1" dirty="0" smtClean="0"/>
              <a:t>x</a:t>
            </a:r>
            <a:r>
              <a:rPr lang="en-US" dirty="0" smtClean="0"/>
              <a:t>, </a:t>
            </a:r>
            <a:r>
              <a:rPr lang="en-US" b="1" dirty="0" smtClean="0"/>
              <a:t>y</a:t>
            </a:r>
            <a:r>
              <a:rPr lang="en-US" dirty="0" smtClean="0"/>
              <a:t>, </a:t>
            </a:r>
            <a:r>
              <a:rPr lang="en-US" b="1" dirty="0" smtClean="0"/>
              <a:t>z</a:t>
            </a:r>
            <a:r>
              <a:rPr lang="en-US" dirty="0" smtClean="0"/>
              <a:t>,	</a:t>
            </a:r>
            <a:r>
              <a:rPr lang="en-US" i="1" dirty="0" smtClean="0"/>
              <a:t>vector</a:t>
            </a:r>
            <a:r>
              <a:rPr lang="en-US" dirty="0" smtClean="0"/>
              <a:t> (bold, lower case)</a:t>
            </a:r>
          </a:p>
          <a:p>
            <a:pPr>
              <a:buNone/>
            </a:pPr>
            <a:r>
              <a:rPr lang="en-US" b="1" dirty="0" smtClean="0"/>
              <a:t>	u</a:t>
            </a:r>
            <a:r>
              <a:rPr lang="en-US" dirty="0" smtClean="0"/>
              <a:t>, </a:t>
            </a:r>
            <a:r>
              <a:rPr lang="en-US" b="1" dirty="0" smtClean="0"/>
              <a:t>v</a:t>
            </a:r>
          </a:p>
          <a:p>
            <a:r>
              <a:rPr lang="en-US" b="1" dirty="0" smtClean="0"/>
              <a:t>A, B, X</a:t>
            </a:r>
            <a:r>
              <a:rPr lang="en-US" dirty="0" smtClean="0"/>
              <a:t>	</a:t>
            </a:r>
            <a:r>
              <a:rPr lang="en-US" i="1" dirty="0" smtClean="0"/>
              <a:t>matrix</a:t>
            </a:r>
            <a:r>
              <a:rPr lang="en-US" dirty="0" smtClean="0"/>
              <a:t> (bold, upper case)</a:t>
            </a:r>
            <a:endParaRPr lang="en-US" b="1" dirty="0" smtClean="0"/>
          </a:p>
          <a:p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f</a:t>
            </a:r>
            <a:r>
              <a:rPr lang="en-US" dirty="0" smtClean="0"/>
              <a:t>( </a:t>
            </a:r>
            <a:r>
              <a:rPr lang="en-US" i="1" dirty="0" smtClean="0"/>
              <a:t>x</a:t>
            </a:r>
            <a:r>
              <a:rPr lang="en-US" dirty="0" smtClean="0"/>
              <a:t> )	</a:t>
            </a:r>
            <a:r>
              <a:rPr lang="en-US" i="1" dirty="0" smtClean="0"/>
              <a:t>function</a:t>
            </a:r>
            <a:r>
              <a:rPr lang="en-US" dirty="0" smtClean="0"/>
              <a:t> (</a:t>
            </a:r>
            <a:r>
              <a:rPr lang="en-US" i="1" dirty="0" smtClean="0"/>
              <a:t>map</a:t>
            </a:r>
            <a:r>
              <a:rPr lang="en-US" dirty="0" smtClean="0"/>
              <a:t>): assigns unique value in</a:t>
            </a:r>
            <a:br>
              <a:rPr lang="en-US" dirty="0" smtClean="0"/>
            </a:br>
            <a:r>
              <a:rPr lang="en-US" dirty="0" smtClean="0"/>
              <a:t>		range of </a:t>
            </a:r>
            <a:r>
              <a:rPr lang="en-US" i="1" dirty="0" smtClean="0"/>
              <a:t>y</a:t>
            </a:r>
            <a:r>
              <a:rPr lang="en-US" dirty="0" smtClean="0"/>
              <a:t> to each value in domain of </a:t>
            </a:r>
            <a:r>
              <a:rPr lang="en-US" i="1" dirty="0" smtClean="0"/>
              <a:t>x</a:t>
            </a:r>
          </a:p>
          <a:p>
            <a:r>
              <a:rPr lang="en-US" i="1" dirty="0" err="1" smtClean="0"/>
              <a:t>dy</a:t>
            </a:r>
            <a:r>
              <a:rPr lang="en-US" dirty="0" smtClean="0"/>
              <a:t> / </a:t>
            </a:r>
            <a:r>
              <a:rPr lang="en-US" i="1" dirty="0" err="1" smtClean="0"/>
              <a:t>dx</a:t>
            </a:r>
            <a:r>
              <a:rPr lang="en-US" dirty="0" smtClean="0"/>
              <a:t>	</a:t>
            </a:r>
            <a:r>
              <a:rPr lang="en-US" i="1" dirty="0" smtClean="0"/>
              <a:t>derivative</a:t>
            </a:r>
            <a:r>
              <a:rPr lang="en-US" dirty="0" smtClean="0"/>
              <a:t> of </a:t>
            </a:r>
            <a:r>
              <a:rPr lang="en-US" i="1" dirty="0" smtClean="0"/>
              <a:t>y</a:t>
            </a:r>
            <a:r>
              <a:rPr lang="en-US" dirty="0" smtClean="0"/>
              <a:t> with respect to single</a:t>
            </a:r>
            <a:br>
              <a:rPr lang="en-US" dirty="0" smtClean="0"/>
            </a:br>
            <a:r>
              <a:rPr lang="en-US" dirty="0" smtClean="0"/>
              <a:t>		variable </a:t>
            </a:r>
            <a:r>
              <a:rPr lang="en-US" i="1" dirty="0" smtClean="0"/>
              <a:t>x</a:t>
            </a:r>
          </a:p>
          <a:p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f</a:t>
            </a:r>
            <a:r>
              <a:rPr lang="en-US" dirty="0" smtClean="0"/>
              <a:t>( </a:t>
            </a:r>
            <a:r>
              <a:rPr lang="en-US" b="1" dirty="0" smtClean="0"/>
              <a:t>x</a:t>
            </a:r>
            <a:r>
              <a:rPr lang="en-US" dirty="0" smtClean="0"/>
              <a:t> )	</a:t>
            </a:r>
            <a:r>
              <a:rPr lang="en-US" i="1" dirty="0" smtClean="0"/>
              <a:t>function</a:t>
            </a:r>
            <a:r>
              <a:rPr lang="en-US" dirty="0" smtClean="0"/>
              <a:t> on multiple variables, i.e. a</a:t>
            </a:r>
            <a:br>
              <a:rPr lang="en-US" dirty="0" smtClean="0"/>
            </a:br>
            <a:r>
              <a:rPr lang="en-US" dirty="0" smtClean="0"/>
              <a:t>		vector of variables; </a:t>
            </a:r>
            <a:r>
              <a:rPr lang="en-US" i="1" dirty="0" smtClean="0"/>
              <a:t>function</a:t>
            </a:r>
            <a:r>
              <a:rPr lang="en-US" dirty="0" smtClean="0"/>
              <a:t> in </a:t>
            </a:r>
            <a:r>
              <a:rPr lang="en-US" i="1" dirty="0" smtClean="0"/>
              <a:t>n</a:t>
            </a:r>
            <a:r>
              <a:rPr lang="en-US" dirty="0" smtClean="0"/>
              <a:t>-space</a:t>
            </a:r>
          </a:p>
          <a:p>
            <a:r>
              <a:rPr lang="en-US" dirty="0" smtClean="0">
                <a:sym typeface="Symbol"/>
              </a:rPr>
              <a:t>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 / </a:t>
            </a:r>
            <a:r>
              <a:rPr lang="en-US" i="1" dirty="0" smtClean="0">
                <a:sym typeface="Symbol"/>
              </a:rPr>
              <a:t>x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	</a:t>
            </a:r>
            <a:r>
              <a:rPr lang="en-US" i="1" dirty="0" smtClean="0">
                <a:sym typeface="Symbol"/>
              </a:rPr>
              <a:t>partial derivative</a:t>
            </a:r>
            <a:r>
              <a:rPr lang="en-US" dirty="0" smtClean="0">
                <a:sym typeface="Symbol"/>
              </a:rPr>
              <a:t> of y with respect to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		element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of vector </a:t>
            </a:r>
            <a:r>
              <a:rPr lang="en-US" b="1" dirty="0" smtClean="0">
                <a:sym typeface="Symbol"/>
              </a:rPr>
              <a:t>x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1905000"/>
            <a:ext cx="8318500" cy="3124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Intuition:</a:t>
            </a:r>
          </a:p>
          <a:p>
            <a:r>
              <a:rPr lang="en-US" dirty="0" smtClean="0"/>
              <a:t>In some process, several outcomes are possible.  When the process is repeated a large number of times, each outcome occurs with a characteristic </a:t>
            </a:r>
            <a:r>
              <a:rPr lang="en-US" i="1" dirty="0" smtClean="0"/>
              <a:t>relative frequency</a:t>
            </a:r>
            <a:r>
              <a:rPr lang="en-US" dirty="0" smtClean="0"/>
              <a:t>, or </a:t>
            </a:r>
            <a:r>
              <a:rPr lang="en-US" i="1" dirty="0" smtClean="0"/>
              <a:t>probability</a:t>
            </a:r>
            <a:r>
              <a:rPr lang="en-US" dirty="0" smtClean="0"/>
              <a:t>.  If a particular outcome happens more often than another outcome, we say it is more probable.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of probability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163" y="1066800"/>
            <a:ext cx="8318500" cy="5181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Arises in two contexts:</a:t>
            </a:r>
          </a:p>
          <a:p>
            <a:r>
              <a:rPr lang="en-US" sz="2400" dirty="0" smtClean="0"/>
              <a:t>In actual repeated experiments.</a:t>
            </a:r>
          </a:p>
          <a:p>
            <a:pPr lvl="1"/>
            <a:r>
              <a:rPr lang="en-US" sz="2400" dirty="0" smtClean="0"/>
              <a:t>Example: You record the color of 1000 cars driving by.  57 of them are green.  You </a:t>
            </a:r>
            <a:r>
              <a:rPr lang="en-US" sz="2400" i="1" dirty="0" smtClean="0"/>
              <a:t>estimate</a:t>
            </a:r>
            <a:r>
              <a:rPr lang="en-US" sz="2400" dirty="0" smtClean="0"/>
              <a:t> the probability of a car being green as 57 / 1000 = 0.0057.</a:t>
            </a:r>
          </a:p>
          <a:p>
            <a:r>
              <a:rPr lang="en-US" sz="2400" dirty="0" smtClean="0"/>
              <a:t>In idealized conceptions of a repeated process.</a:t>
            </a:r>
          </a:p>
          <a:p>
            <a:pPr lvl="1"/>
            <a:r>
              <a:rPr lang="en-US" sz="2400" dirty="0" smtClean="0"/>
              <a:t>Example: You consider the behavior of an unbiased six-sided die.  The </a:t>
            </a:r>
            <a:r>
              <a:rPr lang="en-US" sz="2400" i="1" dirty="0" smtClean="0"/>
              <a:t>expected</a:t>
            </a:r>
            <a:r>
              <a:rPr lang="en-US" sz="2400" dirty="0" smtClean="0"/>
              <a:t> probability of rolling a 5 is 1 / 6 = 0.1667.</a:t>
            </a:r>
          </a:p>
          <a:p>
            <a:pPr lvl="1"/>
            <a:r>
              <a:rPr lang="en-US" sz="2400" dirty="0" smtClean="0"/>
              <a:t>Example: You need a model for how people’s heights are distributed.  You choose a normal distribution (bell-shaped curve) to represent the </a:t>
            </a:r>
            <a:r>
              <a:rPr lang="en-US" sz="2400" i="1" dirty="0" smtClean="0"/>
              <a:t>expected</a:t>
            </a:r>
            <a:r>
              <a:rPr lang="en-US" sz="2400" dirty="0" smtClean="0"/>
              <a:t> relative probabilities.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of probability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A </a:t>
            </a:r>
            <a:r>
              <a:rPr lang="en-US" sz="2400" i="1" dirty="0" smtClean="0"/>
              <a:t>probability space</a:t>
            </a:r>
            <a:r>
              <a:rPr lang="en-US" sz="2400" dirty="0" smtClean="0"/>
              <a:t> is a </a:t>
            </a:r>
            <a:r>
              <a:rPr lang="en-US" sz="2400" i="1" dirty="0" smtClean="0"/>
              <a:t>random process</a:t>
            </a:r>
            <a:r>
              <a:rPr lang="en-US" sz="2400" dirty="0" smtClean="0"/>
              <a:t> or </a:t>
            </a:r>
            <a:r>
              <a:rPr lang="en-US" sz="2400" i="1" dirty="0" smtClean="0"/>
              <a:t>experiment</a:t>
            </a:r>
            <a:r>
              <a:rPr lang="en-US" sz="2400" dirty="0" smtClean="0"/>
              <a:t> with three components:</a:t>
            </a:r>
          </a:p>
          <a:p>
            <a:pPr lvl="1"/>
            <a:r>
              <a:rPr lang="en-US" sz="2400" i="1" dirty="0" smtClean="0"/>
              <a:t>Ω</a:t>
            </a:r>
            <a:r>
              <a:rPr lang="en-US" sz="2400" dirty="0" smtClean="0"/>
              <a:t>, the set of possible </a:t>
            </a:r>
            <a:r>
              <a:rPr lang="en-US" sz="2400" i="1" dirty="0" smtClean="0"/>
              <a:t>outcomes</a:t>
            </a:r>
            <a:r>
              <a:rPr lang="en-US" sz="2400" dirty="0" smtClean="0"/>
              <a:t> </a:t>
            </a:r>
            <a:r>
              <a:rPr lang="en-US" sz="2400" i="1" dirty="0" smtClean="0"/>
              <a:t>O</a:t>
            </a:r>
          </a:p>
          <a:p>
            <a:pPr lvl="2"/>
            <a:r>
              <a:rPr lang="en-US" sz="2000" dirty="0" smtClean="0"/>
              <a:t> number of possible outcomes = | </a:t>
            </a:r>
            <a:r>
              <a:rPr lang="el-GR" sz="2000" i="1" dirty="0" smtClean="0"/>
              <a:t>Ω</a:t>
            </a:r>
            <a:r>
              <a:rPr lang="en-US" sz="2000" dirty="0" smtClean="0"/>
              <a:t> | = </a:t>
            </a:r>
            <a:r>
              <a:rPr lang="en-US" sz="2000" i="1" dirty="0" smtClean="0"/>
              <a:t>N</a:t>
            </a:r>
          </a:p>
          <a:p>
            <a:pPr lvl="1"/>
            <a:r>
              <a:rPr lang="en-US" sz="2400" i="1" dirty="0" smtClean="0"/>
              <a:t>F</a:t>
            </a:r>
            <a:r>
              <a:rPr lang="en-US" sz="2400" dirty="0" smtClean="0"/>
              <a:t>, the set of possible </a:t>
            </a:r>
            <a:r>
              <a:rPr lang="en-US" sz="2400" i="1" dirty="0" smtClean="0"/>
              <a:t>events</a:t>
            </a:r>
            <a:r>
              <a:rPr lang="en-US" sz="2400" dirty="0" smtClean="0"/>
              <a:t> </a:t>
            </a:r>
            <a:r>
              <a:rPr lang="en-US" sz="2400" i="1" dirty="0" smtClean="0"/>
              <a:t>E</a:t>
            </a:r>
          </a:p>
          <a:p>
            <a:pPr lvl="2"/>
            <a:r>
              <a:rPr lang="en-US" sz="2000" dirty="0" smtClean="0"/>
              <a:t> an event comprises 0 to </a:t>
            </a:r>
            <a:r>
              <a:rPr lang="en-US" sz="2000" i="1" dirty="0" smtClean="0"/>
              <a:t>N</a:t>
            </a:r>
            <a:r>
              <a:rPr lang="en-US" sz="2000" dirty="0" smtClean="0"/>
              <a:t> outcomes</a:t>
            </a:r>
          </a:p>
          <a:p>
            <a:pPr lvl="2"/>
            <a:r>
              <a:rPr lang="en-US" sz="2000" dirty="0" smtClean="0"/>
              <a:t> number of possible events = | </a:t>
            </a:r>
            <a:r>
              <a:rPr lang="en-US" sz="2000" i="1" dirty="0" smtClean="0"/>
              <a:t>F</a:t>
            </a:r>
            <a:r>
              <a:rPr lang="en-US" sz="2000" dirty="0" smtClean="0"/>
              <a:t> | = 2</a:t>
            </a:r>
            <a:r>
              <a:rPr lang="en-US" sz="2000" i="1" baseline="30000" dirty="0" smtClean="0"/>
              <a:t>N</a:t>
            </a:r>
            <a:r>
              <a:rPr lang="en-US" sz="2000" dirty="0" smtClean="0"/>
              <a:t> </a:t>
            </a:r>
          </a:p>
          <a:p>
            <a:pPr lvl="1"/>
            <a:r>
              <a:rPr lang="en-US" sz="2400" i="1" dirty="0" smtClean="0"/>
              <a:t>P</a:t>
            </a:r>
            <a:r>
              <a:rPr lang="en-US" sz="2400" dirty="0" smtClean="0"/>
              <a:t>, the </a:t>
            </a:r>
            <a:r>
              <a:rPr lang="en-US" sz="2400" i="1" dirty="0" smtClean="0"/>
              <a:t>probability distribution</a:t>
            </a:r>
          </a:p>
          <a:p>
            <a:pPr lvl="2"/>
            <a:r>
              <a:rPr lang="en-US" sz="2000" dirty="0" smtClean="0"/>
              <a:t> function mapping each outcome and event to real number between 0 and 1 (the </a:t>
            </a:r>
            <a:r>
              <a:rPr lang="en-US" sz="2000" i="1" dirty="0" smtClean="0"/>
              <a:t>probability</a:t>
            </a:r>
            <a:r>
              <a:rPr lang="en-US" sz="2000" dirty="0" smtClean="0"/>
              <a:t> of </a:t>
            </a:r>
            <a:r>
              <a:rPr lang="en-US" sz="2000" i="1" dirty="0" smtClean="0"/>
              <a:t>O</a:t>
            </a:r>
            <a:r>
              <a:rPr lang="en-US" sz="2000" dirty="0" smtClean="0"/>
              <a:t> or </a:t>
            </a:r>
            <a:r>
              <a:rPr lang="en-US" sz="2000" i="1" dirty="0" smtClean="0"/>
              <a:t>E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 probability of an event is </a:t>
            </a:r>
            <a:r>
              <a:rPr lang="en-US" sz="2000" i="1" dirty="0" smtClean="0"/>
              <a:t>sum</a:t>
            </a:r>
            <a:r>
              <a:rPr lang="en-US" sz="2000" dirty="0" smtClean="0"/>
              <a:t> of probabilities of possible outcomes in event</a:t>
            </a:r>
          </a:p>
          <a:p>
            <a:pPr lvl="2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spaces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ro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</Template>
  <TotalTime>2642</TotalTime>
  <Pages>3</Pages>
  <Words>3102</Words>
  <Application>Microsoft Office PowerPoint</Application>
  <PresentationFormat>On-screen Show (4:3)</PresentationFormat>
  <Paragraphs>473</Paragraphs>
  <Slides>55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intro</vt:lpstr>
      <vt:lpstr>Equation</vt:lpstr>
      <vt:lpstr>Document</vt:lpstr>
      <vt:lpstr>Machine Learning  Math Essentials</vt:lpstr>
      <vt:lpstr>Areas of math essential to machine learning</vt:lpstr>
      <vt:lpstr>Why worry about the math?</vt:lpstr>
      <vt:lpstr>Why worry about the math?</vt:lpstr>
      <vt:lpstr>Notation</vt:lpstr>
      <vt:lpstr>Notation</vt:lpstr>
      <vt:lpstr>The concept of probability</vt:lpstr>
      <vt:lpstr>The concept of probability</vt:lpstr>
      <vt:lpstr>Probability spaces</vt:lpstr>
      <vt:lpstr>Axioms of probability</vt:lpstr>
      <vt:lpstr>Types of probability spaces</vt:lpstr>
      <vt:lpstr>Example of discrete probability space</vt:lpstr>
      <vt:lpstr>Example of discrete probability space</vt:lpstr>
      <vt:lpstr>Example of continuous probability space</vt:lpstr>
      <vt:lpstr>Example of continuous probability space</vt:lpstr>
      <vt:lpstr>Probability distributions</vt:lpstr>
      <vt:lpstr>Random variables</vt:lpstr>
      <vt:lpstr>Multivariate probability distributions</vt:lpstr>
      <vt:lpstr>Example of multivariate distribution</vt:lpstr>
      <vt:lpstr>Multivariate probability distributions</vt:lpstr>
      <vt:lpstr>Example of marginal probability</vt:lpstr>
      <vt:lpstr>Example of conditional probability</vt:lpstr>
      <vt:lpstr>Continuous multivariate distribution</vt:lpstr>
      <vt:lpstr>Expected value</vt:lpstr>
      <vt:lpstr>Example of expected value</vt:lpstr>
      <vt:lpstr>Expected value in continuous spaces</vt:lpstr>
      <vt:lpstr>Common forms of expected value (1)</vt:lpstr>
      <vt:lpstr>Common forms of expected value (2)</vt:lpstr>
      <vt:lpstr>Common forms of expected value (3)</vt:lpstr>
      <vt:lpstr>Correlation</vt:lpstr>
      <vt:lpstr>Complement rule</vt:lpstr>
      <vt:lpstr>Product rule</vt:lpstr>
      <vt:lpstr>Example of product rule</vt:lpstr>
      <vt:lpstr>Rule of total probability</vt:lpstr>
      <vt:lpstr>Independence</vt:lpstr>
      <vt:lpstr>Examples of independence / dependence</vt:lpstr>
      <vt:lpstr>Example of independence vs. dependence</vt:lpstr>
      <vt:lpstr>Bayes rule</vt:lpstr>
      <vt:lpstr>Bayes rule</vt:lpstr>
      <vt:lpstr>Example of Bayes rule</vt:lpstr>
      <vt:lpstr>Example of Bayes rule, cont’d.</vt:lpstr>
      <vt:lpstr>Probabilities: when to add, when to multiply</vt:lpstr>
      <vt:lpstr>Linear algebra applications</vt:lpstr>
      <vt:lpstr>Why vectors and matrices?</vt:lpstr>
      <vt:lpstr>Vectors</vt:lpstr>
      <vt:lpstr>Vectors</vt:lpstr>
      <vt:lpstr>Vector arithmetic</vt:lpstr>
      <vt:lpstr>Vector arithmetic</vt:lpstr>
      <vt:lpstr>Matrices</vt:lpstr>
      <vt:lpstr>Matrices</vt:lpstr>
      <vt:lpstr>Matrix arithmetic</vt:lpstr>
      <vt:lpstr>Matrix arithmetic</vt:lpstr>
      <vt:lpstr>Matrix arithmetic</vt:lpstr>
      <vt:lpstr>Vector projection</vt:lpstr>
      <vt:lpstr>Optimization theory topics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 Introduction</dc:title>
  <dc:creator>James Jeffry Howbert</dc:creator>
  <cp:lastModifiedBy>James Jeffry Howbert</cp:lastModifiedBy>
  <cp:revision>324</cp:revision>
  <cp:lastPrinted>2001-08-28T17:59:37Z</cp:lastPrinted>
  <dcterms:created xsi:type="dcterms:W3CDTF">2011-11-20T19:20:23Z</dcterms:created>
  <dcterms:modified xsi:type="dcterms:W3CDTF">2014-01-10T03:15:03Z</dcterms:modified>
</cp:coreProperties>
</file>