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515" r:id="rId2"/>
    <p:sldId id="565" r:id="rId3"/>
    <p:sldId id="566" r:id="rId4"/>
    <p:sldId id="567" r:id="rId5"/>
    <p:sldId id="568" r:id="rId6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00"/>
    <a:srgbClr val="2A8487"/>
    <a:srgbClr val="1C5A61"/>
    <a:srgbClr val="0C6D9C"/>
    <a:srgbClr val="CC3300"/>
    <a:srgbClr val="F5F5F5"/>
    <a:srgbClr val="F4F4F4"/>
    <a:srgbClr val="F2F2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9613" autoAdjust="0"/>
    <p:restoredTop sz="83700" autoAdjust="0"/>
  </p:normalViewPr>
  <p:slideViewPr>
    <p:cSldViewPr>
      <p:cViewPr varScale="1">
        <p:scale>
          <a:sx n="102" d="100"/>
          <a:sy n="102" d="100"/>
        </p:scale>
        <p:origin x="-876" y="-102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528" y="-90"/>
      </p:cViewPr>
      <p:guideLst>
        <p:guide orient="horz" pos="3025"/>
        <p:guide pos="230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60888"/>
            <a:ext cx="5367337" cy="4316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00439" tIns="50221" rIns="100439" bIns="50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0000" y="728663"/>
            <a:ext cx="4779963" cy="3584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3900"/>
            <a:ext cx="4795837" cy="3597275"/>
          </a:xfrm>
          <a:solidFill>
            <a:srgbClr val="FFFFFF"/>
          </a:solidFill>
          <a:ln/>
        </p:spPr>
      </p:sp>
      <p:sp>
        <p:nvSpPr>
          <p:cNvPr id="440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6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08" tIns="47500" rIns="95008" bIns="4750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83185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163" y="3810000"/>
            <a:ext cx="83185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11163" y="1143000"/>
            <a:ext cx="8318500" cy="51816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 Third Level</a:t>
            </a:r>
          </a:p>
        </p:txBody>
      </p:sp>
      <p:grpSp>
        <p:nvGrpSpPr>
          <p:cNvPr id="8196" name="Group 22"/>
          <p:cNvGrpSpPr>
            <a:grpSpLocks/>
          </p:cNvGrpSpPr>
          <p:nvPr/>
        </p:nvGrpSpPr>
        <p:grpSpPr bwMode="auto">
          <a:xfrm>
            <a:off x="381000" y="6400800"/>
            <a:ext cx="8382000" cy="304800"/>
            <a:chOff x="288" y="3408"/>
            <a:chExt cx="5280" cy="192"/>
          </a:xfrm>
        </p:grpSpPr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288" y="3408"/>
              <a:ext cx="5280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288" y="3408"/>
              <a:ext cx="5269" cy="1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>
                <a:lnSpc>
                  <a:spcPts val="2000"/>
                </a:lnSpc>
                <a:defRPr/>
              </a:pPr>
              <a:r>
                <a:rPr lang="en-US" sz="1200" b="0" smtClean="0"/>
                <a:t>  Jeff Howbert    </a:t>
              </a:r>
              <a:r>
                <a:rPr lang="en-US" sz="1200" b="0" dirty="0"/>
                <a:t>	                       Introduction to Machine Learning       		      Winter </a:t>
              </a:r>
              <a:r>
                <a:rPr lang="en-US" sz="1200" b="0" dirty="0" smtClean="0"/>
                <a:t>2014               </a:t>
              </a:r>
              <a:fld id="{C1AA8A6F-500B-4DCE-B67E-C99C1D068619}" type="slidenum">
                <a:rPr lang="en-US" sz="1200" b="0"/>
                <a:pPr>
                  <a:lnSpc>
                    <a:spcPts val="2000"/>
                  </a:lnSpc>
                  <a:defRPr/>
                </a:pPr>
                <a:t>‹#›</a:t>
              </a:fld>
              <a:r>
                <a:rPr lang="en-US" sz="1200" b="0" dirty="0"/>
                <a:t> </a:t>
              </a:r>
            </a:p>
          </p:txBody>
        </p:sp>
      </p:grpSp>
      <p:pic>
        <p:nvPicPr>
          <p:cNvPr id="8197" name="Picture 2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81000" y="825500"/>
            <a:ext cx="8305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ctr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ctr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ctr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1" fontAlgn="base" hangingPunct="1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1" fontAlgn="base" hangingPunct="1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914400" algn="l" rtl="0" eaLnBrk="1" fontAlgn="base" hangingPunct="1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1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" y="2286000"/>
            <a:ext cx="8763000" cy="2057400"/>
          </a:xfrm>
        </p:spPr>
        <p:txBody>
          <a:bodyPr/>
          <a:lstStyle/>
          <a:p>
            <a:r>
              <a:rPr lang="en-US" dirty="0" smtClean="0"/>
              <a:t>Machine Learning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MATLAB Essentials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High level language, designed for scientific and engineering computing</a:t>
            </a:r>
          </a:p>
          <a:p>
            <a:r>
              <a:rPr lang="en-US" sz="2400" dirty="0" smtClean="0"/>
              <a:t>MATLAB stands for “</a:t>
            </a:r>
            <a:r>
              <a:rPr lang="en-US" sz="2400" dirty="0" err="1" smtClean="0"/>
              <a:t>MATrix</a:t>
            </a:r>
            <a:r>
              <a:rPr lang="en-US" sz="2400" dirty="0" smtClean="0"/>
              <a:t> </a:t>
            </a:r>
            <a:r>
              <a:rPr lang="en-US" sz="2400" dirty="0" err="1" smtClean="0"/>
              <a:t>LABoratory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Operations on vectors and multi-dimensional arrays are a core strength of MATLAB</a:t>
            </a:r>
          </a:p>
          <a:p>
            <a:pPr lvl="1"/>
            <a:r>
              <a:rPr lang="en-US" sz="2000" dirty="0" smtClean="0"/>
              <a:t>Compact syntax</a:t>
            </a:r>
          </a:p>
          <a:p>
            <a:pPr lvl="1"/>
            <a:r>
              <a:rPr lang="en-US" sz="2000" dirty="0" smtClean="0"/>
              <a:t>Efficient underlying implementations of matrix algebra</a:t>
            </a:r>
          </a:p>
          <a:p>
            <a:r>
              <a:rPr lang="en-US" sz="2400" dirty="0" smtClean="0"/>
              <a:t>Rich libraries of mathematical functions</a:t>
            </a:r>
          </a:p>
          <a:p>
            <a:pPr lvl="1"/>
            <a:r>
              <a:rPr lang="en-US" sz="2000" dirty="0" smtClean="0"/>
              <a:t>Statistics</a:t>
            </a:r>
          </a:p>
          <a:p>
            <a:pPr lvl="1"/>
            <a:r>
              <a:rPr lang="en-US" sz="2000" dirty="0" smtClean="0"/>
              <a:t>Signal processing	</a:t>
            </a:r>
          </a:p>
          <a:p>
            <a:pPr lvl="1"/>
            <a:r>
              <a:rPr lang="en-US" sz="2000" dirty="0" smtClean="0"/>
              <a:t>Optimization</a:t>
            </a:r>
          </a:p>
          <a:p>
            <a:pPr lvl="1"/>
            <a:r>
              <a:rPr lang="en-US" sz="2000" dirty="0" smtClean="0"/>
              <a:t>Machine learning</a:t>
            </a:r>
            <a:endParaRPr lang="en-US" dirty="0" smtClean="0"/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411163" y="1219200"/>
            <a:ext cx="8318500" cy="4800600"/>
          </a:xfrm>
        </p:spPr>
        <p:txBody>
          <a:bodyPr/>
          <a:lstStyle/>
          <a:p>
            <a:r>
              <a:rPr lang="en-US" sz="2400" dirty="0" smtClean="0"/>
              <a:t>Interpreted language, with built-in precompiled modules for compute-intensive operations </a:t>
            </a:r>
          </a:p>
          <a:p>
            <a:r>
              <a:rPr lang="en-US" sz="2400" dirty="0" smtClean="0"/>
              <a:t>Great flexibility in programming</a:t>
            </a:r>
          </a:p>
          <a:p>
            <a:pPr lvl="1"/>
            <a:r>
              <a:rPr lang="en-US" sz="2000" dirty="0" smtClean="0"/>
              <a:t>Interactive</a:t>
            </a:r>
          </a:p>
          <a:p>
            <a:pPr lvl="1"/>
            <a:r>
              <a:rPr lang="en-US" sz="2000" dirty="0" smtClean="0"/>
              <a:t>Scripts</a:t>
            </a:r>
          </a:p>
          <a:p>
            <a:pPr lvl="1"/>
            <a:r>
              <a:rPr lang="en-US" sz="2000" dirty="0" smtClean="0"/>
              <a:t>Functions (scripts with defined inputs and outputs)</a:t>
            </a:r>
          </a:p>
          <a:p>
            <a:pPr lvl="1"/>
            <a:r>
              <a:rPr lang="en-US" sz="2000" dirty="0" smtClean="0"/>
              <a:t>Object-oriented programming</a:t>
            </a:r>
          </a:p>
          <a:p>
            <a:pPr lvl="1"/>
            <a:r>
              <a:rPr lang="en-US" sz="2000" dirty="0" smtClean="0"/>
              <a:t>Supports complex, hierarchical data structures with mixed types</a:t>
            </a:r>
          </a:p>
          <a:p>
            <a:pPr lvl="1"/>
            <a:r>
              <a:rPr lang="en-US" sz="2000" dirty="0" smtClean="0"/>
              <a:t>Easy to interface with C / C++</a:t>
            </a:r>
          </a:p>
          <a:p>
            <a:pPr lvl="1"/>
            <a:r>
              <a:rPr lang="en-US" sz="2000" dirty="0" smtClean="0"/>
              <a:t>Moderately loose typing</a:t>
            </a:r>
          </a:p>
          <a:p>
            <a:r>
              <a:rPr lang="en-US" sz="2400" dirty="0" smtClean="0"/>
              <a:t>Good for both exploratory work and large-scale structured programming</a:t>
            </a:r>
          </a:p>
          <a:p>
            <a:endParaRPr lang="en-US" sz="2400" dirty="0" smtClean="0"/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411163" y="990600"/>
            <a:ext cx="8318500" cy="51816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Ubiquitous </a:t>
            </a:r>
            <a:r>
              <a:rPr lang="en-US" sz="2400" i="1" dirty="0" err="1" smtClean="0"/>
              <a:t>vectorization</a:t>
            </a:r>
            <a:endParaRPr lang="en-US" sz="2400" i="1" dirty="0" smtClean="0"/>
          </a:p>
          <a:p>
            <a:pPr lvl="1"/>
            <a:r>
              <a:rPr lang="en-US" sz="2000" dirty="0" err="1" smtClean="0"/>
              <a:t>Vectorization</a:t>
            </a:r>
            <a:r>
              <a:rPr lang="en-US" sz="2000" dirty="0" smtClean="0"/>
              <a:t>: use of single-operator syntax to signify uniform application of the operator on all elements of one or several vectors and/or matrices</a:t>
            </a:r>
          </a:p>
          <a:p>
            <a:pPr lvl="1"/>
            <a:r>
              <a:rPr lang="en-US" sz="2000" dirty="0" smtClean="0"/>
              <a:t>Circumvents need for explicit loops to process elements of vectors and matrices</a:t>
            </a:r>
          </a:p>
          <a:p>
            <a:pPr lvl="1"/>
            <a:r>
              <a:rPr lang="en-US" sz="2000" dirty="0" smtClean="0"/>
              <a:t>Syntax very compact and highly readable, akin to mathematical formulae</a:t>
            </a:r>
          </a:p>
          <a:p>
            <a:pPr lvl="1"/>
            <a:r>
              <a:rPr lang="en-US" sz="2000" dirty="0" smtClean="0"/>
              <a:t>Examples:</a:t>
            </a:r>
            <a:br>
              <a:rPr lang="en-US" sz="2000" dirty="0" smtClean="0"/>
            </a:br>
            <a:r>
              <a:rPr lang="en-US" sz="2000" dirty="0" smtClean="0"/>
              <a:t>	add two matrices			C = A + B;</a:t>
            </a:r>
            <a:br>
              <a:rPr lang="en-US" sz="2000" dirty="0" smtClean="0"/>
            </a:br>
            <a:r>
              <a:rPr lang="en-US" sz="2000" dirty="0" smtClean="0"/>
              <a:t>	multiply matrix by scalar			C = 2 * B;</a:t>
            </a:r>
            <a:br>
              <a:rPr lang="en-US" sz="2000" dirty="0" smtClean="0"/>
            </a:br>
            <a:r>
              <a:rPr lang="en-US" sz="2000" dirty="0" smtClean="0"/>
              <a:t>	multiply two matrices			C = A * B;</a:t>
            </a:r>
            <a:br>
              <a:rPr lang="en-US" sz="2000" dirty="0" smtClean="0"/>
            </a:br>
            <a:r>
              <a:rPr lang="en-US" sz="2000" dirty="0" smtClean="0"/>
              <a:t>	logarithm of every element in matrix	B = log( A );</a:t>
            </a:r>
            <a:endParaRPr lang="en-US" sz="1200" dirty="0" smtClean="0"/>
          </a:p>
          <a:p>
            <a:pPr lvl="1"/>
            <a:endParaRPr lang="en-US" sz="2400" dirty="0" smtClean="0"/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6400" y="1524000"/>
            <a:ext cx="5913437" cy="3733800"/>
          </a:xfrm>
        </p:spPr>
        <p:txBody>
          <a:bodyPr/>
          <a:lstStyle/>
          <a:p>
            <a:r>
              <a:rPr lang="en-US" sz="2400" dirty="0" smtClean="0"/>
              <a:t>Powerful visualization capabilities</a:t>
            </a:r>
          </a:p>
          <a:p>
            <a:pPr lvl="1"/>
            <a:r>
              <a:rPr lang="en-US" sz="2000" dirty="0" smtClean="0"/>
              <a:t>Histograms, bar charts</a:t>
            </a:r>
          </a:p>
          <a:p>
            <a:pPr lvl="1"/>
            <a:r>
              <a:rPr lang="en-US" sz="2000" dirty="0" smtClean="0"/>
              <a:t>2D and 3D line plots</a:t>
            </a:r>
          </a:p>
          <a:p>
            <a:pPr lvl="1"/>
            <a:r>
              <a:rPr lang="en-US" sz="2000" dirty="0" smtClean="0"/>
              <a:t>2D and 3D scatter plots</a:t>
            </a:r>
          </a:p>
          <a:p>
            <a:pPr lvl="1"/>
            <a:r>
              <a:rPr lang="en-US" sz="2000" dirty="0" smtClean="0"/>
              <a:t>Heat maps</a:t>
            </a:r>
          </a:p>
          <a:p>
            <a:pPr lvl="1"/>
            <a:r>
              <a:rPr lang="en-US" sz="2000" dirty="0" smtClean="0"/>
              <a:t>Contour plots</a:t>
            </a:r>
          </a:p>
          <a:p>
            <a:pPr lvl="1"/>
            <a:r>
              <a:rPr lang="en-US" sz="2000" dirty="0" smtClean="0"/>
              <a:t>Mesh plots</a:t>
            </a:r>
          </a:p>
          <a:p>
            <a:pPr lvl="1"/>
            <a:r>
              <a:rPr lang="en-US" sz="2000" dirty="0" smtClean="0"/>
              <a:t>Colored and shaded surface plots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ro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</Template>
  <TotalTime>244</TotalTime>
  <Pages>3</Pages>
  <Words>185</Words>
  <Application>Microsoft Office PowerPoint</Application>
  <PresentationFormat>On-screen Show (4:3)</PresentationFormat>
  <Paragraphs>39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intro</vt:lpstr>
      <vt:lpstr>Machine Learning   MATLAB Essentials</vt:lpstr>
      <vt:lpstr>MATLAB</vt:lpstr>
      <vt:lpstr>MATLAB</vt:lpstr>
      <vt:lpstr>MATLAB</vt:lpstr>
      <vt:lpstr>MATLAB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 Introduction</dc:title>
  <dc:creator>James Jeffry Howbert</dc:creator>
  <cp:lastModifiedBy>James Jeffry Howbert</cp:lastModifiedBy>
  <cp:revision>28</cp:revision>
  <cp:lastPrinted>2001-08-28T17:59:37Z</cp:lastPrinted>
  <dcterms:created xsi:type="dcterms:W3CDTF">2011-11-30T00:16:54Z</dcterms:created>
  <dcterms:modified xsi:type="dcterms:W3CDTF">2014-01-11T19:14:49Z</dcterms:modified>
</cp:coreProperties>
</file>