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4"/>
  </p:notesMasterIdLst>
  <p:handoutMasterIdLst>
    <p:handoutMasterId r:id="rId45"/>
  </p:handoutMasterIdLst>
  <p:sldIdLst>
    <p:sldId id="569" r:id="rId2"/>
    <p:sldId id="599" r:id="rId3"/>
    <p:sldId id="517" r:id="rId4"/>
    <p:sldId id="548" r:id="rId5"/>
    <p:sldId id="518" r:id="rId6"/>
    <p:sldId id="525" r:id="rId7"/>
    <p:sldId id="535" r:id="rId8"/>
    <p:sldId id="536" r:id="rId9"/>
    <p:sldId id="526" r:id="rId10"/>
    <p:sldId id="571" r:id="rId11"/>
    <p:sldId id="521" r:id="rId12"/>
    <p:sldId id="520" r:id="rId13"/>
    <p:sldId id="522" r:id="rId14"/>
    <p:sldId id="523" r:id="rId15"/>
    <p:sldId id="527" r:id="rId16"/>
    <p:sldId id="530" r:id="rId17"/>
    <p:sldId id="528" r:id="rId18"/>
    <p:sldId id="531" r:id="rId19"/>
    <p:sldId id="529" r:id="rId20"/>
    <p:sldId id="600" r:id="rId21"/>
    <p:sldId id="532" r:id="rId22"/>
    <p:sldId id="549" r:id="rId23"/>
    <p:sldId id="601" r:id="rId24"/>
    <p:sldId id="550" r:id="rId25"/>
    <p:sldId id="602" r:id="rId26"/>
    <p:sldId id="534" r:id="rId27"/>
    <p:sldId id="552" r:id="rId28"/>
    <p:sldId id="551" r:id="rId29"/>
    <p:sldId id="553" r:id="rId30"/>
    <p:sldId id="560" r:id="rId31"/>
    <p:sldId id="573" r:id="rId32"/>
    <p:sldId id="538" r:id="rId33"/>
    <p:sldId id="539" r:id="rId34"/>
    <p:sldId id="540" r:id="rId35"/>
    <p:sldId id="541" r:id="rId36"/>
    <p:sldId id="575" r:id="rId37"/>
    <p:sldId id="565" r:id="rId38"/>
    <p:sldId id="603" r:id="rId39"/>
    <p:sldId id="604" r:id="rId40"/>
    <p:sldId id="547" r:id="rId41"/>
    <p:sldId id="605" r:id="rId42"/>
    <p:sldId id="607" r:id="rId4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81700" autoAdjust="0"/>
  </p:normalViewPr>
  <p:slideViewPr>
    <p:cSldViewPr>
      <p:cViewPr varScale="1">
        <p:scale>
          <a:sx n="100" d="100"/>
          <a:sy n="100" d="100"/>
        </p:scale>
        <p:origin x="-1158" y="-9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 w="9525"/>
        </p:spPr>
        <p:txBody>
          <a:bodyPr lIns="95007" tIns="47499" rIns="95007" bIns="47499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Arial" charset="0"/>
              </a:rPr>
              <a:t>Preprocessing: data cleaning, de-noising</a:t>
            </a:r>
          </a:p>
          <a:p>
            <a:r>
              <a:rPr lang="en-US" smtClean="0">
                <a:latin typeface="Arial" charset="0"/>
              </a:rPr>
              <a:t>Transformation: aggregation, normalization, feature creation, feature selection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 w="9525"/>
        </p:spPr>
        <p:txBody>
          <a:bodyPr lIns="95034" tIns="47516" rIns="95034" bIns="47516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9220" name="Group 22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200" b="0" dirty="0">
                  <a:latin typeface="Arial" pitchFamily="34" charset="0"/>
                </a:rPr>
                <a:t>  Jeff Howbert    	                       Introduction to Machine Learning       		      Winter </a:t>
              </a:r>
              <a:r>
                <a:rPr lang="en-US" sz="1200" b="0" dirty="0" smtClean="0">
                  <a:latin typeface="Arial" pitchFamily="34" charset="0"/>
                </a:rPr>
                <a:t>2014               </a:t>
              </a:r>
              <a:fld id="{D71D8376-2E22-41AE-92A0-5AE281544524}" type="slidenum">
                <a:rPr lang="en-US" sz="1200" b="0">
                  <a:latin typeface="Arial" pitchFamily="34" charset="0"/>
                </a:rPr>
                <a:pPr>
                  <a:lnSpc>
                    <a:spcPts val="2000"/>
                  </a:lnSpc>
                  <a:defRPr/>
                </a:pPr>
                <a:t>‹#›</a:t>
              </a:fld>
              <a:r>
                <a:rPr lang="en-US" sz="1200" b="0" dirty="0">
                  <a:latin typeface="Arial" pitchFamily="34" charset="0"/>
                </a:rPr>
                <a:t> </a:t>
              </a:r>
            </a:p>
          </p:txBody>
        </p:sp>
      </p:grpSp>
      <p:pic>
        <p:nvPicPr>
          <p:cNvPr id="9221" name="Picture 2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825500"/>
            <a:ext cx="830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3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8763000" cy="2895600"/>
          </a:xfrm>
        </p:spPr>
        <p:txBody>
          <a:bodyPr/>
          <a:lstStyle/>
          <a:p>
            <a:r>
              <a:rPr lang="en-US" smtClean="0"/>
              <a:t>Machine Learning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Data</a:t>
            </a:r>
            <a:endParaRPr lang="en-US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idx="1"/>
          </p:nvPr>
        </p:nvSpPr>
        <p:spPr>
          <a:xfrm>
            <a:off x="1752600" y="1143000"/>
            <a:ext cx="6788150" cy="5029200"/>
          </a:xfrm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400" smtClean="0">
                <a:cs typeface="Times New Roman" pitchFamily="18" charset="0"/>
              </a:rPr>
              <a:t>Record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</a:rPr>
              <a:t>Data matrix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</a:rPr>
              <a:t>Document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</a:rPr>
              <a:t>Transaction data</a:t>
            </a:r>
            <a:endParaRPr lang="en-US" sz="2400" smtClean="0"/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400" smtClean="0">
                <a:cs typeface="Times New Roman" pitchFamily="18" charset="0"/>
              </a:rPr>
              <a:t>Graph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</a:rPr>
              <a:t>World Wide Web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</a:rPr>
              <a:t>Molecular structures</a:t>
            </a:r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400" smtClean="0">
                <a:cs typeface="Times New Roman" pitchFamily="18" charset="0"/>
              </a:rPr>
              <a:t>Ordered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</a:rPr>
              <a:t>Spatial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</a:rPr>
              <a:t>Temporal (time series)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</a:rPr>
              <a:t>Sequential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cs typeface="Times New Roman" pitchFamily="18" charset="0"/>
              </a:rPr>
              <a:t>Genetic sequence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charset="0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Types of data sets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that consists of a collection of records, each of which consists of a fixed set of attributes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 data 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752725" y="2438400"/>
          <a:ext cx="3419475" cy="3656013"/>
        </p:xfrm>
        <a:graphic>
          <a:graphicData uri="http://schemas.openxmlformats.org/presentationml/2006/ole">
            <p:oleObj spid="_x0000_s2050" name="Document" r:id="rId4" imgW="5405040" imgH="577836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3124200"/>
          </a:xfrm>
        </p:spPr>
        <p:txBody>
          <a:bodyPr/>
          <a:lstStyle/>
          <a:p>
            <a:r>
              <a:rPr lang="en-US" sz="2400" smtClean="0"/>
              <a:t>If data objects have the same fixed set of numeric attributes, then the data objects can be thought of as points in a multi-dimensional space, where each dimension represents a distinct attribute. </a:t>
            </a:r>
          </a:p>
          <a:p>
            <a:pPr lvl="4"/>
            <a:endParaRPr lang="en-US" sz="1800" smtClean="0">
              <a:latin typeface="Times New Roman" pitchFamily="18" charset="0"/>
            </a:endParaRPr>
          </a:p>
          <a:p>
            <a:r>
              <a:rPr lang="en-US" sz="2400" smtClean="0"/>
              <a:t>Such data set can be represented by an </a:t>
            </a:r>
            <a:r>
              <a:rPr lang="en-US" sz="2400" i="1" smtClean="0"/>
              <a:t>m</a:t>
            </a:r>
            <a:r>
              <a:rPr lang="en-US" sz="2400" smtClean="0"/>
              <a:t> x </a:t>
            </a:r>
            <a:r>
              <a:rPr lang="en-US" sz="2400" i="1" smtClean="0"/>
              <a:t>n</a:t>
            </a:r>
            <a:r>
              <a:rPr lang="en-US" sz="2400" smtClean="0"/>
              <a:t> matrix, where there are </a:t>
            </a:r>
            <a:r>
              <a:rPr lang="en-US" sz="2400" i="1" smtClean="0"/>
              <a:t>m</a:t>
            </a:r>
            <a:r>
              <a:rPr lang="en-US" sz="2400" smtClean="0"/>
              <a:t> rows, one for each object, and </a:t>
            </a:r>
            <a:r>
              <a:rPr lang="en-US" sz="2400" i="1" smtClean="0"/>
              <a:t>n</a:t>
            </a:r>
            <a:r>
              <a:rPr lang="en-US" sz="2400" smtClean="0"/>
              <a:t> columns, one for each attribute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matrix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90600" y="4435475"/>
          <a:ext cx="6705600" cy="1736725"/>
        </p:xfrm>
        <a:graphic>
          <a:graphicData uri="http://schemas.openxmlformats.org/presentationml/2006/ole">
            <p:oleObj spid="_x0000_s3074" name="VISIO" r:id="rId4" imgW="5705280" imgH="147744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Each document becomes a ‘term’ vector, </a:t>
            </a:r>
          </a:p>
          <a:p>
            <a:pPr lvl="1"/>
            <a:r>
              <a:rPr lang="en-US" sz="2000" dirty="0" smtClean="0"/>
              <a:t>each term is a component (attribute) of the vector</a:t>
            </a:r>
          </a:p>
          <a:p>
            <a:pPr lvl="1"/>
            <a:r>
              <a:rPr lang="en-US" sz="2000" dirty="0" smtClean="0"/>
              <a:t>the value of each component is the number of times the corresponding term occurs in the document.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 data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368040"/>
          <a:ext cx="7004860" cy="211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1005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</a:t>
                      </a:r>
                      <a:endParaRPr lang="en-US" dirty="0"/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coach</a:t>
                      </a:r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play</a:t>
                      </a:r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ball</a:t>
                      </a:r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game</a:t>
                      </a:r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</a:t>
                      </a:r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lost</a:t>
                      </a:r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timeout</a:t>
                      </a:r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season</a:t>
                      </a:r>
                      <a:endParaRPr lang="en-US" dirty="0"/>
                    </a:p>
                  </a:txBody>
                  <a:tcPr vert="vert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1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 special type of record data, where </a:t>
            </a:r>
          </a:p>
          <a:p>
            <a:pPr lvl="1"/>
            <a:r>
              <a:rPr lang="en-US" sz="2000" smtClean="0"/>
              <a:t>Each record (transaction) involves a set of items.  </a:t>
            </a:r>
          </a:p>
          <a:p>
            <a:pPr lvl="1"/>
            <a:r>
              <a:rPr lang="en-US" sz="2000" smtClean="0"/>
              <a:t>For example, consider a grocery store.  The set of products purchased by a customer during one shopping trip constitute a transaction, while the individual products that were purchased are the items. 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data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362200" y="3581400"/>
          <a:ext cx="4495800" cy="2351088"/>
        </p:xfrm>
        <a:graphic>
          <a:graphicData uri="http://schemas.openxmlformats.org/presentationml/2006/ole">
            <p:oleObj spid="_x0000_s5122" name="Document" r:id="rId4" imgW="3823200" imgH="19990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Examples: Generic graph and HTML Links 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data 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28600" y="2133600"/>
          <a:ext cx="3556000" cy="2730500"/>
        </p:xfrm>
        <a:graphic>
          <a:graphicData uri="http://schemas.openxmlformats.org/presentationml/2006/ole">
            <p:oleObj spid="_x0000_s6146" name="VISIO" r:id="rId4" imgW="840600" imgH="646200" progId="Visio.Drawing.11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419600" y="2112963"/>
          <a:ext cx="4572000" cy="2352675"/>
        </p:xfrm>
        <a:graphic>
          <a:graphicData uri="http://schemas.openxmlformats.org/presentationml/2006/ole">
            <p:oleObj spid="_x0000_s6147" name="VISIO" r:id="rId5" imgW="4234680" imgH="217980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Benzene molecule: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</a:p>
          <a:p>
            <a:endParaRPr lang="en-US" smtClean="0"/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data 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362200" y="2057400"/>
          <a:ext cx="3921125" cy="3656013"/>
        </p:xfrm>
        <a:graphic>
          <a:graphicData uri="http://schemas.openxmlformats.org/presentationml/2006/ole">
            <p:oleObj spid="_x0000_s7170" name="VISIO" r:id="rId4" imgW="5801400" imgH="540792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Sequences of transactions</a:t>
            </a: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725" y="2408238"/>
            <a:ext cx="5121275" cy="3840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422525" y="5486400"/>
            <a:ext cx="2057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An element of the sequence</a:t>
            </a:r>
          </a:p>
        </p:txBody>
      </p:sp>
      <p:sp>
        <p:nvSpPr>
          <p:cNvPr id="19462" name="AutoShape 8"/>
          <p:cNvSpPr>
            <a:spLocks/>
          </p:cNvSpPr>
          <p:nvPr/>
        </p:nvSpPr>
        <p:spPr bwMode="auto">
          <a:xfrm rot="-5400000">
            <a:off x="2994025" y="4457700"/>
            <a:ext cx="533400" cy="1371600"/>
          </a:xfrm>
          <a:prstGeom prst="leftBrace">
            <a:avLst>
              <a:gd name="adj1" fmla="val 214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514600" y="1828800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Items/Events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31242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35814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Genomic sequence data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00200" y="1828800"/>
          <a:ext cx="4278313" cy="3651250"/>
        </p:xfrm>
        <a:graphic>
          <a:graphicData uri="http://schemas.openxmlformats.org/presentationml/2006/ole">
            <p:oleObj spid="_x0000_s8194" name="VISIO" r:id="rId4" imgW="2332800" imgH="19900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sst_land_temp_82_best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579563"/>
            <a:ext cx="6629400" cy="4973637"/>
          </a:xfrm>
          <a:noFill/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</a:t>
            </a:r>
          </a:p>
        </p:txBody>
      </p:sp>
      <p:sp>
        <p:nvSpPr>
          <p:cNvPr id="20484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43000"/>
            <a:ext cx="7480300" cy="5181600"/>
          </a:xfrm>
        </p:spPr>
        <p:txBody>
          <a:bodyPr/>
          <a:lstStyle/>
          <a:p>
            <a:r>
              <a:rPr lang="en-US" smtClean="0"/>
              <a:t>Spatio-temporal data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66700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762000" y="2955925"/>
            <a:ext cx="22860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/>
              <a:t>Average monthly temperature of land and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topics</a:t>
            </a:r>
          </a:p>
        </p:txBody>
      </p:sp>
      <p:sp>
        <p:nvSpPr>
          <p:cNvPr id="11267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Types of attributes</a:t>
            </a:r>
          </a:p>
          <a:p>
            <a:endParaRPr lang="en-US" smtClean="0"/>
          </a:p>
          <a:p>
            <a:r>
              <a:rPr lang="en-US" smtClean="0"/>
              <a:t>Data quality issues</a:t>
            </a:r>
          </a:p>
          <a:p>
            <a:endParaRPr lang="en-US" smtClean="0"/>
          </a:p>
          <a:p>
            <a:r>
              <a:rPr lang="en-US" smtClean="0"/>
              <a:t>Transformations</a:t>
            </a:r>
          </a:p>
          <a:p>
            <a:endParaRPr lang="en-US" smtClean="0"/>
          </a:p>
          <a:p>
            <a:r>
              <a:rPr lang="en-US" smtClean="0"/>
              <a:t>Visualization</a:t>
            </a:r>
          </a:p>
          <a:p>
            <a:endParaRPr lang="en-US" smtClean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Types of datasets</a:t>
            </a:r>
          </a:p>
          <a:p>
            <a:endParaRPr lang="en-US" smtClean="0"/>
          </a:p>
          <a:p>
            <a:r>
              <a:rPr lang="en-US" smtClean="0"/>
              <a:t>Preprocessing</a:t>
            </a:r>
          </a:p>
          <a:p>
            <a:endParaRPr lang="en-US" smtClean="0"/>
          </a:p>
          <a:p>
            <a:r>
              <a:rPr lang="en-US" smtClean="0"/>
              <a:t>Summary statistics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65"/>
          <p:cNvSpPr>
            <a:spLocks noChangeArrowheads="1"/>
          </p:cNvSpPr>
          <p:nvPr/>
        </p:nvSpPr>
        <p:spPr bwMode="auto">
          <a:xfrm rot="-5400000">
            <a:off x="2262187" y="1776413"/>
            <a:ext cx="2486025" cy="42672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2819400" y="4584700"/>
            <a:ext cx="1366838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Preprocessed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21508" name="Oval 64"/>
          <p:cNvSpPr>
            <a:spLocks noChangeArrowheads="1"/>
          </p:cNvSpPr>
          <p:nvPr/>
        </p:nvSpPr>
        <p:spPr bwMode="auto">
          <a:xfrm rot="-3572340">
            <a:off x="4094163" y="703263"/>
            <a:ext cx="1981200" cy="365760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Stages of knowledge extraction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5105400"/>
            <a:ext cx="809625" cy="1101725"/>
            <a:chOff x="1050" y="2937"/>
            <a:chExt cx="510" cy="694"/>
          </a:xfrm>
        </p:grpSpPr>
        <p:grpSp>
          <p:nvGrpSpPr>
            <p:cNvPr id="21553" name="Group 4"/>
            <p:cNvGrpSpPr>
              <a:grpSpLocks/>
            </p:cNvGrpSpPr>
            <p:nvPr/>
          </p:nvGrpSpPr>
          <p:grpSpPr bwMode="auto">
            <a:xfrm>
              <a:off x="1050" y="3118"/>
              <a:ext cx="510" cy="513"/>
              <a:chOff x="1050" y="3118"/>
              <a:chExt cx="510" cy="513"/>
            </a:xfrm>
          </p:grpSpPr>
          <p:pic>
            <p:nvPicPr>
              <p:cNvPr id="21555" name="Pictur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73" y="3163"/>
                <a:ext cx="287" cy="2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1556" name="Picture 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0" y="3118"/>
                <a:ext cx="288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1557" name="Picture 7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2" y="3341"/>
                <a:ext cx="286" cy="2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21554" name="Rectangle 8"/>
            <p:cNvSpPr>
              <a:spLocks noChangeArrowheads="1"/>
            </p:cNvSpPr>
            <p:nvPr/>
          </p:nvSpPr>
          <p:spPr bwMode="auto">
            <a:xfrm>
              <a:off x="1122" y="2937"/>
              <a:ext cx="35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Data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752600" y="4572000"/>
            <a:ext cx="715963" cy="1041400"/>
            <a:chOff x="1918" y="2678"/>
            <a:chExt cx="451" cy="656"/>
          </a:xfrm>
        </p:grpSpPr>
        <p:grpSp>
          <p:nvGrpSpPr>
            <p:cNvPr id="21548" name="Group 10"/>
            <p:cNvGrpSpPr>
              <a:grpSpLocks/>
            </p:cNvGrpSpPr>
            <p:nvPr/>
          </p:nvGrpSpPr>
          <p:grpSpPr bwMode="auto">
            <a:xfrm>
              <a:off x="1985" y="2678"/>
              <a:ext cx="370" cy="363"/>
              <a:chOff x="1985" y="2678"/>
              <a:chExt cx="370" cy="363"/>
            </a:xfrm>
          </p:grpSpPr>
          <p:pic>
            <p:nvPicPr>
              <p:cNvPr id="21550" name="Picture 1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91" y="2697"/>
                <a:ext cx="164" cy="1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1551" name="Picture 12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85" y="2678"/>
                <a:ext cx="164" cy="1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1552" name="Picture 13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60" y="2875"/>
                <a:ext cx="163" cy="1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21549" name="Rectangle 14"/>
            <p:cNvSpPr>
              <a:spLocks noChangeArrowheads="1"/>
            </p:cNvSpPr>
            <p:nvPr/>
          </p:nvSpPr>
          <p:spPr bwMode="auto">
            <a:xfrm>
              <a:off x="1918" y="3006"/>
              <a:ext cx="45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/>
                <a:t>Target</a:t>
              </a:r>
            </a:p>
            <a:p>
              <a:pPr algn="ctr"/>
              <a:r>
                <a:rPr lang="en-US"/>
                <a:t>data</a:t>
              </a:r>
            </a:p>
          </p:txBody>
        </p:sp>
      </p:grpSp>
      <p:sp>
        <p:nvSpPr>
          <p:cNvPr id="21512" name="Line 16"/>
          <p:cNvSpPr>
            <a:spLocks noChangeShapeType="1"/>
          </p:cNvSpPr>
          <p:nvPr/>
        </p:nvSpPr>
        <p:spPr bwMode="auto">
          <a:xfrm flipV="1">
            <a:off x="1219200" y="5181600"/>
            <a:ext cx="525463" cy="330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533400" y="4543425"/>
            <a:ext cx="1003300" cy="333375"/>
          </a:xfrm>
          <a:prstGeom prst="roundRect">
            <a:avLst>
              <a:gd name="adj" fmla="val 1249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>
              <a:defRPr/>
            </a:pPr>
            <a:r>
              <a:rPr lang="en-US" dirty="0"/>
              <a:t>Selection</a:t>
            </a:r>
          </a:p>
        </p:txBody>
      </p:sp>
      <p:sp>
        <p:nvSpPr>
          <p:cNvPr id="21514" name="Line 19"/>
          <p:cNvSpPr>
            <a:spLocks noChangeShapeType="1"/>
          </p:cNvSpPr>
          <p:nvPr/>
        </p:nvSpPr>
        <p:spPr bwMode="auto">
          <a:xfrm>
            <a:off x="1036638" y="4864100"/>
            <a:ext cx="334962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7239000" y="1371600"/>
            <a:ext cx="1374775" cy="762000"/>
          </a:xfrm>
          <a:prstGeom prst="triangle">
            <a:avLst>
              <a:gd name="adj" fmla="val 4999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1200" dirty="0"/>
              <a:t>Knowledge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284663" y="2971800"/>
            <a:ext cx="1268412" cy="1327150"/>
            <a:chOff x="2665" y="2159"/>
            <a:chExt cx="799" cy="836"/>
          </a:xfrm>
        </p:grpSpPr>
        <p:sp>
          <p:nvSpPr>
            <p:cNvPr id="21541" name="Rectangle 22"/>
            <p:cNvSpPr>
              <a:spLocks noChangeArrowheads="1"/>
            </p:cNvSpPr>
            <p:nvPr/>
          </p:nvSpPr>
          <p:spPr bwMode="auto">
            <a:xfrm>
              <a:off x="2665" y="2667"/>
              <a:ext cx="799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/>
                <a:t>Transformed</a:t>
              </a:r>
            </a:p>
            <a:p>
              <a:pPr algn="ctr"/>
              <a:r>
                <a:rPr lang="en-US"/>
                <a:t>data</a:t>
              </a:r>
            </a:p>
          </p:txBody>
        </p:sp>
        <p:grpSp>
          <p:nvGrpSpPr>
            <p:cNvPr id="21542" name="Group 23"/>
            <p:cNvGrpSpPr>
              <a:grpSpLocks/>
            </p:cNvGrpSpPr>
            <p:nvPr/>
          </p:nvGrpSpPr>
          <p:grpSpPr bwMode="auto">
            <a:xfrm>
              <a:off x="2836" y="2159"/>
              <a:ext cx="142" cy="514"/>
              <a:chOff x="2836" y="2159"/>
              <a:chExt cx="142" cy="514"/>
            </a:xfrm>
          </p:grpSpPr>
          <p:sp>
            <p:nvSpPr>
              <p:cNvPr id="21543" name="Rectangle 24"/>
              <p:cNvSpPr>
                <a:spLocks noChangeArrowheads="1"/>
              </p:cNvSpPr>
              <p:nvPr/>
            </p:nvSpPr>
            <p:spPr bwMode="auto">
              <a:xfrm>
                <a:off x="2836" y="2159"/>
                <a:ext cx="25" cy="3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Rectangle 25"/>
              <p:cNvSpPr>
                <a:spLocks noChangeArrowheads="1"/>
              </p:cNvSpPr>
              <p:nvPr/>
            </p:nvSpPr>
            <p:spPr bwMode="auto">
              <a:xfrm>
                <a:off x="2861" y="2198"/>
                <a:ext cx="25" cy="3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Rectangle 26"/>
              <p:cNvSpPr>
                <a:spLocks noChangeArrowheads="1"/>
              </p:cNvSpPr>
              <p:nvPr/>
            </p:nvSpPr>
            <p:spPr bwMode="auto">
              <a:xfrm>
                <a:off x="2894" y="2238"/>
                <a:ext cx="26" cy="3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Rectangle 27"/>
              <p:cNvSpPr>
                <a:spLocks noChangeArrowheads="1"/>
              </p:cNvSpPr>
              <p:nvPr/>
            </p:nvSpPr>
            <p:spPr bwMode="auto">
              <a:xfrm>
                <a:off x="2928" y="2277"/>
                <a:ext cx="25" cy="341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Rectangle 28"/>
              <p:cNvSpPr>
                <a:spLocks noChangeArrowheads="1"/>
              </p:cNvSpPr>
              <p:nvPr/>
            </p:nvSpPr>
            <p:spPr bwMode="auto">
              <a:xfrm>
                <a:off x="2953" y="2333"/>
                <a:ext cx="25" cy="3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638800" y="2438400"/>
            <a:ext cx="898525" cy="838200"/>
            <a:chOff x="3365" y="1790"/>
            <a:chExt cx="566" cy="528"/>
          </a:xfrm>
        </p:grpSpPr>
        <p:grpSp>
          <p:nvGrpSpPr>
            <p:cNvPr id="21535" name="Group 30"/>
            <p:cNvGrpSpPr>
              <a:grpSpLocks/>
            </p:cNvGrpSpPr>
            <p:nvPr/>
          </p:nvGrpSpPr>
          <p:grpSpPr bwMode="auto">
            <a:xfrm>
              <a:off x="3471" y="1790"/>
              <a:ext cx="408" cy="340"/>
              <a:chOff x="3471" y="1790"/>
              <a:chExt cx="408" cy="340"/>
            </a:xfrm>
          </p:grpSpPr>
          <p:sp>
            <p:nvSpPr>
              <p:cNvPr id="21537" name="Rectangle 31"/>
              <p:cNvSpPr>
                <a:spLocks noChangeArrowheads="1"/>
              </p:cNvSpPr>
              <p:nvPr/>
            </p:nvSpPr>
            <p:spPr bwMode="auto">
              <a:xfrm>
                <a:off x="3471" y="1790"/>
                <a:ext cx="59" cy="340"/>
              </a:xfrm>
              <a:prstGeom prst="rect">
                <a:avLst/>
              </a:prstGeom>
              <a:gradFill rotWithShape="0">
                <a:gsLst>
                  <a:gs pos="0">
                    <a:srgbClr val="184776"/>
                  </a:gs>
                  <a:gs pos="50000">
                    <a:srgbClr val="3399FF"/>
                  </a:gs>
                  <a:gs pos="100000">
                    <a:srgbClr val="184776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8" name="Rectangle 32"/>
              <p:cNvSpPr>
                <a:spLocks noChangeArrowheads="1"/>
              </p:cNvSpPr>
              <p:nvPr/>
            </p:nvSpPr>
            <p:spPr bwMode="auto">
              <a:xfrm>
                <a:off x="3555" y="1885"/>
                <a:ext cx="75" cy="245"/>
              </a:xfrm>
              <a:prstGeom prst="rect">
                <a:avLst/>
              </a:prstGeom>
              <a:gradFill rotWithShape="0">
                <a:gsLst>
                  <a:gs pos="0">
                    <a:srgbClr val="2F7618"/>
                  </a:gs>
                  <a:gs pos="50000">
                    <a:srgbClr val="66FF33"/>
                  </a:gs>
                  <a:gs pos="100000">
                    <a:srgbClr val="2F7618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Rectangle 33"/>
              <p:cNvSpPr>
                <a:spLocks noChangeArrowheads="1"/>
              </p:cNvSpPr>
              <p:nvPr/>
            </p:nvSpPr>
            <p:spPr bwMode="auto">
              <a:xfrm>
                <a:off x="3654" y="1821"/>
                <a:ext cx="91" cy="309"/>
              </a:xfrm>
              <a:prstGeom prst="rect">
                <a:avLst/>
              </a:prstGeom>
              <a:gradFill rotWithShape="0">
                <a:gsLst>
                  <a:gs pos="0">
                    <a:srgbClr val="5E0076"/>
                  </a:gs>
                  <a:gs pos="50000">
                    <a:srgbClr val="CC00FF"/>
                  </a:gs>
                  <a:gs pos="100000">
                    <a:srgbClr val="5E0076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0" name="Rectangle 34"/>
              <p:cNvSpPr>
                <a:spLocks noChangeArrowheads="1"/>
              </p:cNvSpPr>
              <p:nvPr/>
            </p:nvSpPr>
            <p:spPr bwMode="auto">
              <a:xfrm>
                <a:off x="3771" y="2003"/>
                <a:ext cx="108" cy="127"/>
              </a:xfrm>
              <a:prstGeom prst="rect">
                <a:avLst/>
              </a:prstGeom>
              <a:gradFill rotWithShape="0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6" name="Rectangle 35"/>
            <p:cNvSpPr>
              <a:spLocks noChangeArrowheads="1"/>
            </p:cNvSpPr>
            <p:nvPr/>
          </p:nvSpPr>
          <p:spPr bwMode="auto">
            <a:xfrm>
              <a:off x="3365" y="2126"/>
              <a:ext cx="56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Patterns</a:t>
              </a:r>
            </a:p>
          </p:txBody>
        </p:sp>
      </p:grp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3810000" y="1830388"/>
            <a:ext cx="1760538" cy="760412"/>
          </a:xfrm>
          <a:prstGeom prst="roundRect">
            <a:avLst>
              <a:gd name="adj" fmla="val 12495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folHlink"/>
                </a:solidFill>
              </a:rPr>
              <a:t>Machine learning</a:t>
            </a:r>
          </a:p>
        </p:txBody>
      </p:sp>
      <p:sp>
        <p:nvSpPr>
          <p:cNvPr id="21519" name="Line 40"/>
          <p:cNvSpPr>
            <a:spLocks noChangeShapeType="1"/>
          </p:cNvSpPr>
          <p:nvPr/>
        </p:nvSpPr>
        <p:spPr bwMode="auto">
          <a:xfrm>
            <a:off x="4876800" y="2590800"/>
            <a:ext cx="381000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5664200" y="1190625"/>
            <a:ext cx="1462088" cy="560388"/>
          </a:xfrm>
          <a:prstGeom prst="roundRect">
            <a:avLst>
              <a:gd name="adj" fmla="val 1249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>
              <a:defRPr/>
            </a:pPr>
            <a:r>
              <a:rPr lang="en-US" dirty="0"/>
              <a:t>Interpretation /</a:t>
            </a:r>
          </a:p>
          <a:p>
            <a:pPr algn="ctr">
              <a:defRPr/>
            </a:pPr>
            <a:r>
              <a:rPr lang="en-US" dirty="0"/>
              <a:t>evaluation</a:t>
            </a:r>
          </a:p>
        </p:txBody>
      </p:sp>
      <p:sp>
        <p:nvSpPr>
          <p:cNvPr id="52" name="AutoShape 52"/>
          <p:cNvSpPr>
            <a:spLocks noChangeArrowheads="1"/>
          </p:cNvSpPr>
          <p:nvPr/>
        </p:nvSpPr>
        <p:spPr bwMode="auto">
          <a:xfrm>
            <a:off x="1600200" y="3617913"/>
            <a:ext cx="1447800" cy="333375"/>
          </a:xfrm>
          <a:prstGeom prst="roundRect">
            <a:avLst>
              <a:gd name="adj" fmla="val 1249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>
              <a:defRPr/>
            </a:pPr>
            <a:r>
              <a:rPr lang="en-US" dirty="0"/>
              <a:t>Preprocessing</a:t>
            </a:r>
          </a:p>
        </p:txBody>
      </p:sp>
      <p:sp>
        <p:nvSpPr>
          <p:cNvPr id="21522" name="Line 53"/>
          <p:cNvSpPr>
            <a:spLocks noChangeShapeType="1"/>
          </p:cNvSpPr>
          <p:nvPr/>
        </p:nvSpPr>
        <p:spPr bwMode="auto">
          <a:xfrm>
            <a:off x="2384425" y="3989388"/>
            <a:ext cx="393700" cy="58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23" name="Picture 55" descr="1325112547_application-siag-tabl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Line 16"/>
          <p:cNvSpPr>
            <a:spLocks noChangeShapeType="1"/>
          </p:cNvSpPr>
          <p:nvPr/>
        </p:nvSpPr>
        <p:spPr bwMode="auto">
          <a:xfrm flipV="1">
            <a:off x="2590800" y="4394200"/>
            <a:ext cx="525463" cy="330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16"/>
          <p:cNvSpPr>
            <a:spLocks noChangeShapeType="1"/>
          </p:cNvSpPr>
          <p:nvPr/>
        </p:nvSpPr>
        <p:spPr bwMode="auto">
          <a:xfrm flipV="1">
            <a:off x="3894138" y="3632200"/>
            <a:ext cx="525462" cy="330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52"/>
          <p:cNvSpPr>
            <a:spLocks noChangeArrowheads="1"/>
          </p:cNvSpPr>
          <p:nvPr/>
        </p:nvSpPr>
        <p:spPr bwMode="auto">
          <a:xfrm>
            <a:off x="2895600" y="2895600"/>
            <a:ext cx="1500188" cy="328613"/>
          </a:xfrm>
          <a:prstGeom prst="roundRect">
            <a:avLst>
              <a:gd name="adj" fmla="val 1249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>
              <a:defRPr/>
            </a:pPr>
            <a:r>
              <a:rPr lang="en-US" dirty="0"/>
              <a:t>Transformation</a:t>
            </a:r>
          </a:p>
        </p:txBody>
      </p:sp>
      <p:sp>
        <p:nvSpPr>
          <p:cNvPr id="21527" name="Line 53"/>
          <p:cNvSpPr>
            <a:spLocks noChangeShapeType="1"/>
          </p:cNvSpPr>
          <p:nvPr/>
        </p:nvSpPr>
        <p:spPr bwMode="auto">
          <a:xfrm>
            <a:off x="3679825" y="3267075"/>
            <a:ext cx="393700" cy="582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16"/>
          <p:cNvSpPr>
            <a:spLocks noChangeShapeType="1"/>
          </p:cNvSpPr>
          <p:nvPr/>
        </p:nvSpPr>
        <p:spPr bwMode="auto">
          <a:xfrm flipV="1">
            <a:off x="5105400" y="2946400"/>
            <a:ext cx="525463" cy="330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16"/>
          <p:cNvSpPr>
            <a:spLocks noChangeShapeType="1"/>
          </p:cNvSpPr>
          <p:nvPr/>
        </p:nvSpPr>
        <p:spPr bwMode="auto">
          <a:xfrm flipV="1">
            <a:off x="6553200" y="2108200"/>
            <a:ext cx="525463" cy="330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40"/>
          <p:cNvSpPr>
            <a:spLocks noChangeShapeType="1"/>
          </p:cNvSpPr>
          <p:nvPr/>
        </p:nvSpPr>
        <p:spPr bwMode="auto">
          <a:xfrm>
            <a:off x="6324600" y="1752600"/>
            <a:ext cx="381000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Freeform 70"/>
          <p:cNvSpPr>
            <a:spLocks noChangeArrowheads="1"/>
          </p:cNvSpPr>
          <p:nvPr/>
        </p:nvSpPr>
        <p:spPr bwMode="auto">
          <a:xfrm>
            <a:off x="2590800" y="2335213"/>
            <a:ext cx="6019800" cy="3316287"/>
          </a:xfrm>
          <a:custGeom>
            <a:avLst/>
            <a:gdLst>
              <a:gd name="T0" fmla="*/ 6802192 w 5824251"/>
              <a:gd name="T1" fmla="*/ 0 h 3316077"/>
              <a:gd name="T2" fmla="*/ 6205273 w 5824251"/>
              <a:gd name="T3" fmla="*/ 2821398 h 3316077"/>
              <a:gd name="T4" fmla="*/ 0 w 5824251"/>
              <a:gd name="T5" fmla="*/ 2975683 h 3316077"/>
              <a:gd name="T6" fmla="*/ 0 60000 65536"/>
              <a:gd name="T7" fmla="*/ 0 60000 65536"/>
              <a:gd name="T8" fmla="*/ 0 60000 65536"/>
              <a:gd name="T9" fmla="*/ 0 w 5824251"/>
              <a:gd name="T10" fmla="*/ 0 h 3316077"/>
              <a:gd name="T11" fmla="*/ 5824251 w 5824251"/>
              <a:gd name="T12" fmla="*/ 3316077 h 33160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4251" h="3316077">
                <a:moveTo>
                  <a:pt x="5398265" y="0"/>
                </a:moveTo>
                <a:cubicBezTo>
                  <a:pt x="5611258" y="1162279"/>
                  <a:pt x="5824251" y="2324559"/>
                  <a:pt x="4924540" y="2820318"/>
                </a:cubicBezTo>
                <a:cubicBezTo>
                  <a:pt x="4024829" y="3316077"/>
                  <a:pt x="2012414" y="3145315"/>
                  <a:pt x="0" y="2974554"/>
                </a:cubicBezTo>
              </a:path>
            </a:pathLst>
          </a:custGeom>
          <a:noFill/>
          <a:ln w="12700" algn="ctr">
            <a:solidFill>
              <a:schemeClr val="tx1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Freeform 71"/>
          <p:cNvSpPr>
            <a:spLocks noChangeArrowheads="1"/>
          </p:cNvSpPr>
          <p:nvPr/>
        </p:nvSpPr>
        <p:spPr bwMode="auto">
          <a:xfrm>
            <a:off x="4267200" y="2335213"/>
            <a:ext cx="4146550" cy="2846387"/>
          </a:xfrm>
          <a:custGeom>
            <a:avLst/>
            <a:gdLst>
              <a:gd name="T0" fmla="*/ 500411 w 5824251"/>
              <a:gd name="T1" fmla="*/ 0 h 3316077"/>
              <a:gd name="T2" fmla="*/ 456498 w 5824251"/>
              <a:gd name="T3" fmla="*/ 968119 h 3316077"/>
              <a:gd name="T4" fmla="*/ 0 w 5824251"/>
              <a:gd name="T5" fmla="*/ 1021064 h 3316077"/>
              <a:gd name="T6" fmla="*/ 0 60000 65536"/>
              <a:gd name="T7" fmla="*/ 0 60000 65536"/>
              <a:gd name="T8" fmla="*/ 0 60000 65536"/>
              <a:gd name="T9" fmla="*/ 0 w 5824251"/>
              <a:gd name="T10" fmla="*/ 0 h 3316077"/>
              <a:gd name="T11" fmla="*/ 5824251 w 5824251"/>
              <a:gd name="T12" fmla="*/ 3316077 h 33160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4251" h="3316077">
                <a:moveTo>
                  <a:pt x="5398265" y="0"/>
                </a:moveTo>
                <a:cubicBezTo>
                  <a:pt x="5611258" y="1162279"/>
                  <a:pt x="5824251" y="2324559"/>
                  <a:pt x="4924540" y="2820318"/>
                </a:cubicBezTo>
                <a:cubicBezTo>
                  <a:pt x="4024829" y="3316077"/>
                  <a:pt x="2012414" y="3145315"/>
                  <a:pt x="0" y="2974554"/>
                </a:cubicBezTo>
              </a:path>
            </a:pathLst>
          </a:custGeom>
          <a:noFill/>
          <a:ln w="12700" algn="ctr">
            <a:solidFill>
              <a:schemeClr val="tx1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Freeform 72"/>
          <p:cNvSpPr>
            <a:spLocks noChangeArrowheads="1"/>
          </p:cNvSpPr>
          <p:nvPr/>
        </p:nvSpPr>
        <p:spPr bwMode="auto">
          <a:xfrm>
            <a:off x="5715000" y="2335213"/>
            <a:ext cx="2514600" cy="2008187"/>
          </a:xfrm>
          <a:custGeom>
            <a:avLst/>
            <a:gdLst>
              <a:gd name="T0" fmla="*/ 15096 w 5824251"/>
              <a:gd name="T1" fmla="*/ 0 h 3316077"/>
              <a:gd name="T2" fmla="*/ 13771 w 5824251"/>
              <a:gd name="T3" fmla="*/ 84232 h 3316077"/>
              <a:gd name="T4" fmla="*/ 0 w 5824251"/>
              <a:gd name="T5" fmla="*/ 88838 h 3316077"/>
              <a:gd name="T6" fmla="*/ 0 60000 65536"/>
              <a:gd name="T7" fmla="*/ 0 60000 65536"/>
              <a:gd name="T8" fmla="*/ 0 60000 65536"/>
              <a:gd name="T9" fmla="*/ 0 w 5824251"/>
              <a:gd name="T10" fmla="*/ 0 h 3316077"/>
              <a:gd name="T11" fmla="*/ 5824251 w 5824251"/>
              <a:gd name="T12" fmla="*/ 3316077 h 33160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4251" h="3316077">
                <a:moveTo>
                  <a:pt x="5398265" y="0"/>
                </a:moveTo>
                <a:cubicBezTo>
                  <a:pt x="5611258" y="1162279"/>
                  <a:pt x="5824251" y="2324559"/>
                  <a:pt x="4924540" y="2820318"/>
                </a:cubicBezTo>
                <a:cubicBezTo>
                  <a:pt x="4024829" y="3316077"/>
                  <a:pt x="2012414" y="3145315"/>
                  <a:pt x="0" y="2974554"/>
                </a:cubicBezTo>
              </a:path>
            </a:pathLst>
          </a:custGeom>
          <a:noFill/>
          <a:ln w="12700" algn="ctr">
            <a:solidFill>
              <a:schemeClr val="tx1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Freeform 73"/>
          <p:cNvSpPr>
            <a:spLocks noChangeArrowheads="1"/>
          </p:cNvSpPr>
          <p:nvPr/>
        </p:nvSpPr>
        <p:spPr bwMode="auto">
          <a:xfrm>
            <a:off x="6781800" y="2335213"/>
            <a:ext cx="1295400" cy="941387"/>
          </a:xfrm>
          <a:custGeom>
            <a:avLst/>
            <a:gdLst>
              <a:gd name="T0" fmla="*/ 145 w 5824251"/>
              <a:gd name="T1" fmla="*/ 0 h 3316077"/>
              <a:gd name="T2" fmla="*/ 133 w 5824251"/>
              <a:gd name="T3" fmla="*/ 419 h 3316077"/>
              <a:gd name="T4" fmla="*/ 0 w 5824251"/>
              <a:gd name="T5" fmla="*/ 442 h 3316077"/>
              <a:gd name="T6" fmla="*/ 0 60000 65536"/>
              <a:gd name="T7" fmla="*/ 0 60000 65536"/>
              <a:gd name="T8" fmla="*/ 0 60000 65536"/>
              <a:gd name="T9" fmla="*/ 0 w 5824251"/>
              <a:gd name="T10" fmla="*/ 0 h 3316077"/>
              <a:gd name="T11" fmla="*/ 5824251 w 5824251"/>
              <a:gd name="T12" fmla="*/ 3316077 h 33160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4251" h="3316077">
                <a:moveTo>
                  <a:pt x="5398265" y="0"/>
                </a:moveTo>
                <a:cubicBezTo>
                  <a:pt x="5611258" y="1162279"/>
                  <a:pt x="5824251" y="2324559"/>
                  <a:pt x="4924540" y="2820318"/>
                </a:cubicBezTo>
                <a:cubicBezTo>
                  <a:pt x="4024829" y="3316077"/>
                  <a:pt x="2012414" y="3145315"/>
                  <a:pt x="0" y="2974554"/>
                </a:cubicBezTo>
              </a:path>
            </a:pathLst>
          </a:custGeom>
          <a:noFill/>
          <a:ln w="12700" algn="ctr">
            <a:solidFill>
              <a:schemeClr val="tx1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kinds of data quality problems?</a:t>
            </a:r>
          </a:p>
          <a:p>
            <a:r>
              <a:rPr lang="en-US" smtClean="0"/>
              <a:t>How can we detect problems with the data? </a:t>
            </a:r>
          </a:p>
          <a:p>
            <a:r>
              <a:rPr lang="en-US" smtClean="0"/>
              <a:t>What can we do about these problems? </a:t>
            </a:r>
          </a:p>
          <a:p>
            <a:pPr lvl="4"/>
            <a:endParaRPr lang="en-US" smtClean="0">
              <a:latin typeface="Times New Roman" pitchFamily="18" charset="0"/>
            </a:endParaRPr>
          </a:p>
          <a:p>
            <a:pPr lvl="4"/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Examples of data quality problems: </a:t>
            </a:r>
          </a:p>
          <a:p>
            <a:pPr lvl="1"/>
            <a:r>
              <a:rPr lang="en-US" sz="2400" smtClean="0"/>
              <a:t>noise and outliers </a:t>
            </a:r>
          </a:p>
          <a:p>
            <a:pPr lvl="1"/>
            <a:r>
              <a:rPr lang="en-US" sz="2400" smtClean="0"/>
              <a:t>missing values </a:t>
            </a:r>
          </a:p>
          <a:p>
            <a:pPr lvl="1"/>
            <a:r>
              <a:rPr lang="en-US" sz="2400" smtClean="0"/>
              <a:t>duplicate data 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quality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idx="1"/>
          </p:nvPr>
        </p:nvSpPr>
        <p:spPr>
          <a:xfrm>
            <a:off x="411163" y="1066800"/>
            <a:ext cx="8318500" cy="5181600"/>
          </a:xfrm>
        </p:spPr>
        <p:txBody>
          <a:bodyPr/>
          <a:lstStyle/>
          <a:p>
            <a:r>
              <a:rPr lang="en-US" sz="2400" smtClean="0"/>
              <a:t>Noise refers to random modification of original values</a:t>
            </a:r>
            <a:endParaRPr lang="en-US" smtClean="0"/>
          </a:p>
          <a:p>
            <a:r>
              <a:rPr lang="en-US" sz="2400" smtClean="0"/>
              <a:t>Examples: </a:t>
            </a:r>
            <a:endParaRPr lang="en-US" sz="2000" smtClean="0"/>
          </a:p>
          <a:p>
            <a:pPr lvl="1"/>
            <a:r>
              <a:rPr lang="en-US" sz="2000" smtClean="0"/>
              <a:t> distortion of a person’s voice when talking on a poor phone</a:t>
            </a:r>
          </a:p>
          <a:p>
            <a:pPr lvl="1"/>
            <a:r>
              <a:rPr lang="en-US" sz="2000" smtClean="0"/>
              <a:t>“snow” on television screen</a:t>
            </a:r>
          </a:p>
          <a:p>
            <a:pPr lvl="1"/>
            <a:endParaRPr lang="en-US" sz="1600" smtClean="0"/>
          </a:p>
          <a:p>
            <a:pPr lvl="1"/>
            <a:endParaRPr lang="en-US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 l="6250"/>
          <a:stretch>
            <a:fillRect/>
          </a:stretch>
        </p:blipFill>
        <p:spPr bwMode="auto">
          <a:xfrm>
            <a:off x="609600" y="2652713"/>
            <a:ext cx="4103688" cy="328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Noise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 l="8392" r="6250"/>
          <a:stretch>
            <a:fillRect/>
          </a:stretch>
        </p:blipFill>
        <p:spPr bwMode="auto">
          <a:xfrm>
            <a:off x="4719638" y="2659063"/>
            <a:ext cx="3738562" cy="328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24000" y="60198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Two sine waves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410200" y="6019800"/>
            <a:ext cx="2514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Two sine waves + noise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Dealing with noise</a:t>
            </a:r>
          </a:p>
          <a:p>
            <a:pPr lvl="1"/>
            <a:r>
              <a:rPr lang="en-US" sz="2400" smtClean="0"/>
              <a:t>Mostly you have to live with it</a:t>
            </a:r>
          </a:p>
          <a:p>
            <a:pPr lvl="1"/>
            <a:r>
              <a:rPr lang="en-US" sz="2400" smtClean="0"/>
              <a:t>Certain kinds of smoothing or averaging can be helpful</a:t>
            </a:r>
          </a:p>
          <a:p>
            <a:pPr lvl="1"/>
            <a:r>
              <a:rPr lang="en-US" sz="2400" smtClean="0"/>
              <a:t>In the right domain (e.g. signal processing), transformation to a different space can get rid of majority of noise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Noise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Outliers are data objects with characteristics that are considerably different than most of the other data objects in the data set</a:t>
            </a:r>
          </a:p>
          <a:p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Outliers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524000" y="2667000"/>
            <a:ext cx="4267200" cy="3505200"/>
            <a:chOff x="3648" y="2448"/>
            <a:chExt cx="2112" cy="1872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Dealing with outliers</a:t>
            </a:r>
          </a:p>
          <a:p>
            <a:pPr lvl="1"/>
            <a:r>
              <a:rPr lang="en-US" sz="2400" smtClean="0"/>
              <a:t>There are robust statistical methods for detecting outliers</a:t>
            </a:r>
          </a:p>
          <a:p>
            <a:pPr lvl="1"/>
            <a:r>
              <a:rPr lang="en-US" sz="2400" smtClean="0"/>
              <a:t>In some situations, you want to get rid of outliers</a:t>
            </a:r>
          </a:p>
          <a:p>
            <a:pPr lvl="2"/>
            <a:r>
              <a:rPr lang="en-US" smtClean="0"/>
              <a:t> </a:t>
            </a:r>
            <a:r>
              <a:rPr lang="en-US" sz="2000" smtClean="0"/>
              <a:t>but be judicious – they may carry useful, even important</a:t>
            </a:r>
            <a:br>
              <a:rPr lang="en-US" sz="2000" smtClean="0"/>
            </a:br>
            <a:r>
              <a:rPr lang="en-US" sz="2000" smtClean="0"/>
              <a:t>	information</a:t>
            </a:r>
            <a:endParaRPr lang="en-US" smtClean="0"/>
          </a:p>
          <a:p>
            <a:pPr lvl="1"/>
            <a:r>
              <a:rPr lang="en-US" sz="2400" smtClean="0"/>
              <a:t>In other situations, the outliers are the objects of interest</a:t>
            </a:r>
          </a:p>
          <a:p>
            <a:pPr lvl="2"/>
            <a:r>
              <a:rPr lang="en-US" sz="2000" smtClean="0"/>
              <a:t> anomaly detection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Reasons for missing values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Information is not collected </a:t>
            </a:r>
            <a:br>
              <a:rPr lang="en-US" sz="2400" dirty="0" smtClean="0"/>
            </a:br>
            <a:r>
              <a:rPr lang="en-US" sz="2400" dirty="0" smtClean="0"/>
              <a:t>(e.g., people decline to give their age and weight)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Attributes may not be applicable to all cases </a:t>
            </a:r>
            <a:br>
              <a:rPr lang="en-US" sz="2400" dirty="0" smtClean="0"/>
            </a:br>
            <a:r>
              <a:rPr lang="en-US" sz="2400" dirty="0" smtClean="0"/>
              <a:t>(e.g., annual income is not applicable to children)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Handling missing values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Eliminate data objects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Estimate missing values (imputation)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Ignore the missing value during analysis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Replace with all possible values (weighted by their probabilities)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Missing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set may include data objects that are duplicates, or almost duplicates of one another</a:t>
            </a:r>
          </a:p>
          <a:p>
            <a:pPr lvl="1"/>
            <a:r>
              <a:rPr lang="en-US" sz="2400" smtClean="0"/>
              <a:t>Major issue when merging data from heterogeous sources</a:t>
            </a:r>
          </a:p>
          <a:p>
            <a:pPr lvl="1"/>
            <a:endParaRPr lang="en-US" smtClean="0"/>
          </a:p>
          <a:p>
            <a:r>
              <a:rPr lang="en-US" smtClean="0"/>
              <a:t>Example:</a:t>
            </a:r>
          </a:p>
          <a:p>
            <a:pPr lvl="1"/>
            <a:r>
              <a:rPr lang="en-US" sz="2400" smtClean="0"/>
              <a:t>Same person with multiple email addresses</a:t>
            </a:r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Data cleaning</a:t>
            </a:r>
          </a:p>
          <a:p>
            <a:pPr lvl="1"/>
            <a:r>
              <a:rPr lang="en-US" sz="2400" smtClean="0"/>
              <a:t>Includes process of dealing with duplicate data issues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Duplicate data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Aggregation</a:t>
            </a:r>
          </a:p>
          <a:p>
            <a:r>
              <a:rPr lang="en-US" smtClean="0"/>
              <a:t>Sampling</a:t>
            </a:r>
          </a:p>
          <a:p>
            <a:r>
              <a:rPr lang="en-US" smtClean="0"/>
              <a:t>Discretization and binarization</a:t>
            </a:r>
          </a:p>
          <a:p>
            <a:r>
              <a:rPr lang="en-US" smtClean="0"/>
              <a:t>Attribute transformation</a:t>
            </a:r>
          </a:p>
          <a:p>
            <a:r>
              <a:rPr lang="en-US" smtClean="0"/>
              <a:t>Feature creation</a:t>
            </a:r>
          </a:p>
          <a:p>
            <a:r>
              <a:rPr lang="en-US" smtClean="0"/>
              <a:t>Feature selection</a:t>
            </a:r>
          </a:p>
          <a:p>
            <a:pPr lvl="1"/>
            <a:r>
              <a:rPr lang="en-US" sz="2400" smtClean="0"/>
              <a:t>Choose subset of existing features</a:t>
            </a:r>
          </a:p>
          <a:p>
            <a:r>
              <a:rPr lang="en-US" smtClean="0"/>
              <a:t>Dimensionality reduction</a:t>
            </a:r>
          </a:p>
          <a:p>
            <a:pPr lvl="1"/>
            <a:r>
              <a:rPr lang="en-US" sz="2400" smtClean="0"/>
              <a:t>Create smaller number of new features through linear or nonlinear combination of existing features</a:t>
            </a:r>
          </a:p>
          <a:p>
            <a:endParaRPr lang="en-US" smtClean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preprocessing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two or more attributes (or objects) into a single attribute (or object)</a:t>
            </a:r>
          </a:p>
          <a:p>
            <a:endParaRPr lang="en-US" dirty="0" smtClean="0"/>
          </a:p>
          <a:p>
            <a:r>
              <a:rPr lang="en-US" dirty="0" smtClean="0"/>
              <a:t>Purpose</a:t>
            </a:r>
          </a:p>
          <a:p>
            <a:pPr lvl="1"/>
            <a:r>
              <a:rPr lang="en-US" sz="2400" dirty="0" smtClean="0"/>
              <a:t>Data reduction</a:t>
            </a:r>
          </a:p>
          <a:p>
            <a:pPr lvl="2"/>
            <a:r>
              <a:rPr lang="en-US" sz="2000" dirty="0" smtClean="0"/>
              <a:t> Reduce the number of attributes or objects</a:t>
            </a:r>
          </a:p>
          <a:p>
            <a:pPr lvl="1"/>
            <a:r>
              <a:rPr lang="en-US" sz="2400" dirty="0" smtClean="0"/>
              <a:t>Change of scale</a:t>
            </a:r>
          </a:p>
          <a:p>
            <a:pPr lvl="2"/>
            <a:r>
              <a:rPr lang="en-US" sz="2000" dirty="0" smtClean="0"/>
              <a:t> Cities aggregated into regions, states, countries, etc.</a:t>
            </a:r>
          </a:p>
          <a:p>
            <a:pPr lvl="1"/>
            <a:r>
              <a:rPr lang="en-US" sz="2400" dirty="0" smtClean="0"/>
              <a:t>More “stable” data</a:t>
            </a:r>
          </a:p>
          <a:p>
            <a:pPr lvl="2"/>
            <a:r>
              <a:rPr lang="en-US" sz="2000" dirty="0" smtClean="0"/>
              <a:t> Aggregated data tends to have less variability 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Aggregation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data?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smtClean="0"/>
              <a:t>Collection of data objects and their attributes</a:t>
            </a:r>
          </a:p>
          <a:p>
            <a:pPr lvl="4"/>
            <a:endParaRPr lang="en-US" sz="1600" smtClean="0">
              <a:latin typeface="Times New Roman" pitchFamily="18" charset="0"/>
            </a:endParaRPr>
          </a:p>
          <a:p>
            <a:r>
              <a:rPr lang="en-US" sz="2000" smtClean="0"/>
              <a:t>An attribute is a property or characteristic of an object</a:t>
            </a:r>
          </a:p>
          <a:p>
            <a:pPr lvl="1"/>
            <a:r>
              <a:rPr lang="en-US" sz="1800" smtClean="0"/>
              <a:t>Examples: eye color of a person, temperature, etc.</a:t>
            </a:r>
          </a:p>
          <a:p>
            <a:pPr lvl="1"/>
            <a:r>
              <a:rPr lang="en-US" sz="1800" smtClean="0"/>
              <a:t>Attribute is also known as variable, field, characteristic, or feature</a:t>
            </a:r>
          </a:p>
          <a:p>
            <a:r>
              <a:rPr lang="en-US" sz="2000" smtClean="0"/>
              <a:t>A collection of attributes describe an object</a:t>
            </a:r>
          </a:p>
          <a:p>
            <a:pPr lvl="1"/>
            <a:r>
              <a:rPr lang="en-US" sz="1800" smtClean="0"/>
              <a:t>Object is also known as record, point, case, sample, entity, or instance</a:t>
            </a:r>
          </a:p>
          <a:p>
            <a:pPr lvl="4"/>
            <a:endParaRPr lang="en-US" sz="1600" smtClean="0">
              <a:latin typeface="Times New Roman" pitchFamily="18" charset="0"/>
            </a:endParaRPr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5638800" y="1752600"/>
            <a:ext cx="3513138" cy="4191000"/>
            <a:chOff x="3403" y="1104"/>
            <a:chExt cx="2213" cy="2640"/>
          </a:xfrm>
        </p:grpSpPr>
        <p:graphicFrame>
          <p:nvGraphicFramePr>
            <p:cNvPr id="1026" name="Object 10"/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p:oleObj spid="_x0000_s1026" name="Document" r:id="rId4" imgW="5405040" imgH="5778360" progId="Word.Document.8">
                <p:embed/>
              </p:oleObj>
            </a:graphicData>
          </a:graphic>
        </p:graphicFrame>
        <p:sp>
          <p:nvSpPr>
            <p:cNvPr id="1033" name="AutoShape 12"/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6477000" y="1219200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1031" name="AutoShape 15"/>
          <p:cNvSpPr>
            <a:spLocks/>
          </p:cNvSpPr>
          <p:nvPr/>
        </p:nvSpPr>
        <p:spPr bwMode="auto">
          <a:xfrm>
            <a:off x="5257800" y="2667000"/>
            <a:ext cx="381000" cy="3124200"/>
          </a:xfrm>
          <a:prstGeom prst="leftBrace">
            <a:avLst>
              <a:gd name="adj1" fmla="val 6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7"/>
          <p:cNvSpPr txBox="1">
            <a:spLocks noChangeArrowheads="1"/>
          </p:cNvSpPr>
          <p:nvPr/>
        </p:nvSpPr>
        <p:spPr bwMode="auto">
          <a:xfrm>
            <a:off x="4191000" y="4038600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Objects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Aggregation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066800" y="5654675"/>
            <a:ext cx="2895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Standard deviation of average monthly precipitation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410200" y="5654675"/>
            <a:ext cx="2895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Standard deviation of average yearly precipitation</a:t>
            </a:r>
          </a:p>
        </p:txBody>
      </p:sp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3" cstate="print"/>
          <a:srcRect l="2975" r="18164"/>
          <a:stretch>
            <a:fillRect/>
          </a:stretch>
        </p:blipFill>
        <p:spPr bwMode="auto">
          <a:xfrm>
            <a:off x="152400" y="1768475"/>
            <a:ext cx="4038600" cy="3840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4" cstate="print"/>
          <a:srcRect l="7861" r="5850"/>
          <a:stretch>
            <a:fillRect/>
          </a:stretch>
        </p:blipFill>
        <p:spPr bwMode="auto">
          <a:xfrm>
            <a:off x="4648200" y="1768475"/>
            <a:ext cx="4495800" cy="3840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59436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Variation of precipitation in Australia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219200"/>
            <a:ext cx="8394700" cy="5029200"/>
          </a:xfrm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400" smtClean="0">
                <a:ea typeface="MS Mincho" pitchFamily="49" charset="-128"/>
              </a:rPr>
              <a:t>Sampling is the main technique employed for data selection.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000" smtClean="0">
                <a:ea typeface="MS Mincho" pitchFamily="49" charset="-128"/>
              </a:rPr>
              <a:t>Often used for both preliminary investigation of the data and the final data analysis.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smtClean="0">
                <a:ea typeface="MS Mincho" pitchFamily="49" charset="-128"/>
              </a:rPr>
              <a:t> </a:t>
            </a:r>
            <a:endParaRPr lang="en-US" sz="2000" smtClean="0">
              <a:cs typeface="Times New Roman" pitchFamily="18" charset="0"/>
            </a:endParaRPr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400" smtClean="0">
                <a:cs typeface="Times New Roman" pitchFamily="18" charset="0"/>
              </a:rPr>
              <a:t>Statisticians sample because </a:t>
            </a:r>
            <a:r>
              <a:rPr lang="en-US" sz="2400" smtClean="0">
                <a:solidFill>
                  <a:srgbClr val="CC3300"/>
                </a:solidFill>
                <a:cs typeface="Times New Roman" pitchFamily="18" charset="0"/>
              </a:rPr>
              <a:t>obtaining</a:t>
            </a:r>
            <a:r>
              <a:rPr lang="en-US" sz="2400" smtClean="0">
                <a:cs typeface="Times New Roman" pitchFamily="18" charset="0"/>
              </a:rPr>
              <a:t> the entire set of data of interest is too expensive or time consuming.</a:t>
            </a:r>
          </a:p>
          <a:p>
            <a:pPr marL="285750" indent="-285750">
              <a:lnSpc>
                <a:spcPct val="95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smtClean="0"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400" smtClean="0">
                <a:cs typeface="Times New Roman" pitchFamily="18" charset="0"/>
              </a:rPr>
              <a:t>Sampling is used in data mining because </a:t>
            </a:r>
            <a:r>
              <a:rPr lang="en-US" sz="2400" smtClean="0">
                <a:solidFill>
                  <a:srgbClr val="CC3300"/>
                </a:solidFill>
                <a:cs typeface="Times New Roman" pitchFamily="18" charset="0"/>
              </a:rPr>
              <a:t>processing</a:t>
            </a:r>
            <a:r>
              <a:rPr lang="en-US" sz="2400" smtClean="0">
                <a:cs typeface="Times New Roman" pitchFamily="18" charset="0"/>
              </a:rPr>
              <a:t> the entire set of data of interest is too expensive or time consuming.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Sampling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The key principle for effective sampling is the following: </a:t>
            </a:r>
          </a:p>
          <a:p>
            <a:pPr lvl="1"/>
            <a:r>
              <a:rPr lang="en-US" sz="2000" smtClean="0"/>
              <a:t>Using a sample will work almost as well as using the entire data set, provided the sample is </a:t>
            </a:r>
            <a:r>
              <a:rPr lang="en-US" sz="2000" i="1" u="sng" smtClean="0"/>
              <a:t>representative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A sample is representative if it has approximately the same distribution of properties (of interest) as the original set of data  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Simple random sampling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There is an equal probability of selecting any particular item.</a:t>
            </a:r>
            <a:endParaRPr lang="en-US" sz="1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Sampling without replacement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As each item is selected, it is removed from the population.</a:t>
            </a:r>
            <a:endParaRPr lang="en-US" sz="1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Sampling with replacement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Objects are not removed from the population as they are selected for the sample.   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  Same object can be selected more than once.</a:t>
            </a:r>
            <a:endParaRPr lang="en-US" sz="1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Stratified sampling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Split the data into several partitions; then draw random samples from each partition.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Example: During polling, you might want equal numbers of male and female respondents.  You create separate pools of men and women, and sample separately from each.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sampling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7"/>
          <p:cNvSpPr>
            <a:spLocks noGrp="1" noChangeArrowheads="1"/>
          </p:cNvSpPr>
          <p:nvPr>
            <p:ph idx="1"/>
          </p:nvPr>
        </p:nvSpPr>
        <p:spPr>
          <a:xfrm>
            <a:off x="146050" y="990600"/>
            <a:ext cx="8394700" cy="5029200"/>
          </a:xfrm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Sample size</a:t>
            </a:r>
          </a:p>
        </p:txBody>
      </p:sp>
      <p:pic>
        <p:nvPicPr>
          <p:cNvPr id="35844" name="Picture 1028"/>
          <p:cNvPicPr>
            <a:picLocks noChangeAspect="1" noChangeArrowheads="1"/>
          </p:cNvPicPr>
          <p:nvPr/>
        </p:nvPicPr>
        <p:blipFill>
          <a:blip r:embed="rId3" cstate="print"/>
          <a:srcRect l="10422" r="12462"/>
          <a:stretch>
            <a:fillRect/>
          </a:stretch>
        </p:blipFill>
        <p:spPr bwMode="auto">
          <a:xfrm>
            <a:off x="457200" y="1752600"/>
            <a:ext cx="2819400" cy="274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5845" name="Picture 1029"/>
          <p:cNvPicPr>
            <a:picLocks noChangeAspect="1" noChangeArrowheads="1"/>
          </p:cNvPicPr>
          <p:nvPr/>
        </p:nvPicPr>
        <p:blipFill>
          <a:blip r:embed="rId4" cstate="print"/>
          <a:srcRect l="10422" t="13898" r="14546" b="11060"/>
          <a:stretch>
            <a:fillRect/>
          </a:stretch>
        </p:blipFill>
        <p:spPr bwMode="auto">
          <a:xfrm>
            <a:off x="3276600" y="2209800"/>
            <a:ext cx="27432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5846" name="Picture 1030"/>
          <p:cNvPicPr>
            <a:picLocks noChangeAspect="1" noChangeArrowheads="1"/>
          </p:cNvPicPr>
          <p:nvPr/>
        </p:nvPicPr>
        <p:blipFill>
          <a:blip r:embed="rId5" cstate="print"/>
          <a:srcRect l="11681" r="13287"/>
          <a:stretch>
            <a:fillRect/>
          </a:stretch>
        </p:blipFill>
        <p:spPr bwMode="auto">
          <a:xfrm>
            <a:off x="6096000" y="1828800"/>
            <a:ext cx="2743200" cy="274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914400" y="4495800"/>
            <a:ext cx="807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8000 points		         2000 Points			500 Points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46050" y="990600"/>
            <a:ext cx="8394700" cy="5029200"/>
          </a:xfrm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r>
              <a:rPr lang="en-US" sz="2400" smtClean="0">
                <a:cs typeface="Times New Roman" pitchFamily="18" charset="0"/>
              </a:rPr>
              <a:t>What sample size is necessary to get at least one object from each of 10 equal-sized groups?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Sample size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 l="14552"/>
          <a:stretch>
            <a:fillRect/>
          </a:stretch>
        </p:blipFill>
        <p:spPr bwMode="auto">
          <a:xfrm>
            <a:off x="304800" y="2590800"/>
            <a:ext cx="3132138" cy="274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905000"/>
            <a:ext cx="5484813" cy="411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dirty="0" smtClean="0"/>
              <a:t>Approaches to </a:t>
            </a:r>
            <a:r>
              <a:rPr lang="en-US" dirty="0" err="1" smtClean="0"/>
              <a:t>discretization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53180"/>
            <a:ext cx="3657600" cy="183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3810000" cy="183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86200"/>
            <a:ext cx="3733800" cy="194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1295400" y="2981980"/>
            <a:ext cx="23622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Original attribute values</a:t>
            </a:r>
            <a:endParaRPr lang="en-US" dirty="0"/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5638800" y="33528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Equal interval width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1905000" y="57912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Equal frequency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5562600" y="57912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k-means</a:t>
            </a:r>
          </a:p>
        </p:txBody>
      </p:sp>
      <p:pic>
        <p:nvPicPr>
          <p:cNvPr id="3789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962400"/>
            <a:ext cx="3962400" cy="183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609600" y="1066800"/>
            <a:ext cx="3810000" cy="2438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transformation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76400"/>
            <a:ext cx="6705600" cy="2819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Definition: 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	A function that maps the entire set of values of a given attribute to a new set of replacement values, such that each old value can be identified with one of the new values.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transformation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458200" cy="5181600"/>
          </a:xfrm>
        </p:spPr>
        <p:txBody>
          <a:bodyPr/>
          <a:lstStyle/>
          <a:p>
            <a:r>
              <a:rPr lang="en-US" sz="2400" smtClean="0"/>
              <a:t>Simple functions</a:t>
            </a:r>
          </a:p>
          <a:p>
            <a:pPr lvl="1"/>
            <a:r>
              <a:rPr lang="en-US" sz="2000" smtClean="0"/>
              <a:t>Examples of transform functions:</a:t>
            </a:r>
            <a:br>
              <a:rPr lang="en-US" sz="2000" smtClean="0"/>
            </a:br>
            <a:r>
              <a:rPr lang="en-US" sz="2000" smtClean="0"/>
              <a:t>	x</a:t>
            </a:r>
            <a:r>
              <a:rPr lang="en-US" sz="2000" baseline="30000" smtClean="0"/>
              <a:t>k</a:t>
            </a:r>
            <a:r>
              <a:rPr lang="en-US" sz="2000" smtClean="0"/>
              <a:t>	   log( x )	e</a:t>
            </a:r>
            <a:r>
              <a:rPr lang="en-US" sz="2000" baseline="30000" smtClean="0"/>
              <a:t>x</a:t>
            </a:r>
            <a:r>
              <a:rPr lang="en-US" sz="2000" smtClean="0"/>
              <a:t>	   | x |</a:t>
            </a:r>
          </a:p>
          <a:p>
            <a:pPr lvl="1"/>
            <a:r>
              <a:rPr lang="en-US" sz="2000" smtClean="0"/>
              <a:t>Often used to make the data more like some standard distribution, to better satisfy assumptions of a particular algorithm.</a:t>
            </a:r>
          </a:p>
          <a:p>
            <a:pPr lvl="2"/>
            <a:r>
              <a:rPr lang="en-US" sz="1600" smtClean="0"/>
              <a:t> Example: discriminant analysis explicitly models each class distribution as a multivariate Gaussian</a:t>
            </a:r>
          </a:p>
        </p:txBody>
      </p:sp>
      <p:pic>
        <p:nvPicPr>
          <p:cNvPr id="40964" name="Picture 3" descr="skewed distribu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normal distribu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81400"/>
            <a:ext cx="3683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966" name="Straight Arrow Connector 6"/>
          <p:cNvCxnSpPr>
            <a:cxnSpLocks noChangeShapeType="1"/>
          </p:cNvCxnSpPr>
          <p:nvPr/>
        </p:nvCxnSpPr>
        <p:spPr bwMode="auto">
          <a:xfrm>
            <a:off x="4038600" y="4953000"/>
            <a:ext cx="1143000" cy="15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4267200" y="4538663"/>
            <a:ext cx="81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log( x 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transformation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458200" cy="5181600"/>
          </a:xfrm>
        </p:spPr>
        <p:txBody>
          <a:bodyPr/>
          <a:lstStyle/>
          <a:p>
            <a:r>
              <a:rPr lang="en-US" sz="2400" smtClean="0"/>
              <a:t>Standardization or normalization</a:t>
            </a:r>
          </a:p>
          <a:p>
            <a:pPr lvl="1"/>
            <a:r>
              <a:rPr lang="en-US" sz="2000" smtClean="0"/>
              <a:t>Usually involves making attribute:</a:t>
            </a:r>
            <a:br>
              <a:rPr lang="en-US" sz="2000" smtClean="0"/>
            </a:br>
            <a:r>
              <a:rPr lang="en-US" sz="2000" smtClean="0"/>
              <a:t>		mean 			= 0</a:t>
            </a:r>
            <a:br>
              <a:rPr lang="en-US" sz="2000" smtClean="0"/>
            </a:br>
            <a:r>
              <a:rPr lang="en-US" sz="2000" smtClean="0"/>
              <a:t>		standard deviation 	= 1</a:t>
            </a:r>
          </a:p>
          <a:p>
            <a:pPr lvl="2"/>
            <a:r>
              <a:rPr lang="en-US" sz="1600" smtClean="0"/>
              <a:t> in MATLAB, use zscore() function</a:t>
            </a:r>
          </a:p>
          <a:p>
            <a:pPr lvl="1"/>
            <a:r>
              <a:rPr lang="en-US" sz="2000" smtClean="0"/>
              <a:t>Important when working in Euclidean space and attributes have very different numeric scales.</a:t>
            </a:r>
          </a:p>
          <a:p>
            <a:pPr lvl="1"/>
            <a:r>
              <a:rPr lang="en-US" sz="2000" smtClean="0"/>
              <a:t>Also necessary to satisfy assumptions of certain algorithms.</a:t>
            </a:r>
          </a:p>
          <a:p>
            <a:pPr lvl="2"/>
            <a:r>
              <a:rPr lang="en-US" sz="1600" smtClean="0"/>
              <a:t> Example: principal component analysis (PCA) requires each attribute to be mean-centered (i.e. have mean subtracted from each value)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Attribute values are numbers or symbols assigned to an attribute</a:t>
            </a:r>
          </a:p>
          <a:p>
            <a:pPr lvl="4">
              <a:lnSpc>
                <a:spcPct val="90000"/>
              </a:lnSpc>
            </a:pPr>
            <a:endParaRPr lang="en-US" sz="1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Distinction between attributes and attribute values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Same attribute can be mapped to different attribute values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Example: height can be measured in feet or meters</a:t>
            </a:r>
          </a:p>
          <a:p>
            <a:pPr lvl="4">
              <a:lnSpc>
                <a:spcPct val="90000"/>
              </a:lnSpc>
            </a:pPr>
            <a:endParaRPr lang="en-US" sz="1800" dirty="0" smtClean="0"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Different attributes can be mapped to the same set of values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Example: Attribute values for ID and age are integers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But properties of attribute values can be different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>
                <a:latin typeface="+mn-lt"/>
              </a:rPr>
              <a:t>ID has no limit but age has a maximum and minimum value</a:t>
            </a:r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values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r>
              <a:rPr lang="en-US" sz="2400" smtClean="0"/>
              <a:t>Fourier transform</a:t>
            </a:r>
          </a:p>
          <a:p>
            <a:pPr lvl="1"/>
            <a:r>
              <a:rPr lang="en-US" sz="2000" smtClean="0"/>
              <a:t>Eliminates noise present in time domain</a:t>
            </a:r>
            <a:endParaRPr lang="en-US" sz="2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Transform data to a new space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 r="8293"/>
          <a:stretch>
            <a:fillRect/>
          </a:stretch>
        </p:blipFill>
        <p:spPr bwMode="auto">
          <a:xfrm>
            <a:off x="5791200" y="2362200"/>
            <a:ext cx="3352800" cy="274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/>
          <a:srcRect l="6253"/>
          <a:stretch>
            <a:fillRect/>
          </a:stretch>
        </p:blipFill>
        <p:spPr bwMode="auto">
          <a:xfrm>
            <a:off x="0" y="2362200"/>
            <a:ext cx="3427413" cy="274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 cstate="print"/>
          <a:srcRect l="8337" r="6209"/>
          <a:stretch>
            <a:fillRect/>
          </a:stretch>
        </p:blipFill>
        <p:spPr bwMode="auto">
          <a:xfrm>
            <a:off x="3048000" y="2362200"/>
            <a:ext cx="3124200" cy="274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1905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Two sine waves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2514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Two sine waves + noise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553200" y="5410200"/>
            <a:ext cx="2209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Frequency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18500" cy="3352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mtClean="0"/>
              <a:t>Let’s use a tool that’s good at those things …</a:t>
            </a:r>
          </a:p>
          <a:p>
            <a:pPr algn="ctr">
              <a:buFont typeface="Monotype Sorts" pitchFamily="2" charset="2"/>
              <a:buNone/>
            </a:pPr>
            <a:endParaRPr lang="en-US" smtClean="0"/>
          </a:p>
          <a:p>
            <a:pPr algn="ctr">
              <a:buFont typeface="Monotype Sorts" pitchFamily="2" charset="2"/>
              <a:buNone/>
            </a:pPr>
            <a:r>
              <a:rPr lang="en-US" smtClean="0"/>
              <a:t>PowerPoint isn’t it</a:t>
            </a: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statistics and visualization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Iris dataset 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Many exploratory data techniques are nicely illustrated with the iris dataset.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Dataset created by famous statistician Ronald Fisher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150 samples of three species in genus </a:t>
            </a:r>
            <a:r>
              <a:rPr lang="en-US" sz="2400" i="1" smtClean="0"/>
              <a:t>Iris</a:t>
            </a:r>
            <a:r>
              <a:rPr lang="en-US" sz="2400" smtClean="0"/>
              <a:t> (50 each)</a:t>
            </a:r>
            <a:endParaRPr lang="en-US" sz="2000" smtClean="0"/>
          </a:p>
          <a:p>
            <a:pPr lvl="2"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000" i="1" smtClean="0"/>
              <a:t>Iris setosa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000" i="1" smtClean="0"/>
              <a:t>Iris versicolor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000" i="1" smtClean="0"/>
              <a:t>Iris virginica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Four attributes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 sepal width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 sepal length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 petal width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 petal length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Species is class label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32125" y="2906713"/>
            <a:ext cx="2073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6248" name="Rectangle 8"/>
          <p:cNvSpPr>
            <a:spLocks noChangeArrowheads="1"/>
          </p:cNvSpPr>
          <p:nvPr/>
        </p:nvSpPr>
        <p:spPr bwMode="auto">
          <a:xfrm>
            <a:off x="5334000" y="5384800"/>
            <a:ext cx="37338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latin typeface="+mn-lt"/>
              </a:rPr>
              <a:t>Iris </a:t>
            </a:r>
            <a:r>
              <a:rPr lang="en-US" sz="1200" i="1" dirty="0" err="1">
                <a:latin typeface="+mn-lt"/>
              </a:rPr>
              <a:t>virginica</a:t>
            </a:r>
            <a:r>
              <a:rPr lang="en-US" sz="1200" dirty="0">
                <a:latin typeface="+mn-lt"/>
              </a:rPr>
              <a:t>. Robert H. </a:t>
            </a:r>
            <a:r>
              <a:rPr lang="en-US" sz="1200" dirty="0" err="1">
                <a:latin typeface="+mn-lt"/>
              </a:rPr>
              <a:t>Mohlenbrock</a:t>
            </a:r>
            <a:r>
              <a:rPr lang="en-US" sz="1200" dirty="0">
                <a:latin typeface="+mn-lt"/>
              </a:rPr>
              <a:t>. USDA NRCS. 1995. Northeast wetland flora: Field office guide to plant species. Northeast National Technical Center, Chester, PA. Courtesy of USDA NRCS Wetland Science Institute. </a:t>
            </a:r>
          </a:p>
        </p:txBody>
      </p:sp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3427413" cy="228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 There are different types of attributes</a:t>
            </a:r>
          </a:p>
          <a:p>
            <a:pPr marL="749300" lvl="1"/>
            <a:r>
              <a:rPr lang="en-US" sz="2400" smtClean="0">
                <a:solidFill>
                  <a:srgbClr val="FF0000"/>
                </a:solidFill>
              </a:rPr>
              <a:t>Nominal</a:t>
            </a:r>
            <a:endParaRPr lang="en-US" sz="2400" smtClean="0"/>
          </a:p>
          <a:p>
            <a:pPr marL="1257300" lvl="2" indent="-393700"/>
            <a:r>
              <a:rPr lang="en-US" sz="2000" smtClean="0"/>
              <a:t>Examples: ID numbers, eye color, zip codes</a:t>
            </a:r>
          </a:p>
          <a:p>
            <a:pPr marL="749300" lvl="1"/>
            <a:r>
              <a:rPr lang="en-US" sz="2400" smtClean="0">
                <a:solidFill>
                  <a:srgbClr val="FF0000"/>
                </a:solidFill>
              </a:rPr>
              <a:t>Ordinal</a:t>
            </a:r>
            <a:endParaRPr lang="en-US" sz="2400" smtClean="0"/>
          </a:p>
          <a:p>
            <a:pPr marL="1257300" lvl="2" indent="-393700"/>
            <a:r>
              <a:rPr lang="en-US" sz="2000" smtClean="0"/>
              <a:t>Examples: rankings (e.g., taste of potato chips on a scale from 1-10), grades, height in {tall, medium, short}</a:t>
            </a:r>
          </a:p>
          <a:p>
            <a:pPr marL="749300" lvl="1"/>
            <a:r>
              <a:rPr lang="en-US" sz="2400" smtClean="0">
                <a:solidFill>
                  <a:srgbClr val="FF0000"/>
                </a:solidFill>
              </a:rPr>
              <a:t>Interval</a:t>
            </a:r>
            <a:endParaRPr lang="en-US" sz="2400" smtClean="0"/>
          </a:p>
          <a:p>
            <a:pPr marL="1257300" lvl="2" indent="-393700"/>
            <a:r>
              <a:rPr lang="en-US" sz="2000" smtClean="0"/>
              <a:t>Examples: calendar dates, temperatures in Celsius or Fahrenheit.</a:t>
            </a:r>
          </a:p>
          <a:p>
            <a:pPr marL="749300" lvl="1"/>
            <a:r>
              <a:rPr lang="en-US" sz="2400" smtClean="0">
                <a:solidFill>
                  <a:srgbClr val="FF0000"/>
                </a:solidFill>
              </a:rPr>
              <a:t>Ratio</a:t>
            </a:r>
            <a:endParaRPr lang="en-US" sz="2400" smtClean="0"/>
          </a:p>
          <a:p>
            <a:pPr marL="1257300" lvl="2" indent="-393700"/>
            <a:r>
              <a:rPr lang="en-US" sz="2000" smtClean="0"/>
              <a:t>Examples: temperature in Kelvin, length, time, counts </a:t>
            </a:r>
          </a:p>
          <a:p>
            <a:pPr marL="749300" lvl="1"/>
            <a:endParaRPr lang="en-US" sz="2400" smtClean="0"/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attributes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The type of an attribute depends on which of the following properties it possesses:</a:t>
            </a:r>
          </a:p>
          <a:p>
            <a:pPr lvl="1"/>
            <a:r>
              <a:rPr lang="en-US" sz="2400" smtClean="0"/>
              <a:t>Distinctness:  		=  </a:t>
            </a:r>
            <a:r>
              <a:rPr lang="en-US" sz="2400" smtClean="0">
                <a:sym typeface="Symbol" pitchFamily="18" charset="2"/>
              </a:rPr>
              <a:t>		</a:t>
            </a:r>
            <a:endParaRPr lang="en-US" sz="2400" smtClean="0"/>
          </a:p>
          <a:p>
            <a:pPr lvl="1"/>
            <a:r>
              <a:rPr lang="en-US" sz="2400" smtClean="0"/>
              <a:t>Order:  		&lt;  &gt;  		</a:t>
            </a:r>
          </a:p>
          <a:p>
            <a:pPr lvl="1"/>
            <a:r>
              <a:rPr lang="en-US" sz="2400" smtClean="0"/>
              <a:t>Addition:  		+  - 		</a:t>
            </a:r>
          </a:p>
          <a:p>
            <a:pPr lvl="1"/>
            <a:r>
              <a:rPr lang="en-US" sz="2400" smtClean="0"/>
              <a:t>Multiplication: 		* /</a:t>
            </a:r>
          </a:p>
          <a:p>
            <a:pPr lvl="4"/>
            <a:endParaRPr lang="en-US" sz="1800" smtClean="0">
              <a:latin typeface="Times New Roman" pitchFamily="18" charset="0"/>
            </a:endParaRPr>
          </a:p>
          <a:p>
            <a:pPr lvl="1"/>
            <a:r>
              <a:rPr lang="en-US" sz="2400" smtClean="0"/>
              <a:t>Nominal attribute: 	distinctness</a:t>
            </a:r>
          </a:p>
          <a:p>
            <a:pPr lvl="1"/>
            <a:r>
              <a:rPr lang="en-US" sz="2400" smtClean="0"/>
              <a:t>Ordinal attribute: 	distinctness &amp; order</a:t>
            </a:r>
          </a:p>
          <a:p>
            <a:pPr lvl="1"/>
            <a:r>
              <a:rPr lang="en-US" sz="2400" smtClean="0"/>
              <a:t>Interval attribute: 	distinctness, order &amp; addition</a:t>
            </a:r>
          </a:p>
          <a:p>
            <a:pPr lvl="1"/>
            <a:r>
              <a:rPr lang="en-US" sz="2400" smtClean="0"/>
              <a:t>Ratio attribute: 	all four properties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attributes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81000" y="304800"/>
            <a:ext cx="8305800" cy="6167438"/>
            <a:chOff x="-2" y="-2"/>
            <a:chExt cx="3890" cy="5274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0" y="0"/>
              <a:ext cx="3886" cy="5270"/>
              <a:chOff x="0" y="0"/>
              <a:chExt cx="3886" cy="5270"/>
            </a:xfrm>
          </p:grpSpPr>
          <p:grpSp>
            <p:nvGrpSpPr>
              <p:cNvPr id="15365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15429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grpSp>
              <p:nvGrpSpPr>
                <p:cNvPr id="15430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1543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 dirty="0">
                        <a:latin typeface="+mn-lt"/>
                        <a:cs typeface="Times New Roman" pitchFamily="18" charset="0"/>
                      </a:rPr>
                      <a:t>Attribute Type</a:t>
                    </a:r>
                    <a:endParaRPr lang="en-US" sz="1200" b="0" dirty="0">
                      <a:latin typeface="+mn-lt"/>
                      <a:cs typeface="Times New Roman" pitchFamily="18" charset="0"/>
                    </a:endParaRPr>
                  </a:p>
                  <a:p>
                    <a:pPr algn="ctr"/>
                    <a:endParaRPr lang="en-US" sz="2400" b="0" dirty="0">
                      <a:latin typeface="+mn-lt"/>
                    </a:endParaRPr>
                  </a:p>
                </p:txBody>
              </p:sp>
              <p:sp>
                <p:nvSpPr>
                  <p:cNvPr id="1543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5366" name="Group 9"/>
              <p:cNvGrpSpPr>
                <a:grpSpLocks/>
              </p:cNvGrpSpPr>
              <p:nvPr/>
            </p:nvGrpSpPr>
            <p:grpSpPr bwMode="auto">
              <a:xfrm>
                <a:off x="684" y="0"/>
                <a:ext cx="1403" cy="596"/>
                <a:chOff x="684" y="0"/>
                <a:chExt cx="1403" cy="596"/>
              </a:xfrm>
            </p:grpSpPr>
            <p:sp>
              <p:nvSpPr>
                <p:cNvPr id="15425" name="Rectangle 10"/>
                <p:cNvSpPr>
                  <a:spLocks noChangeArrowheads="1"/>
                </p:cNvSpPr>
                <p:nvPr/>
              </p:nvSpPr>
              <p:spPr bwMode="auto">
                <a:xfrm>
                  <a:off x="684" y="0"/>
                  <a:ext cx="1403" cy="59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grpSp>
              <p:nvGrpSpPr>
                <p:cNvPr id="15426" name="Group 11"/>
                <p:cNvGrpSpPr>
                  <a:grpSpLocks/>
                </p:cNvGrpSpPr>
                <p:nvPr/>
              </p:nvGrpSpPr>
              <p:grpSpPr bwMode="auto">
                <a:xfrm>
                  <a:off x="684" y="0"/>
                  <a:ext cx="1403" cy="596"/>
                  <a:chOff x="684" y="0"/>
                  <a:chExt cx="1403" cy="596"/>
                </a:xfrm>
              </p:grpSpPr>
              <p:sp>
                <p:nvSpPr>
                  <p:cNvPr id="1542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727" y="0"/>
                    <a:ext cx="1317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+mn-lt"/>
                        <a:cs typeface="Times New Roman" pitchFamily="18" charset="0"/>
                      </a:rPr>
                      <a:t>Description</a:t>
                    </a:r>
                    <a:endParaRPr lang="en-US" sz="1200" b="0">
                      <a:latin typeface="+mn-lt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+mn-lt"/>
                    </a:endParaRPr>
                  </a:p>
                </p:txBody>
              </p:sp>
              <p:sp>
                <p:nvSpPr>
                  <p:cNvPr id="1542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0"/>
                    <a:ext cx="1403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5367" name="Group 14"/>
              <p:cNvGrpSpPr>
                <a:grpSpLocks/>
              </p:cNvGrpSpPr>
              <p:nvPr/>
            </p:nvGrpSpPr>
            <p:grpSpPr bwMode="auto">
              <a:xfrm>
                <a:off x="2087" y="0"/>
                <a:ext cx="950" cy="596"/>
                <a:chOff x="2087" y="0"/>
                <a:chExt cx="950" cy="596"/>
              </a:xfrm>
            </p:grpSpPr>
            <p:sp>
              <p:nvSpPr>
                <p:cNvPr id="15421" name="Rectangle 15"/>
                <p:cNvSpPr>
                  <a:spLocks noChangeArrowheads="1"/>
                </p:cNvSpPr>
                <p:nvPr/>
              </p:nvSpPr>
              <p:spPr bwMode="auto">
                <a:xfrm>
                  <a:off x="2087" y="0"/>
                  <a:ext cx="950" cy="59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grpSp>
              <p:nvGrpSpPr>
                <p:cNvPr id="15422" name="Group 16"/>
                <p:cNvGrpSpPr>
                  <a:grpSpLocks/>
                </p:cNvGrpSpPr>
                <p:nvPr/>
              </p:nvGrpSpPr>
              <p:grpSpPr bwMode="auto">
                <a:xfrm>
                  <a:off x="2087" y="0"/>
                  <a:ext cx="950" cy="596"/>
                  <a:chOff x="2087" y="0"/>
                  <a:chExt cx="950" cy="596"/>
                </a:xfrm>
              </p:grpSpPr>
              <p:sp>
                <p:nvSpPr>
                  <p:cNvPr id="1542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30" y="0"/>
                    <a:ext cx="864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+mn-lt"/>
                        <a:cs typeface="Times New Roman" pitchFamily="18" charset="0"/>
                      </a:rPr>
                      <a:t>Examples</a:t>
                    </a:r>
                    <a:endParaRPr lang="en-US" sz="1200" b="0">
                      <a:latin typeface="+mn-lt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+mn-lt"/>
                    </a:endParaRPr>
                  </a:p>
                </p:txBody>
              </p:sp>
              <p:sp>
                <p:nvSpPr>
                  <p:cNvPr id="1542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0"/>
                    <a:ext cx="950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5368" name="Group 19"/>
              <p:cNvGrpSpPr>
                <a:grpSpLocks/>
              </p:cNvGrpSpPr>
              <p:nvPr/>
            </p:nvGrpSpPr>
            <p:grpSpPr bwMode="auto">
              <a:xfrm>
                <a:off x="3037" y="0"/>
                <a:ext cx="849" cy="596"/>
                <a:chOff x="3037" y="0"/>
                <a:chExt cx="849" cy="596"/>
              </a:xfrm>
            </p:grpSpPr>
            <p:sp>
              <p:nvSpPr>
                <p:cNvPr id="15417" name="Rectangle 20"/>
                <p:cNvSpPr>
                  <a:spLocks noChangeArrowheads="1"/>
                </p:cNvSpPr>
                <p:nvPr/>
              </p:nvSpPr>
              <p:spPr bwMode="auto">
                <a:xfrm>
                  <a:off x="3037" y="0"/>
                  <a:ext cx="849" cy="59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  <p:grpSp>
              <p:nvGrpSpPr>
                <p:cNvPr id="15418" name="Group 21"/>
                <p:cNvGrpSpPr>
                  <a:grpSpLocks/>
                </p:cNvGrpSpPr>
                <p:nvPr/>
              </p:nvGrpSpPr>
              <p:grpSpPr bwMode="auto">
                <a:xfrm>
                  <a:off x="3037" y="0"/>
                  <a:ext cx="849" cy="596"/>
                  <a:chOff x="3037" y="0"/>
                  <a:chExt cx="849" cy="596"/>
                </a:xfrm>
              </p:grpSpPr>
              <p:sp>
                <p:nvSpPr>
                  <p:cNvPr id="15419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80" y="0"/>
                    <a:ext cx="763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 dirty="0">
                        <a:latin typeface="+mn-lt"/>
                        <a:cs typeface="Times New Roman" pitchFamily="18" charset="0"/>
                      </a:rPr>
                      <a:t>Statistical Operations</a:t>
                    </a:r>
                    <a:endParaRPr lang="en-US" sz="1200" b="0" dirty="0">
                      <a:latin typeface="+mn-lt"/>
                      <a:cs typeface="Times New Roman" pitchFamily="18" charset="0"/>
                    </a:endParaRPr>
                  </a:p>
                  <a:p>
                    <a:pPr algn="ctr"/>
                    <a:endParaRPr lang="en-US" sz="2400" b="0" dirty="0">
                      <a:latin typeface="+mn-lt"/>
                    </a:endParaRPr>
                  </a:p>
                </p:txBody>
              </p:sp>
              <p:sp>
                <p:nvSpPr>
                  <p:cNvPr id="1542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37" y="0"/>
                    <a:ext cx="849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5369" name="Group 24"/>
              <p:cNvGrpSpPr>
                <a:grpSpLocks/>
              </p:cNvGrpSpPr>
              <p:nvPr/>
            </p:nvGrpSpPr>
            <p:grpSpPr bwMode="auto">
              <a:xfrm>
                <a:off x="0" y="596"/>
                <a:ext cx="684" cy="1130"/>
                <a:chOff x="0" y="596"/>
                <a:chExt cx="684" cy="1130"/>
              </a:xfrm>
            </p:grpSpPr>
            <p:sp>
              <p:nvSpPr>
                <p:cNvPr id="15415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598" cy="1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b="0" dirty="0">
                      <a:latin typeface="+mn-lt"/>
                      <a:cs typeface="Times New Roman" pitchFamily="18" charset="0"/>
                    </a:rPr>
                    <a:t>Nominal</a:t>
                  </a:r>
                  <a:endParaRPr lang="en-US" sz="1200" b="0" dirty="0">
                    <a:latin typeface="+mn-lt"/>
                    <a:cs typeface="Times New Roman" pitchFamily="18" charset="0"/>
                  </a:endParaRPr>
                </a:p>
                <a:p>
                  <a:pPr algn="ctr"/>
                  <a:endParaRPr lang="en-US" sz="2400" b="0" dirty="0">
                    <a:latin typeface="+mn-lt"/>
                  </a:endParaRPr>
                </a:p>
              </p:txBody>
            </p:sp>
            <p:sp>
              <p:nvSpPr>
                <p:cNvPr id="15416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684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0" name="Group 27"/>
              <p:cNvGrpSpPr>
                <a:grpSpLocks/>
              </p:cNvGrpSpPr>
              <p:nvPr/>
            </p:nvGrpSpPr>
            <p:grpSpPr bwMode="auto">
              <a:xfrm>
                <a:off x="684" y="596"/>
                <a:ext cx="1403" cy="1130"/>
                <a:chOff x="684" y="596"/>
                <a:chExt cx="1403" cy="1130"/>
              </a:xfrm>
            </p:grpSpPr>
            <p:sp>
              <p:nvSpPr>
                <p:cNvPr id="15413" name="Rectangle 28"/>
                <p:cNvSpPr>
                  <a:spLocks noChangeArrowheads="1"/>
                </p:cNvSpPr>
                <p:nvPr/>
              </p:nvSpPr>
              <p:spPr bwMode="auto">
                <a:xfrm>
                  <a:off x="727" y="596"/>
                  <a:ext cx="1317" cy="1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The values of a nominal attribute are just different names, i.e., nominal attributes provide only enough information to distinguish one object from another. (=, </a:t>
                  </a:r>
                  <a:r>
                    <a:rPr lang="en-US" b="0">
                      <a:latin typeface="+mn-lt"/>
                      <a:ea typeface="MS Mincho" pitchFamily="49" charset="-128"/>
                      <a:sym typeface="Symbol" pitchFamily="18" charset="2"/>
                    </a:rPr>
                    <a:t></a:t>
                  </a:r>
                  <a:r>
                    <a:rPr lang="en-US" b="0">
                      <a:latin typeface="+mn-lt"/>
                      <a:ea typeface="MS Mincho" pitchFamily="49" charset="-128"/>
                    </a:rPr>
                    <a:t>)</a:t>
                  </a:r>
                  <a:endParaRPr lang="en-US" sz="1200" b="0">
                    <a:latin typeface="+mn-lt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US" b="0">
                    <a:latin typeface="+mn-lt"/>
                    <a:ea typeface="MS Mincho" pitchFamily="49" charset="-128"/>
                    <a:sym typeface="Symbol" pitchFamily="18" charset="2"/>
                  </a:endParaRPr>
                </a:p>
              </p:txBody>
            </p:sp>
            <p:sp>
              <p:nvSpPr>
                <p:cNvPr id="15414" name="Rectangle 29"/>
                <p:cNvSpPr>
                  <a:spLocks noChangeArrowheads="1"/>
                </p:cNvSpPr>
                <p:nvPr/>
              </p:nvSpPr>
              <p:spPr bwMode="auto">
                <a:xfrm>
                  <a:off x="684" y="596"/>
                  <a:ext cx="1403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1" name="Group 30"/>
              <p:cNvGrpSpPr>
                <a:grpSpLocks/>
              </p:cNvGrpSpPr>
              <p:nvPr/>
            </p:nvGrpSpPr>
            <p:grpSpPr bwMode="auto">
              <a:xfrm>
                <a:off x="2087" y="596"/>
                <a:ext cx="950" cy="1130"/>
                <a:chOff x="2087" y="596"/>
                <a:chExt cx="950" cy="1130"/>
              </a:xfrm>
            </p:grpSpPr>
            <p:sp>
              <p:nvSpPr>
                <p:cNvPr id="15411" name="Rectangle 31"/>
                <p:cNvSpPr>
                  <a:spLocks noChangeArrowheads="1"/>
                </p:cNvSpPr>
                <p:nvPr/>
              </p:nvSpPr>
              <p:spPr bwMode="auto">
                <a:xfrm>
                  <a:off x="2130" y="596"/>
                  <a:ext cx="864" cy="1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zip codes, employee ID numbers, eye color, sex: {</a:t>
                  </a:r>
                  <a:r>
                    <a:rPr lang="en-US" b="0" i="1">
                      <a:latin typeface="+mn-lt"/>
                      <a:ea typeface="MS Mincho" pitchFamily="49" charset="-128"/>
                    </a:rPr>
                    <a:t>male, female</a:t>
                  </a:r>
                  <a:r>
                    <a:rPr lang="en-US" b="0">
                      <a:latin typeface="+mn-lt"/>
                      <a:ea typeface="MS Mincho" pitchFamily="49" charset="-128"/>
                    </a:rPr>
                    <a:t>}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412" name="Rectangle 32"/>
                <p:cNvSpPr>
                  <a:spLocks noChangeArrowheads="1"/>
                </p:cNvSpPr>
                <p:nvPr/>
              </p:nvSpPr>
              <p:spPr bwMode="auto">
                <a:xfrm>
                  <a:off x="2087" y="596"/>
                  <a:ext cx="950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2" name="Group 33"/>
              <p:cNvGrpSpPr>
                <a:grpSpLocks/>
              </p:cNvGrpSpPr>
              <p:nvPr/>
            </p:nvGrpSpPr>
            <p:grpSpPr bwMode="auto">
              <a:xfrm>
                <a:off x="3037" y="596"/>
                <a:ext cx="849" cy="1130"/>
                <a:chOff x="3037" y="596"/>
                <a:chExt cx="849" cy="1130"/>
              </a:xfrm>
            </p:grpSpPr>
            <p:sp>
              <p:nvSpPr>
                <p:cNvPr id="15409" name="Rectangle 34"/>
                <p:cNvSpPr>
                  <a:spLocks noChangeArrowheads="1"/>
                </p:cNvSpPr>
                <p:nvPr/>
              </p:nvSpPr>
              <p:spPr bwMode="auto">
                <a:xfrm>
                  <a:off x="3080" y="596"/>
                  <a:ext cx="763" cy="1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 dirty="0">
                      <a:latin typeface="+mn-lt"/>
                      <a:ea typeface="MS Mincho" pitchFamily="49" charset="-128"/>
                    </a:rPr>
                    <a:t>mode, entropy, contingency correlation, </a:t>
                  </a:r>
                  <a:r>
                    <a:rPr lang="en-US" b="0" dirty="0">
                      <a:latin typeface="+mn-lt"/>
                      <a:ea typeface="MS Mincho" pitchFamily="49" charset="-128"/>
                      <a:sym typeface="Symbol" pitchFamily="18" charset="2"/>
                    </a:rPr>
                    <a:t></a:t>
                  </a:r>
                  <a:r>
                    <a:rPr lang="en-US" b="0" baseline="30000" dirty="0">
                      <a:latin typeface="+mn-lt"/>
                      <a:ea typeface="MS Mincho" pitchFamily="49" charset="-128"/>
                    </a:rPr>
                    <a:t>2</a:t>
                  </a:r>
                  <a:r>
                    <a:rPr lang="en-US" b="0" dirty="0">
                      <a:latin typeface="+mn-lt"/>
                      <a:ea typeface="MS Mincho" pitchFamily="49" charset="-128"/>
                      <a:sym typeface="Symbol" pitchFamily="18" charset="2"/>
                    </a:rPr>
                    <a:t> test</a:t>
                  </a:r>
                  <a:endParaRPr lang="en-US" sz="1200" b="0" dirty="0">
                    <a:latin typeface="+mn-lt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US" b="0" dirty="0">
                    <a:latin typeface="+mn-lt"/>
                    <a:ea typeface="MS Mincho" pitchFamily="49" charset="-128"/>
                    <a:sym typeface="Symbol" pitchFamily="18" charset="2"/>
                  </a:endParaRPr>
                </a:p>
              </p:txBody>
            </p:sp>
            <p:sp>
              <p:nvSpPr>
                <p:cNvPr id="15410" name="Rectangle 35"/>
                <p:cNvSpPr>
                  <a:spLocks noChangeArrowheads="1"/>
                </p:cNvSpPr>
                <p:nvPr/>
              </p:nvSpPr>
              <p:spPr bwMode="auto">
                <a:xfrm>
                  <a:off x="3037" y="596"/>
                  <a:ext cx="849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3" name="Group 36"/>
              <p:cNvGrpSpPr>
                <a:grpSpLocks/>
              </p:cNvGrpSpPr>
              <p:nvPr/>
            </p:nvGrpSpPr>
            <p:grpSpPr bwMode="auto">
              <a:xfrm>
                <a:off x="0" y="1726"/>
                <a:ext cx="684" cy="1092"/>
                <a:chOff x="0" y="1726"/>
                <a:chExt cx="684" cy="1092"/>
              </a:xfrm>
            </p:grpSpPr>
            <p:sp>
              <p:nvSpPr>
                <p:cNvPr id="15407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1726"/>
                  <a:ext cx="598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+mn-lt"/>
                      <a:cs typeface="Times New Roman" pitchFamily="18" charset="0"/>
                    </a:rPr>
                    <a:t>Ordinal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408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726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4" name="Group 39"/>
              <p:cNvGrpSpPr>
                <a:grpSpLocks/>
              </p:cNvGrpSpPr>
              <p:nvPr/>
            </p:nvGrpSpPr>
            <p:grpSpPr bwMode="auto">
              <a:xfrm>
                <a:off x="684" y="1726"/>
                <a:ext cx="1403" cy="1092"/>
                <a:chOff x="684" y="1726"/>
                <a:chExt cx="1403" cy="1092"/>
              </a:xfrm>
            </p:grpSpPr>
            <p:sp>
              <p:nvSpPr>
                <p:cNvPr id="15405" name="Rectangle 40"/>
                <p:cNvSpPr>
                  <a:spLocks noChangeArrowheads="1"/>
                </p:cNvSpPr>
                <p:nvPr/>
              </p:nvSpPr>
              <p:spPr bwMode="auto">
                <a:xfrm>
                  <a:off x="727" y="1726"/>
                  <a:ext cx="1317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The values of an ordinal attribute provide enough information to order objects. (&lt;, &gt;)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406" name="Rectangle 41"/>
                <p:cNvSpPr>
                  <a:spLocks noChangeArrowheads="1"/>
                </p:cNvSpPr>
                <p:nvPr/>
              </p:nvSpPr>
              <p:spPr bwMode="auto">
                <a:xfrm>
                  <a:off x="684" y="1726"/>
                  <a:ext cx="1403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5" name="Group 42"/>
              <p:cNvGrpSpPr>
                <a:grpSpLocks/>
              </p:cNvGrpSpPr>
              <p:nvPr/>
            </p:nvGrpSpPr>
            <p:grpSpPr bwMode="auto">
              <a:xfrm>
                <a:off x="2087" y="1726"/>
                <a:ext cx="950" cy="1092"/>
                <a:chOff x="2087" y="1726"/>
                <a:chExt cx="950" cy="1092"/>
              </a:xfrm>
            </p:grpSpPr>
            <p:sp>
              <p:nvSpPr>
                <p:cNvPr id="15403" name="Rectangle 43"/>
                <p:cNvSpPr>
                  <a:spLocks noChangeArrowheads="1"/>
                </p:cNvSpPr>
                <p:nvPr/>
              </p:nvSpPr>
              <p:spPr bwMode="auto">
                <a:xfrm>
                  <a:off x="2130" y="1726"/>
                  <a:ext cx="864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hardness of minerals, {</a:t>
                  </a:r>
                  <a:r>
                    <a:rPr lang="en-US" b="0" i="1">
                      <a:latin typeface="+mn-lt"/>
                      <a:ea typeface="MS Mincho" pitchFamily="49" charset="-128"/>
                    </a:rPr>
                    <a:t>good, better, best</a:t>
                  </a:r>
                  <a:r>
                    <a:rPr lang="en-US" b="0">
                      <a:latin typeface="+mn-lt"/>
                      <a:ea typeface="MS Mincho" pitchFamily="49" charset="-128"/>
                    </a:rPr>
                    <a:t>}, </a:t>
                  </a:r>
                  <a:br>
                    <a:rPr lang="en-US" b="0">
                      <a:latin typeface="+mn-lt"/>
                      <a:ea typeface="MS Mincho" pitchFamily="49" charset="-128"/>
                    </a:rPr>
                  </a:br>
                  <a:r>
                    <a:rPr lang="en-US" b="0">
                      <a:latin typeface="+mn-lt"/>
                      <a:ea typeface="MS Mincho" pitchFamily="49" charset="-128"/>
                    </a:rPr>
                    <a:t>grades, street numbers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404" name="Rectangle 44"/>
                <p:cNvSpPr>
                  <a:spLocks noChangeArrowheads="1"/>
                </p:cNvSpPr>
                <p:nvPr/>
              </p:nvSpPr>
              <p:spPr bwMode="auto">
                <a:xfrm>
                  <a:off x="2087" y="1726"/>
                  <a:ext cx="950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6" name="Group 45"/>
              <p:cNvGrpSpPr>
                <a:grpSpLocks/>
              </p:cNvGrpSpPr>
              <p:nvPr/>
            </p:nvGrpSpPr>
            <p:grpSpPr bwMode="auto">
              <a:xfrm>
                <a:off x="3037" y="1726"/>
                <a:ext cx="849" cy="1092"/>
                <a:chOff x="3037" y="1726"/>
                <a:chExt cx="849" cy="1092"/>
              </a:xfrm>
            </p:grpSpPr>
            <p:sp>
              <p:nvSpPr>
                <p:cNvPr id="15401" name="Rectangle 46"/>
                <p:cNvSpPr>
                  <a:spLocks noChangeArrowheads="1"/>
                </p:cNvSpPr>
                <p:nvPr/>
              </p:nvSpPr>
              <p:spPr bwMode="auto">
                <a:xfrm>
                  <a:off x="3080" y="1726"/>
                  <a:ext cx="763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 dirty="0">
                      <a:latin typeface="+mn-lt"/>
                      <a:ea typeface="MS Mincho" pitchFamily="49" charset="-128"/>
                    </a:rPr>
                    <a:t>median, percentiles, rank correlation, run tests, sign tests</a:t>
                  </a:r>
                  <a:endParaRPr lang="en-US" sz="1200" b="0" dirty="0">
                    <a:latin typeface="+mn-lt"/>
                    <a:cs typeface="Times New Roman" pitchFamily="18" charset="0"/>
                  </a:endParaRPr>
                </a:p>
                <a:p>
                  <a:endParaRPr lang="en-US" sz="2400" b="0" dirty="0">
                    <a:latin typeface="+mn-lt"/>
                  </a:endParaRPr>
                </a:p>
              </p:txBody>
            </p:sp>
            <p:sp>
              <p:nvSpPr>
                <p:cNvPr id="15402" name="Rectangle 47"/>
                <p:cNvSpPr>
                  <a:spLocks noChangeArrowheads="1"/>
                </p:cNvSpPr>
                <p:nvPr/>
              </p:nvSpPr>
              <p:spPr bwMode="auto">
                <a:xfrm>
                  <a:off x="3037" y="1726"/>
                  <a:ext cx="849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7" name="Group 48"/>
              <p:cNvGrpSpPr>
                <a:grpSpLocks/>
              </p:cNvGrpSpPr>
              <p:nvPr/>
            </p:nvGrpSpPr>
            <p:grpSpPr bwMode="auto">
              <a:xfrm>
                <a:off x="0" y="2818"/>
                <a:ext cx="684" cy="1092"/>
                <a:chOff x="0" y="2818"/>
                <a:chExt cx="684" cy="1092"/>
              </a:xfrm>
            </p:grpSpPr>
            <p:sp>
              <p:nvSpPr>
                <p:cNvPr id="15399" name="Rectangle 49"/>
                <p:cNvSpPr>
                  <a:spLocks noChangeArrowheads="1"/>
                </p:cNvSpPr>
                <p:nvPr/>
              </p:nvSpPr>
              <p:spPr bwMode="auto">
                <a:xfrm>
                  <a:off x="43" y="2818"/>
                  <a:ext cx="598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+mn-lt"/>
                      <a:cs typeface="Times New Roman" pitchFamily="18" charset="0"/>
                    </a:rPr>
                    <a:t>Interval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400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818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8" name="Group 51"/>
              <p:cNvGrpSpPr>
                <a:grpSpLocks/>
              </p:cNvGrpSpPr>
              <p:nvPr/>
            </p:nvGrpSpPr>
            <p:grpSpPr bwMode="auto">
              <a:xfrm>
                <a:off x="684" y="2818"/>
                <a:ext cx="1403" cy="1092"/>
                <a:chOff x="684" y="2818"/>
                <a:chExt cx="1403" cy="1092"/>
              </a:xfrm>
            </p:grpSpPr>
            <p:sp>
              <p:nvSpPr>
                <p:cNvPr id="15397" name="Rectangle 52"/>
                <p:cNvSpPr>
                  <a:spLocks noChangeArrowheads="1"/>
                </p:cNvSpPr>
                <p:nvPr/>
              </p:nvSpPr>
              <p:spPr bwMode="auto">
                <a:xfrm>
                  <a:off x="727" y="2818"/>
                  <a:ext cx="1317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For interval attributes, the differences between values are meaningful, i.e., a unit of measurement exists.  </a:t>
                  </a:r>
                  <a:br>
                    <a:rPr lang="en-US" b="0">
                      <a:latin typeface="+mn-lt"/>
                      <a:ea typeface="MS Mincho" pitchFamily="49" charset="-128"/>
                    </a:rPr>
                  </a:br>
                  <a:r>
                    <a:rPr lang="en-US" b="0">
                      <a:latin typeface="+mn-lt"/>
                      <a:ea typeface="MS Mincho" pitchFamily="49" charset="-128"/>
                    </a:rPr>
                    <a:t>(+, - )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398" name="Rectangle 53"/>
                <p:cNvSpPr>
                  <a:spLocks noChangeArrowheads="1"/>
                </p:cNvSpPr>
                <p:nvPr/>
              </p:nvSpPr>
              <p:spPr bwMode="auto">
                <a:xfrm>
                  <a:off x="684" y="2818"/>
                  <a:ext cx="1403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79" name="Group 54"/>
              <p:cNvGrpSpPr>
                <a:grpSpLocks/>
              </p:cNvGrpSpPr>
              <p:nvPr/>
            </p:nvGrpSpPr>
            <p:grpSpPr bwMode="auto">
              <a:xfrm>
                <a:off x="2087" y="2818"/>
                <a:ext cx="950" cy="1092"/>
                <a:chOff x="2087" y="2818"/>
                <a:chExt cx="950" cy="1092"/>
              </a:xfrm>
            </p:grpSpPr>
            <p:sp>
              <p:nvSpPr>
                <p:cNvPr id="15395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0" y="2818"/>
                  <a:ext cx="864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calendar dates, temperature in Celsius or Fahrenheit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396" name="Rectangle 56"/>
                <p:cNvSpPr>
                  <a:spLocks noChangeArrowheads="1"/>
                </p:cNvSpPr>
                <p:nvPr/>
              </p:nvSpPr>
              <p:spPr bwMode="auto">
                <a:xfrm>
                  <a:off x="2087" y="2818"/>
                  <a:ext cx="950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80" name="Group 57"/>
              <p:cNvGrpSpPr>
                <a:grpSpLocks/>
              </p:cNvGrpSpPr>
              <p:nvPr/>
            </p:nvGrpSpPr>
            <p:grpSpPr bwMode="auto">
              <a:xfrm>
                <a:off x="3037" y="2818"/>
                <a:ext cx="849" cy="1092"/>
                <a:chOff x="3037" y="2818"/>
                <a:chExt cx="849" cy="1092"/>
              </a:xfrm>
            </p:grpSpPr>
            <p:sp>
              <p:nvSpPr>
                <p:cNvPr id="15393" name="Rectangle 58"/>
                <p:cNvSpPr>
                  <a:spLocks noChangeArrowheads="1"/>
                </p:cNvSpPr>
                <p:nvPr/>
              </p:nvSpPr>
              <p:spPr bwMode="auto">
                <a:xfrm>
                  <a:off x="3080" y="2818"/>
                  <a:ext cx="763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mean, standard deviation, Pearson's correlation, </a:t>
                  </a:r>
                  <a:r>
                    <a:rPr lang="en-US" b="0" i="1">
                      <a:latin typeface="+mn-lt"/>
                      <a:ea typeface="MS Mincho" pitchFamily="49" charset="-128"/>
                    </a:rPr>
                    <a:t>t</a:t>
                  </a:r>
                  <a:r>
                    <a:rPr lang="en-US" b="0">
                      <a:latin typeface="+mn-lt"/>
                      <a:ea typeface="MS Mincho" pitchFamily="49" charset="-128"/>
                    </a:rPr>
                    <a:t> and </a:t>
                  </a:r>
                  <a:r>
                    <a:rPr lang="en-US" b="0" i="1">
                      <a:latin typeface="+mn-lt"/>
                      <a:ea typeface="MS Mincho" pitchFamily="49" charset="-128"/>
                    </a:rPr>
                    <a:t>F</a:t>
                  </a:r>
                  <a:r>
                    <a:rPr lang="en-US" b="0">
                      <a:latin typeface="+mn-lt"/>
                      <a:ea typeface="MS Mincho" pitchFamily="49" charset="-128"/>
                    </a:rPr>
                    <a:t> tests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394" name="Rectangle 59"/>
                <p:cNvSpPr>
                  <a:spLocks noChangeArrowheads="1"/>
                </p:cNvSpPr>
                <p:nvPr/>
              </p:nvSpPr>
              <p:spPr bwMode="auto">
                <a:xfrm>
                  <a:off x="3037" y="2818"/>
                  <a:ext cx="849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81" name="Group 60"/>
              <p:cNvGrpSpPr>
                <a:grpSpLocks/>
              </p:cNvGrpSpPr>
              <p:nvPr/>
            </p:nvGrpSpPr>
            <p:grpSpPr bwMode="auto">
              <a:xfrm>
                <a:off x="0" y="3910"/>
                <a:ext cx="684" cy="1360"/>
                <a:chOff x="0" y="3910"/>
                <a:chExt cx="684" cy="1360"/>
              </a:xfrm>
            </p:grpSpPr>
            <p:sp>
              <p:nvSpPr>
                <p:cNvPr id="1539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" y="3910"/>
                  <a:ext cx="598" cy="1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+mn-lt"/>
                      <a:cs typeface="Times New Roman" pitchFamily="18" charset="0"/>
                    </a:rPr>
                    <a:t>Ratio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392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3910"/>
                  <a:ext cx="684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82" name="Group 63"/>
              <p:cNvGrpSpPr>
                <a:grpSpLocks/>
              </p:cNvGrpSpPr>
              <p:nvPr/>
            </p:nvGrpSpPr>
            <p:grpSpPr bwMode="auto">
              <a:xfrm>
                <a:off x="684" y="3910"/>
                <a:ext cx="1403" cy="1360"/>
                <a:chOff x="684" y="3910"/>
                <a:chExt cx="1403" cy="1360"/>
              </a:xfrm>
            </p:grpSpPr>
            <p:sp>
              <p:nvSpPr>
                <p:cNvPr id="15389" name="Rectangle 64"/>
                <p:cNvSpPr>
                  <a:spLocks noChangeArrowheads="1"/>
                </p:cNvSpPr>
                <p:nvPr/>
              </p:nvSpPr>
              <p:spPr bwMode="auto">
                <a:xfrm>
                  <a:off x="727" y="3910"/>
                  <a:ext cx="1317" cy="1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For ratio variables, both differences and ratios are meaningful. (*, /)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390" name="Rectangle 65"/>
                <p:cNvSpPr>
                  <a:spLocks noChangeArrowheads="1"/>
                </p:cNvSpPr>
                <p:nvPr/>
              </p:nvSpPr>
              <p:spPr bwMode="auto">
                <a:xfrm>
                  <a:off x="684" y="3910"/>
                  <a:ext cx="1403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83" name="Group 66"/>
              <p:cNvGrpSpPr>
                <a:grpSpLocks/>
              </p:cNvGrpSpPr>
              <p:nvPr/>
            </p:nvGrpSpPr>
            <p:grpSpPr bwMode="auto">
              <a:xfrm>
                <a:off x="2087" y="3910"/>
                <a:ext cx="950" cy="1360"/>
                <a:chOff x="2087" y="3910"/>
                <a:chExt cx="950" cy="1360"/>
              </a:xfrm>
            </p:grpSpPr>
            <p:sp>
              <p:nvSpPr>
                <p:cNvPr id="15387" name="Rectangle 67"/>
                <p:cNvSpPr>
                  <a:spLocks noChangeArrowheads="1"/>
                </p:cNvSpPr>
                <p:nvPr/>
              </p:nvSpPr>
              <p:spPr bwMode="auto">
                <a:xfrm>
                  <a:off x="2130" y="3910"/>
                  <a:ext cx="864" cy="1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temperature in Kelvin, monetary quantities, counts, age, mass, length, electrical current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388" name="Rectangle 68"/>
                <p:cNvSpPr>
                  <a:spLocks noChangeArrowheads="1"/>
                </p:cNvSpPr>
                <p:nvPr/>
              </p:nvSpPr>
              <p:spPr bwMode="auto">
                <a:xfrm>
                  <a:off x="2087" y="3910"/>
                  <a:ext cx="950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5384" name="Group 69"/>
              <p:cNvGrpSpPr>
                <a:grpSpLocks/>
              </p:cNvGrpSpPr>
              <p:nvPr/>
            </p:nvGrpSpPr>
            <p:grpSpPr bwMode="auto">
              <a:xfrm>
                <a:off x="3037" y="3910"/>
                <a:ext cx="849" cy="1360"/>
                <a:chOff x="3037" y="3910"/>
                <a:chExt cx="849" cy="1360"/>
              </a:xfrm>
            </p:grpSpPr>
            <p:sp>
              <p:nvSpPr>
                <p:cNvPr id="15385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0" y="3910"/>
                  <a:ext cx="763" cy="1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+mn-lt"/>
                      <a:ea typeface="MS Mincho" pitchFamily="49" charset="-128"/>
                    </a:rPr>
                    <a:t>geometric mean, harmonic mean, percent variation</a:t>
                  </a:r>
                  <a:endParaRPr lang="en-US" sz="1200" b="0">
                    <a:latin typeface="+mn-lt"/>
                    <a:cs typeface="Times New Roman" pitchFamily="18" charset="0"/>
                  </a:endParaRPr>
                </a:p>
                <a:p>
                  <a:endParaRPr lang="en-US" sz="2400" b="0">
                    <a:latin typeface="+mn-lt"/>
                  </a:endParaRPr>
                </a:p>
              </p:txBody>
            </p:sp>
            <p:sp>
              <p:nvSpPr>
                <p:cNvPr id="15386" name="Rectangle 71"/>
                <p:cNvSpPr>
                  <a:spLocks noChangeArrowheads="1"/>
                </p:cNvSpPr>
                <p:nvPr/>
              </p:nvSpPr>
              <p:spPr bwMode="auto">
                <a:xfrm>
                  <a:off x="3037" y="3910"/>
                  <a:ext cx="849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5364" name="Rectangle 72"/>
            <p:cNvSpPr>
              <a:spLocks noChangeArrowheads="1"/>
            </p:cNvSpPr>
            <p:nvPr/>
          </p:nvSpPr>
          <p:spPr bwMode="auto">
            <a:xfrm>
              <a:off x="-2" y="-2"/>
              <a:ext cx="3890" cy="5274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85800" y="304800"/>
            <a:ext cx="7924800" cy="6276975"/>
            <a:chOff x="-2" y="-2"/>
            <a:chExt cx="3761" cy="4164"/>
          </a:xfrm>
        </p:grpSpPr>
        <p:grpSp>
          <p:nvGrpSpPr>
            <p:cNvPr id="16387" name="Group 3"/>
            <p:cNvGrpSpPr>
              <a:grpSpLocks/>
            </p:cNvGrpSpPr>
            <p:nvPr/>
          </p:nvGrpSpPr>
          <p:grpSpPr bwMode="auto">
            <a:xfrm>
              <a:off x="0" y="0"/>
              <a:ext cx="3757" cy="4160"/>
              <a:chOff x="0" y="0"/>
              <a:chExt cx="3757" cy="4160"/>
            </a:xfrm>
          </p:grpSpPr>
          <p:grpSp>
            <p:nvGrpSpPr>
              <p:cNvPr id="1638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16436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grpSp>
              <p:nvGrpSpPr>
                <p:cNvPr id="16437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1643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 dirty="0">
                        <a:latin typeface="+mn-lt"/>
                        <a:cs typeface="Times New Roman" pitchFamily="18" charset="0"/>
                      </a:rPr>
                      <a:t>Attribute Level</a:t>
                    </a:r>
                    <a:endParaRPr lang="en-US" sz="1800" b="0" dirty="0">
                      <a:latin typeface="+mn-lt"/>
                      <a:cs typeface="Times New Roman" pitchFamily="18" charset="0"/>
                    </a:endParaRPr>
                  </a:p>
                  <a:p>
                    <a:pPr algn="ctr"/>
                    <a:endParaRPr lang="en-US" sz="1800" b="0" dirty="0">
                      <a:latin typeface="+mn-lt"/>
                    </a:endParaRPr>
                  </a:p>
                </p:txBody>
              </p:sp>
              <p:sp>
                <p:nvSpPr>
                  <p:cNvPr id="1643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6390" name="Group 9"/>
              <p:cNvGrpSpPr>
                <a:grpSpLocks/>
              </p:cNvGrpSpPr>
              <p:nvPr/>
            </p:nvGrpSpPr>
            <p:grpSpPr bwMode="auto">
              <a:xfrm>
                <a:off x="684" y="0"/>
                <a:ext cx="1691" cy="596"/>
                <a:chOff x="684" y="0"/>
                <a:chExt cx="1691" cy="596"/>
              </a:xfrm>
            </p:grpSpPr>
            <p:sp>
              <p:nvSpPr>
                <p:cNvPr id="16432" name="Rectangle 10"/>
                <p:cNvSpPr>
                  <a:spLocks noChangeArrowheads="1"/>
                </p:cNvSpPr>
                <p:nvPr/>
              </p:nvSpPr>
              <p:spPr bwMode="auto">
                <a:xfrm>
                  <a:off x="684" y="0"/>
                  <a:ext cx="1691" cy="59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grpSp>
              <p:nvGrpSpPr>
                <p:cNvPr id="16433" name="Group 11"/>
                <p:cNvGrpSpPr>
                  <a:grpSpLocks/>
                </p:cNvGrpSpPr>
                <p:nvPr/>
              </p:nvGrpSpPr>
              <p:grpSpPr bwMode="auto">
                <a:xfrm>
                  <a:off x="684" y="0"/>
                  <a:ext cx="1691" cy="596"/>
                  <a:chOff x="684" y="0"/>
                  <a:chExt cx="1691" cy="596"/>
                </a:xfrm>
              </p:grpSpPr>
              <p:sp>
                <p:nvSpPr>
                  <p:cNvPr id="1643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727" y="0"/>
                    <a:ext cx="1605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 dirty="0">
                        <a:latin typeface="+mn-lt"/>
                        <a:cs typeface="Times New Roman" pitchFamily="18" charset="0"/>
                      </a:rPr>
                      <a:t>Allowed Transformations</a:t>
                    </a:r>
                    <a:endParaRPr lang="en-US" sz="1600" b="0" dirty="0">
                      <a:latin typeface="+mn-lt"/>
                      <a:cs typeface="Times New Roman" pitchFamily="18" charset="0"/>
                    </a:endParaRPr>
                  </a:p>
                  <a:p>
                    <a:pPr algn="ctr"/>
                    <a:endParaRPr lang="en-US" sz="1600" b="0" dirty="0">
                      <a:latin typeface="+mn-lt"/>
                    </a:endParaRPr>
                  </a:p>
                </p:txBody>
              </p:sp>
              <p:sp>
                <p:nvSpPr>
                  <p:cNvPr id="164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0"/>
                    <a:ext cx="1691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6391" name="Group 14"/>
              <p:cNvGrpSpPr>
                <a:grpSpLocks/>
              </p:cNvGrpSpPr>
              <p:nvPr/>
            </p:nvGrpSpPr>
            <p:grpSpPr bwMode="auto">
              <a:xfrm>
                <a:off x="2375" y="0"/>
                <a:ext cx="1382" cy="596"/>
                <a:chOff x="2375" y="0"/>
                <a:chExt cx="1382" cy="596"/>
              </a:xfrm>
            </p:grpSpPr>
            <p:sp>
              <p:nvSpPr>
                <p:cNvPr id="16428" name="Rectangle 15"/>
                <p:cNvSpPr>
                  <a:spLocks noChangeArrowheads="1"/>
                </p:cNvSpPr>
                <p:nvPr/>
              </p:nvSpPr>
              <p:spPr bwMode="auto">
                <a:xfrm>
                  <a:off x="2375" y="0"/>
                  <a:ext cx="1382" cy="59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grpSp>
              <p:nvGrpSpPr>
                <p:cNvPr id="16429" name="Group 16"/>
                <p:cNvGrpSpPr>
                  <a:grpSpLocks/>
                </p:cNvGrpSpPr>
                <p:nvPr/>
              </p:nvGrpSpPr>
              <p:grpSpPr bwMode="auto">
                <a:xfrm>
                  <a:off x="2375" y="0"/>
                  <a:ext cx="1382" cy="596"/>
                  <a:chOff x="2375" y="0"/>
                  <a:chExt cx="1382" cy="596"/>
                </a:xfrm>
              </p:grpSpPr>
              <p:sp>
                <p:nvSpPr>
                  <p:cNvPr id="1643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418" y="0"/>
                    <a:ext cx="1296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 dirty="0">
                        <a:latin typeface="+mn-lt"/>
                        <a:cs typeface="Times New Roman" pitchFamily="18" charset="0"/>
                      </a:rPr>
                      <a:t>Comments</a:t>
                    </a:r>
                    <a:endParaRPr lang="en-US" sz="1800" b="0" dirty="0">
                      <a:latin typeface="+mn-lt"/>
                      <a:cs typeface="Times New Roman" pitchFamily="18" charset="0"/>
                    </a:endParaRPr>
                  </a:p>
                  <a:p>
                    <a:pPr algn="ctr"/>
                    <a:endParaRPr lang="en-US" sz="1800" b="0" dirty="0">
                      <a:latin typeface="+mn-lt"/>
                    </a:endParaRPr>
                  </a:p>
                </p:txBody>
              </p:sp>
              <p:sp>
                <p:nvSpPr>
                  <p:cNvPr id="16431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375" y="0"/>
                    <a:ext cx="138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6392" name="Group 19"/>
              <p:cNvGrpSpPr>
                <a:grpSpLocks/>
              </p:cNvGrpSpPr>
              <p:nvPr/>
            </p:nvGrpSpPr>
            <p:grpSpPr bwMode="auto">
              <a:xfrm>
                <a:off x="0" y="596"/>
                <a:ext cx="684" cy="824"/>
                <a:chOff x="0" y="596"/>
                <a:chExt cx="684" cy="824"/>
              </a:xfrm>
            </p:grpSpPr>
            <p:sp>
              <p:nvSpPr>
                <p:cNvPr id="16426" name="Rectangle 20"/>
                <p:cNvSpPr>
                  <a:spLocks noChangeArrowheads="1"/>
                </p:cNvSpPr>
                <p:nvPr/>
              </p:nvSpPr>
              <p:spPr bwMode="auto">
                <a:xfrm>
                  <a:off x="73" y="596"/>
                  <a:ext cx="598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600" b="0" dirty="0">
                      <a:latin typeface="+mn-lt"/>
                      <a:cs typeface="Times New Roman" pitchFamily="18" charset="0"/>
                    </a:rPr>
                    <a:t>Nominal</a:t>
                  </a:r>
                </a:p>
                <a:p>
                  <a:pPr algn="ctr"/>
                  <a:endParaRPr lang="en-US" sz="1600" b="0" dirty="0">
                    <a:latin typeface="+mn-lt"/>
                  </a:endParaRPr>
                </a:p>
              </p:txBody>
            </p:sp>
            <p:sp>
              <p:nvSpPr>
                <p:cNvPr id="1642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684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393" name="Group 22"/>
              <p:cNvGrpSpPr>
                <a:grpSpLocks/>
              </p:cNvGrpSpPr>
              <p:nvPr/>
            </p:nvGrpSpPr>
            <p:grpSpPr bwMode="auto">
              <a:xfrm>
                <a:off x="684" y="596"/>
                <a:ext cx="1691" cy="824"/>
                <a:chOff x="684" y="596"/>
                <a:chExt cx="1691" cy="824"/>
              </a:xfrm>
            </p:grpSpPr>
            <p:sp>
              <p:nvSpPr>
                <p:cNvPr id="16424" name="Rectangle 23"/>
                <p:cNvSpPr>
                  <a:spLocks noChangeArrowheads="1"/>
                </p:cNvSpPr>
                <p:nvPr/>
              </p:nvSpPr>
              <p:spPr bwMode="auto">
                <a:xfrm>
                  <a:off x="757" y="596"/>
                  <a:ext cx="1605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+mn-lt"/>
                      <a:ea typeface="MS Mincho" pitchFamily="49" charset="-128"/>
                    </a:rPr>
                    <a:t>Any permutation of values</a:t>
                  </a:r>
                  <a:endParaRPr lang="en-US" sz="1600" b="0">
                    <a:latin typeface="+mn-lt"/>
                    <a:cs typeface="Times New Roman" pitchFamily="18" charset="0"/>
                  </a:endParaRPr>
                </a:p>
                <a:p>
                  <a:endParaRPr lang="en-US" sz="1600" b="0">
                    <a:latin typeface="+mn-lt"/>
                  </a:endParaRPr>
                </a:p>
              </p:txBody>
            </p:sp>
            <p:sp>
              <p:nvSpPr>
                <p:cNvPr id="16425" name="Rectangle 24"/>
                <p:cNvSpPr>
                  <a:spLocks noChangeArrowheads="1"/>
                </p:cNvSpPr>
                <p:nvPr/>
              </p:nvSpPr>
              <p:spPr bwMode="auto">
                <a:xfrm>
                  <a:off x="684" y="596"/>
                  <a:ext cx="1691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394" name="Group 25"/>
              <p:cNvGrpSpPr>
                <a:grpSpLocks/>
              </p:cNvGrpSpPr>
              <p:nvPr/>
            </p:nvGrpSpPr>
            <p:grpSpPr bwMode="auto">
              <a:xfrm>
                <a:off x="2375" y="596"/>
                <a:ext cx="1382" cy="824"/>
                <a:chOff x="2375" y="596"/>
                <a:chExt cx="1382" cy="824"/>
              </a:xfrm>
            </p:grpSpPr>
            <p:sp>
              <p:nvSpPr>
                <p:cNvPr id="16422" name="Rectangle 26"/>
                <p:cNvSpPr>
                  <a:spLocks noChangeArrowheads="1"/>
                </p:cNvSpPr>
                <p:nvPr/>
              </p:nvSpPr>
              <p:spPr bwMode="auto">
                <a:xfrm>
                  <a:off x="2418" y="596"/>
                  <a:ext cx="1296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1600" b="0" dirty="0">
                      <a:latin typeface="+mn-lt"/>
                      <a:cs typeface="Times New Roman" pitchFamily="18" charset="0"/>
                    </a:rPr>
                    <a:t>If all employee ID numbers were reassigned, would it make any difference?</a:t>
                  </a:r>
                </a:p>
                <a:p>
                  <a:endParaRPr lang="en-US" sz="1600" b="0" dirty="0">
                    <a:latin typeface="+mn-lt"/>
                  </a:endParaRPr>
                </a:p>
              </p:txBody>
            </p:sp>
            <p:sp>
              <p:nvSpPr>
                <p:cNvPr id="16423" name="Rectangle 27"/>
                <p:cNvSpPr>
                  <a:spLocks noChangeArrowheads="1"/>
                </p:cNvSpPr>
                <p:nvPr/>
              </p:nvSpPr>
              <p:spPr bwMode="auto">
                <a:xfrm>
                  <a:off x="2375" y="596"/>
                  <a:ext cx="1382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395" name="Group 28"/>
              <p:cNvGrpSpPr>
                <a:grpSpLocks/>
              </p:cNvGrpSpPr>
              <p:nvPr/>
            </p:nvGrpSpPr>
            <p:grpSpPr bwMode="auto">
              <a:xfrm>
                <a:off x="0" y="1420"/>
                <a:ext cx="684" cy="1092"/>
                <a:chOff x="0" y="1420"/>
                <a:chExt cx="684" cy="1092"/>
              </a:xfrm>
            </p:grpSpPr>
            <p:sp>
              <p:nvSpPr>
                <p:cNvPr id="16420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420"/>
                  <a:ext cx="598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600" b="0">
                      <a:latin typeface="+mn-lt"/>
                      <a:cs typeface="Times New Roman" pitchFamily="18" charset="0"/>
                    </a:rPr>
                    <a:t>Ordinal</a:t>
                  </a:r>
                </a:p>
                <a:p>
                  <a:pPr algn="ctr"/>
                  <a:endParaRPr lang="en-US" sz="1600" b="0">
                    <a:latin typeface="+mn-lt"/>
                  </a:endParaRPr>
                </a:p>
              </p:txBody>
            </p:sp>
            <p:sp>
              <p:nvSpPr>
                <p:cNvPr id="16421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420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396" name="Group 31"/>
              <p:cNvGrpSpPr>
                <a:grpSpLocks/>
              </p:cNvGrpSpPr>
              <p:nvPr/>
            </p:nvGrpSpPr>
            <p:grpSpPr bwMode="auto">
              <a:xfrm>
                <a:off x="684" y="1420"/>
                <a:ext cx="1691" cy="1092"/>
                <a:chOff x="684" y="1420"/>
                <a:chExt cx="1691" cy="1092"/>
              </a:xfrm>
            </p:grpSpPr>
            <p:sp>
              <p:nvSpPr>
                <p:cNvPr id="16418" name="Rectangle 32"/>
                <p:cNvSpPr>
                  <a:spLocks noChangeArrowheads="1"/>
                </p:cNvSpPr>
                <p:nvPr/>
              </p:nvSpPr>
              <p:spPr bwMode="auto">
                <a:xfrm>
                  <a:off x="727" y="1420"/>
                  <a:ext cx="1605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+mn-lt"/>
                      <a:ea typeface="MS Mincho" pitchFamily="49" charset="-128"/>
                    </a:rPr>
                    <a:t>An order preserving change of values, i.e., </a:t>
                  </a:r>
                  <a:br>
                    <a:rPr lang="en-US" sz="1600" b="0">
                      <a:latin typeface="+mn-lt"/>
                      <a:ea typeface="MS Mincho" pitchFamily="49" charset="-128"/>
                    </a:rPr>
                  </a:br>
                  <a:r>
                    <a:rPr lang="en-US" sz="1600" b="0" i="1">
                      <a:latin typeface="+mn-lt"/>
                      <a:ea typeface="MS Mincho" pitchFamily="49" charset="-128"/>
                    </a:rPr>
                    <a:t>new_value = f(old_value) </a:t>
                  </a:r>
                  <a:br>
                    <a:rPr lang="en-US" sz="1600" b="0" i="1">
                      <a:latin typeface="+mn-lt"/>
                      <a:ea typeface="MS Mincho" pitchFamily="49" charset="-128"/>
                    </a:rPr>
                  </a:br>
                  <a:r>
                    <a:rPr lang="en-US" sz="1600" b="0">
                      <a:latin typeface="+mn-lt"/>
                      <a:ea typeface="MS Mincho" pitchFamily="49" charset="-128"/>
                    </a:rPr>
                    <a:t>where </a:t>
                  </a:r>
                  <a:r>
                    <a:rPr lang="en-US" sz="1600" b="0" i="1">
                      <a:latin typeface="+mn-lt"/>
                      <a:ea typeface="MS Mincho" pitchFamily="49" charset="-128"/>
                    </a:rPr>
                    <a:t>f</a:t>
                  </a:r>
                  <a:r>
                    <a:rPr lang="en-US" sz="1600" b="0">
                      <a:latin typeface="+mn-lt"/>
                      <a:ea typeface="MS Mincho" pitchFamily="49" charset="-128"/>
                    </a:rPr>
                    <a:t> is a monotonic function.</a:t>
                  </a:r>
                  <a:endParaRPr lang="en-US" sz="1600" b="0">
                    <a:latin typeface="+mn-lt"/>
                    <a:cs typeface="Times New Roman" pitchFamily="18" charset="0"/>
                  </a:endParaRPr>
                </a:p>
                <a:p>
                  <a:endParaRPr lang="en-US" sz="1600" b="0">
                    <a:latin typeface="+mn-lt"/>
                  </a:endParaRPr>
                </a:p>
              </p:txBody>
            </p:sp>
            <p:sp>
              <p:nvSpPr>
                <p:cNvPr id="16419" name="Rectangle 33"/>
                <p:cNvSpPr>
                  <a:spLocks noChangeArrowheads="1"/>
                </p:cNvSpPr>
                <p:nvPr/>
              </p:nvSpPr>
              <p:spPr bwMode="auto">
                <a:xfrm>
                  <a:off x="684" y="1420"/>
                  <a:ext cx="1691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397" name="Group 34"/>
              <p:cNvGrpSpPr>
                <a:grpSpLocks/>
              </p:cNvGrpSpPr>
              <p:nvPr/>
            </p:nvGrpSpPr>
            <p:grpSpPr bwMode="auto">
              <a:xfrm>
                <a:off x="2375" y="1420"/>
                <a:ext cx="1382" cy="1092"/>
                <a:chOff x="2375" y="1420"/>
                <a:chExt cx="1382" cy="1092"/>
              </a:xfrm>
            </p:grpSpPr>
            <p:sp>
              <p:nvSpPr>
                <p:cNvPr id="16416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8" y="1420"/>
                  <a:ext cx="1296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1600" b="0" dirty="0">
                      <a:latin typeface="+mn-lt"/>
                      <a:cs typeface="Times New Roman" pitchFamily="18" charset="0"/>
                    </a:rPr>
                    <a:t>An attribute encompassing the notion of </a:t>
                  </a:r>
                  <a:r>
                    <a:rPr lang="en-US" sz="1600" b="0" dirty="0" smtClean="0">
                      <a:latin typeface="+mn-lt"/>
                      <a:cs typeface="Times New Roman" pitchFamily="18" charset="0"/>
                    </a:rPr>
                    <a:t>{ good</a:t>
                  </a:r>
                  <a:r>
                    <a:rPr lang="en-US" sz="1600" b="0" dirty="0">
                      <a:latin typeface="+mn-lt"/>
                      <a:cs typeface="Times New Roman" pitchFamily="18" charset="0"/>
                    </a:rPr>
                    <a:t>, better </a:t>
                  </a:r>
                  <a:r>
                    <a:rPr lang="en-US" sz="1600" b="0" dirty="0" smtClean="0">
                      <a:latin typeface="+mn-lt"/>
                      <a:cs typeface="Times New Roman" pitchFamily="18" charset="0"/>
                    </a:rPr>
                    <a:t>best } </a:t>
                  </a:r>
                  <a:r>
                    <a:rPr lang="en-US" sz="1600" b="0" dirty="0">
                      <a:latin typeface="+mn-lt"/>
                      <a:cs typeface="Times New Roman" pitchFamily="18" charset="0"/>
                    </a:rPr>
                    <a:t>can be represented equally well by </a:t>
                  </a:r>
                  <a:r>
                    <a:rPr lang="en-US" sz="1600" b="0" dirty="0" smtClean="0">
                      <a:latin typeface="+mn-lt"/>
                      <a:cs typeface="Times New Roman" pitchFamily="18" charset="0"/>
                    </a:rPr>
                    <a:t>values, e.g.</a:t>
                  </a:r>
                </a:p>
                <a:p>
                  <a:pPr eaLnBrk="1" hangingPunct="1"/>
                  <a:r>
                    <a:rPr lang="en-US" sz="1600" b="0" dirty="0" smtClean="0">
                      <a:latin typeface="+mn-lt"/>
                      <a:cs typeface="Times New Roman" pitchFamily="18" charset="0"/>
                    </a:rPr>
                    <a:t>{1</a:t>
                  </a:r>
                  <a:r>
                    <a:rPr lang="en-US" sz="1600" b="0" dirty="0">
                      <a:latin typeface="+mn-lt"/>
                      <a:cs typeface="Times New Roman" pitchFamily="18" charset="0"/>
                    </a:rPr>
                    <a:t>, 2, 3} or {0.5, 1, 10}.</a:t>
                  </a:r>
                </a:p>
                <a:p>
                  <a:endParaRPr lang="en-US" sz="1600" b="0" dirty="0">
                    <a:latin typeface="+mn-lt"/>
                  </a:endParaRPr>
                </a:p>
              </p:txBody>
            </p:sp>
            <p:sp>
              <p:nvSpPr>
                <p:cNvPr id="16417" name="Rectangle 36"/>
                <p:cNvSpPr>
                  <a:spLocks noChangeArrowheads="1"/>
                </p:cNvSpPr>
                <p:nvPr/>
              </p:nvSpPr>
              <p:spPr bwMode="auto">
                <a:xfrm>
                  <a:off x="2375" y="1420"/>
                  <a:ext cx="1382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398" name="Group 37"/>
              <p:cNvGrpSpPr>
                <a:grpSpLocks/>
              </p:cNvGrpSpPr>
              <p:nvPr/>
            </p:nvGrpSpPr>
            <p:grpSpPr bwMode="auto">
              <a:xfrm>
                <a:off x="0" y="2512"/>
                <a:ext cx="684" cy="1092"/>
                <a:chOff x="0" y="2512"/>
                <a:chExt cx="684" cy="1092"/>
              </a:xfrm>
            </p:grpSpPr>
            <p:sp>
              <p:nvSpPr>
                <p:cNvPr id="16414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2512"/>
                  <a:ext cx="598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600" b="0">
                      <a:latin typeface="+mn-lt"/>
                      <a:cs typeface="Times New Roman" pitchFamily="18" charset="0"/>
                    </a:rPr>
                    <a:t>Interval</a:t>
                  </a:r>
                </a:p>
                <a:p>
                  <a:pPr algn="ctr"/>
                  <a:endParaRPr lang="en-US" sz="1600" b="0">
                    <a:latin typeface="+mn-lt"/>
                  </a:endParaRPr>
                </a:p>
              </p:txBody>
            </p:sp>
            <p:sp>
              <p:nvSpPr>
                <p:cNvPr id="16415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512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399" name="Group 40"/>
              <p:cNvGrpSpPr>
                <a:grpSpLocks/>
              </p:cNvGrpSpPr>
              <p:nvPr/>
            </p:nvGrpSpPr>
            <p:grpSpPr bwMode="auto">
              <a:xfrm>
                <a:off x="684" y="2512"/>
                <a:ext cx="1691" cy="1092"/>
                <a:chOff x="684" y="2512"/>
                <a:chExt cx="1691" cy="1092"/>
              </a:xfrm>
            </p:grpSpPr>
            <p:sp>
              <p:nvSpPr>
                <p:cNvPr id="16412" name="Rectangle 41"/>
                <p:cNvSpPr>
                  <a:spLocks noChangeArrowheads="1"/>
                </p:cNvSpPr>
                <p:nvPr/>
              </p:nvSpPr>
              <p:spPr bwMode="auto">
                <a:xfrm>
                  <a:off x="727" y="2512"/>
                  <a:ext cx="1605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1600" b="0" i="1" dirty="0" err="1">
                      <a:latin typeface="+mn-lt"/>
                      <a:ea typeface="MS Mincho" pitchFamily="49" charset="-128"/>
                    </a:rPr>
                    <a:t>new_value</a:t>
                  </a:r>
                  <a:r>
                    <a:rPr lang="en-US" sz="1600" b="0" i="1" dirty="0">
                      <a:latin typeface="+mn-lt"/>
                      <a:ea typeface="MS Mincho" pitchFamily="49" charset="-128"/>
                    </a:rPr>
                    <a:t> </a:t>
                  </a:r>
                  <a:r>
                    <a:rPr lang="en-US" sz="1600" b="0" i="1" dirty="0" smtClean="0">
                      <a:latin typeface="+mn-lt"/>
                      <a:ea typeface="MS Mincho" pitchFamily="49" charset="-128"/>
                    </a:rPr>
                    <a:t>= a </a:t>
                  </a:r>
                  <a:r>
                    <a:rPr lang="en-US" sz="1600" b="0" i="1" dirty="0">
                      <a:latin typeface="+mn-lt"/>
                      <a:ea typeface="MS Mincho" pitchFamily="49" charset="-128"/>
                    </a:rPr>
                    <a:t>* </a:t>
                  </a:r>
                  <a:r>
                    <a:rPr lang="en-US" sz="1600" b="0" i="1" dirty="0" err="1">
                      <a:latin typeface="+mn-lt"/>
                      <a:ea typeface="MS Mincho" pitchFamily="49" charset="-128"/>
                    </a:rPr>
                    <a:t>old_value</a:t>
                  </a:r>
                  <a:r>
                    <a:rPr lang="en-US" sz="1600" b="0" i="1" dirty="0">
                      <a:latin typeface="+mn-lt"/>
                      <a:ea typeface="MS Mincho" pitchFamily="49" charset="-128"/>
                    </a:rPr>
                    <a:t> + b </a:t>
                  </a:r>
                  <a:r>
                    <a:rPr lang="en-US" sz="1600" b="0" dirty="0">
                      <a:latin typeface="+mn-lt"/>
                      <a:cs typeface="Times New Roman" pitchFamily="18" charset="0"/>
                    </a:rPr>
                    <a:t>where a and b are constants</a:t>
                  </a:r>
                </a:p>
                <a:p>
                  <a:endParaRPr lang="en-US" sz="1600" b="0" dirty="0">
                    <a:latin typeface="+mn-lt"/>
                  </a:endParaRPr>
                </a:p>
              </p:txBody>
            </p:sp>
            <p:sp>
              <p:nvSpPr>
                <p:cNvPr id="16413" name="Rectangle 42"/>
                <p:cNvSpPr>
                  <a:spLocks noChangeArrowheads="1"/>
                </p:cNvSpPr>
                <p:nvPr/>
              </p:nvSpPr>
              <p:spPr bwMode="auto">
                <a:xfrm>
                  <a:off x="684" y="2512"/>
                  <a:ext cx="1691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400" name="Group 43"/>
              <p:cNvGrpSpPr>
                <a:grpSpLocks/>
              </p:cNvGrpSpPr>
              <p:nvPr/>
            </p:nvGrpSpPr>
            <p:grpSpPr bwMode="auto">
              <a:xfrm>
                <a:off x="2375" y="2512"/>
                <a:ext cx="1382" cy="1092"/>
                <a:chOff x="2375" y="2512"/>
                <a:chExt cx="1382" cy="1092"/>
              </a:xfrm>
            </p:grpSpPr>
            <p:sp>
              <p:nvSpPr>
                <p:cNvPr id="16410" name="Rectangle 44"/>
                <p:cNvSpPr>
                  <a:spLocks noChangeArrowheads="1"/>
                </p:cNvSpPr>
                <p:nvPr/>
              </p:nvSpPr>
              <p:spPr bwMode="auto">
                <a:xfrm>
                  <a:off x="2418" y="2512"/>
                  <a:ext cx="1296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+mn-lt"/>
                      <a:cs typeface="Times New Roman" pitchFamily="18" charset="0"/>
                    </a:rPr>
                    <a:t>The Fahrenheit and Celsius temperature scales differ in terms of where their zero value is and the size of a unit (degree).</a:t>
                  </a:r>
                </a:p>
                <a:p>
                  <a:endParaRPr lang="en-US" sz="1600" b="0">
                    <a:latin typeface="+mn-lt"/>
                  </a:endParaRPr>
                </a:p>
              </p:txBody>
            </p:sp>
            <p:sp>
              <p:nvSpPr>
                <p:cNvPr id="16411" name="Rectangle 45"/>
                <p:cNvSpPr>
                  <a:spLocks noChangeArrowheads="1"/>
                </p:cNvSpPr>
                <p:nvPr/>
              </p:nvSpPr>
              <p:spPr bwMode="auto">
                <a:xfrm>
                  <a:off x="2375" y="2512"/>
                  <a:ext cx="1382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401" name="Group 46"/>
              <p:cNvGrpSpPr>
                <a:grpSpLocks/>
              </p:cNvGrpSpPr>
              <p:nvPr/>
            </p:nvGrpSpPr>
            <p:grpSpPr bwMode="auto">
              <a:xfrm>
                <a:off x="0" y="3604"/>
                <a:ext cx="684" cy="556"/>
                <a:chOff x="0" y="3604"/>
                <a:chExt cx="684" cy="556"/>
              </a:xfrm>
            </p:grpSpPr>
            <p:sp>
              <p:nvSpPr>
                <p:cNvPr id="16408" name="Rectangle 47"/>
                <p:cNvSpPr>
                  <a:spLocks noChangeArrowheads="1"/>
                </p:cNvSpPr>
                <p:nvPr/>
              </p:nvSpPr>
              <p:spPr bwMode="auto">
                <a:xfrm>
                  <a:off x="43" y="3604"/>
                  <a:ext cx="59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600" b="0">
                      <a:latin typeface="+mn-lt"/>
                      <a:cs typeface="Times New Roman" pitchFamily="18" charset="0"/>
                    </a:rPr>
                    <a:t>Ratio</a:t>
                  </a:r>
                </a:p>
                <a:p>
                  <a:pPr algn="ctr"/>
                  <a:endParaRPr lang="en-US" sz="1600" b="0">
                    <a:latin typeface="+mn-lt"/>
                  </a:endParaRPr>
                </a:p>
              </p:txBody>
            </p:sp>
            <p:sp>
              <p:nvSpPr>
                <p:cNvPr id="16409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3604"/>
                  <a:ext cx="68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402" name="Group 49"/>
              <p:cNvGrpSpPr>
                <a:grpSpLocks/>
              </p:cNvGrpSpPr>
              <p:nvPr/>
            </p:nvGrpSpPr>
            <p:grpSpPr bwMode="auto">
              <a:xfrm>
                <a:off x="684" y="3604"/>
                <a:ext cx="1691" cy="556"/>
                <a:chOff x="684" y="3604"/>
                <a:chExt cx="1691" cy="556"/>
              </a:xfrm>
            </p:grpSpPr>
            <p:sp>
              <p:nvSpPr>
                <p:cNvPr id="16406" name="Rectangle 50"/>
                <p:cNvSpPr>
                  <a:spLocks noChangeArrowheads="1"/>
                </p:cNvSpPr>
                <p:nvPr/>
              </p:nvSpPr>
              <p:spPr bwMode="auto">
                <a:xfrm>
                  <a:off x="727" y="3604"/>
                  <a:ext cx="1605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1600" b="0" i="1">
                      <a:latin typeface="+mn-lt"/>
                      <a:ea typeface="MS Mincho" pitchFamily="49" charset="-128"/>
                    </a:rPr>
                    <a:t>new_value = a * old_value</a:t>
                  </a:r>
                  <a:endParaRPr lang="en-US" sz="1600" b="0">
                    <a:latin typeface="+mn-lt"/>
                    <a:cs typeface="Times New Roman" pitchFamily="18" charset="0"/>
                  </a:endParaRPr>
                </a:p>
                <a:p>
                  <a:endParaRPr lang="en-US" sz="1600" b="0">
                    <a:latin typeface="+mn-lt"/>
                  </a:endParaRPr>
                </a:p>
              </p:txBody>
            </p:sp>
            <p:sp>
              <p:nvSpPr>
                <p:cNvPr id="16407" name="Rectangle 51"/>
                <p:cNvSpPr>
                  <a:spLocks noChangeArrowheads="1"/>
                </p:cNvSpPr>
                <p:nvPr/>
              </p:nvSpPr>
              <p:spPr bwMode="auto">
                <a:xfrm>
                  <a:off x="684" y="3604"/>
                  <a:ext cx="1691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6403" name="Group 52"/>
              <p:cNvGrpSpPr>
                <a:grpSpLocks/>
              </p:cNvGrpSpPr>
              <p:nvPr/>
            </p:nvGrpSpPr>
            <p:grpSpPr bwMode="auto">
              <a:xfrm>
                <a:off x="2375" y="3604"/>
                <a:ext cx="1382" cy="556"/>
                <a:chOff x="2375" y="3604"/>
                <a:chExt cx="1382" cy="556"/>
              </a:xfrm>
            </p:grpSpPr>
            <p:sp>
              <p:nvSpPr>
                <p:cNvPr id="16404" name="Rectangle 53"/>
                <p:cNvSpPr>
                  <a:spLocks noChangeArrowheads="1"/>
                </p:cNvSpPr>
                <p:nvPr/>
              </p:nvSpPr>
              <p:spPr bwMode="auto">
                <a:xfrm>
                  <a:off x="2418" y="3604"/>
                  <a:ext cx="1296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+mn-lt"/>
                      <a:cs typeface="Times New Roman" pitchFamily="18" charset="0"/>
                    </a:rPr>
                    <a:t>Length can be measured in meters or feet.</a:t>
                  </a:r>
                </a:p>
                <a:p>
                  <a:endParaRPr lang="en-US" sz="1600" b="0">
                    <a:latin typeface="+mn-lt"/>
                  </a:endParaRPr>
                </a:p>
              </p:txBody>
            </p:sp>
            <p:sp>
              <p:nvSpPr>
                <p:cNvPr id="16405" name="Rectangle 54"/>
                <p:cNvSpPr>
                  <a:spLocks noChangeArrowheads="1"/>
                </p:cNvSpPr>
                <p:nvPr/>
              </p:nvSpPr>
              <p:spPr bwMode="auto">
                <a:xfrm>
                  <a:off x="2375" y="3604"/>
                  <a:ext cx="138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</p:grpSp>
        <p:sp>
          <p:nvSpPr>
            <p:cNvPr id="16388" name="Rectangle 55"/>
            <p:cNvSpPr>
              <a:spLocks noChangeArrowheads="1"/>
            </p:cNvSpPr>
            <p:nvPr/>
          </p:nvSpPr>
          <p:spPr bwMode="auto">
            <a:xfrm>
              <a:off x="-2" y="-2"/>
              <a:ext cx="3761" cy="4164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Discrete attribute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Has only a finite or countably infinite set of values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Examples: zip codes, counts, or the set of words in a collection of documents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Often represented as integer variables.  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Note: binary attributes are a special case of discrete attributes </a:t>
            </a:r>
          </a:p>
          <a:p>
            <a:pPr lvl="4">
              <a:lnSpc>
                <a:spcPct val="90000"/>
              </a:lnSpc>
            </a:pPr>
            <a:endParaRPr lang="en-US" sz="1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Continuous attribute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Has real numbers as attribute values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Examples: temperature, height, or weight. 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Practically, real values can only be measured and represented using a finite number of digits.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Continuous attributes are typically represented as floating-point variables.  </a:t>
            </a:r>
          </a:p>
          <a:p>
            <a:pPr lvl="4">
              <a:lnSpc>
                <a:spcPct val="90000"/>
              </a:lnSpc>
            </a:pPr>
            <a:endParaRPr lang="en-US" sz="1800" smtClean="0">
              <a:latin typeface="Times New Roman" pitchFamily="18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and continuous attributes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146477347</TotalTime>
  <Pages>3</Pages>
  <Words>1781</Words>
  <Application>Microsoft Office PowerPoint</Application>
  <PresentationFormat>On-screen Show (4:3)</PresentationFormat>
  <Paragraphs>352</Paragraphs>
  <Slides>42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1_LC.BRev.FY97</vt:lpstr>
      <vt:lpstr>Document</vt:lpstr>
      <vt:lpstr>VISIO</vt:lpstr>
      <vt:lpstr>Machine Learning   Data</vt:lpstr>
      <vt:lpstr>Data topics</vt:lpstr>
      <vt:lpstr>What is data?</vt:lpstr>
      <vt:lpstr>Attribute values</vt:lpstr>
      <vt:lpstr>Types of attributes </vt:lpstr>
      <vt:lpstr>Properties of attributes </vt:lpstr>
      <vt:lpstr>Slide 7</vt:lpstr>
      <vt:lpstr>Slide 8</vt:lpstr>
      <vt:lpstr>Discrete and continuous attributes </vt:lpstr>
      <vt:lpstr>Types of data sets </vt:lpstr>
      <vt:lpstr>Record data </vt:lpstr>
      <vt:lpstr>Data matrix </vt:lpstr>
      <vt:lpstr>Document data</vt:lpstr>
      <vt:lpstr>Transaction data</vt:lpstr>
      <vt:lpstr>Graph data </vt:lpstr>
      <vt:lpstr>Chemical data </vt:lpstr>
      <vt:lpstr>Ordered data </vt:lpstr>
      <vt:lpstr>Ordered data </vt:lpstr>
      <vt:lpstr>Ordered data</vt:lpstr>
      <vt:lpstr>Stages of knowledge extraction</vt:lpstr>
      <vt:lpstr>Data quality </vt:lpstr>
      <vt:lpstr>Noise</vt:lpstr>
      <vt:lpstr>Noise</vt:lpstr>
      <vt:lpstr>Outliers</vt:lpstr>
      <vt:lpstr>Outliers</vt:lpstr>
      <vt:lpstr>Missing values</vt:lpstr>
      <vt:lpstr>Duplicate data</vt:lpstr>
      <vt:lpstr>Data preprocessing</vt:lpstr>
      <vt:lpstr>Aggregation</vt:lpstr>
      <vt:lpstr>Aggregation</vt:lpstr>
      <vt:lpstr>Sampling </vt:lpstr>
      <vt:lpstr>Sampling </vt:lpstr>
      <vt:lpstr>Types of sampling</vt:lpstr>
      <vt:lpstr>Sample size</vt:lpstr>
      <vt:lpstr>Sample size</vt:lpstr>
      <vt:lpstr>Approaches to discretization </vt:lpstr>
      <vt:lpstr>Attribute transformation</vt:lpstr>
      <vt:lpstr>Attribute transformation</vt:lpstr>
      <vt:lpstr>Attribute transformation</vt:lpstr>
      <vt:lpstr>Transform data to a new space</vt:lpstr>
      <vt:lpstr>Summary statistics and visualization</vt:lpstr>
      <vt:lpstr>Iris dataset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James Jeffry Howbert</cp:lastModifiedBy>
  <cp:revision>387</cp:revision>
  <cp:lastPrinted>2001-08-28T17:59:37Z</cp:lastPrinted>
  <dcterms:created xsi:type="dcterms:W3CDTF">1998-03-18T13:44:31Z</dcterms:created>
  <dcterms:modified xsi:type="dcterms:W3CDTF">2014-01-13T05:14:34Z</dcterms:modified>
</cp:coreProperties>
</file>