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515" r:id="rId2"/>
    <p:sldId id="636" r:id="rId3"/>
    <p:sldId id="638" r:id="rId4"/>
    <p:sldId id="637" r:id="rId5"/>
    <p:sldId id="639" r:id="rId6"/>
    <p:sldId id="640" r:id="rId7"/>
    <p:sldId id="641" r:id="rId8"/>
    <p:sldId id="644" r:id="rId9"/>
    <p:sldId id="659" r:id="rId10"/>
    <p:sldId id="642" r:id="rId11"/>
    <p:sldId id="630" r:id="rId12"/>
    <p:sldId id="647" r:id="rId13"/>
    <p:sldId id="648" r:id="rId14"/>
    <p:sldId id="654" r:id="rId15"/>
    <p:sldId id="655" r:id="rId16"/>
    <p:sldId id="656" r:id="rId17"/>
    <p:sldId id="658" r:id="rId18"/>
    <p:sldId id="652" r:id="rId19"/>
    <p:sldId id="645" r:id="rId20"/>
    <p:sldId id="646" r:id="rId21"/>
    <p:sldId id="649" r:id="rId22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us Svensén" initials="JF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99"/>
    <a:srgbClr val="2A8487"/>
    <a:srgbClr val="1C5A61"/>
    <a:srgbClr val="0C6D9C"/>
    <a:srgbClr val="FF0000"/>
    <a:srgbClr val="CC3300"/>
    <a:srgbClr val="F5F5F5"/>
    <a:srgbClr val="F4F4F4"/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8" autoAdjust="0"/>
    <p:restoredTop sz="83689" autoAdjust="0"/>
  </p:normalViewPr>
  <p:slideViewPr>
    <p:cSldViewPr snapToGrid="0">
      <p:cViewPr>
        <p:scale>
          <a:sx n="100" d="100"/>
          <a:sy n="100" d="100"/>
        </p:scale>
        <p:origin x="-186" y="-216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-3528" y="-90"/>
      </p:cViewPr>
      <p:guideLst>
        <p:guide orient="horz" pos="2929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591" y="4416098"/>
            <a:ext cx="5143698" cy="41793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813" tIns="48408" rIns="96813" bIns="48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4850"/>
            <a:ext cx="4627563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1675"/>
            <a:ext cx="4643437" cy="3482975"/>
          </a:xfrm>
          <a:solidFill>
            <a:srgbClr val="FFFFFF"/>
          </a:solidFill>
          <a:ln/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8"/>
            <a:ext cx="5142177" cy="417938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78" tIns="45785" rIns="91578" bIns="45785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expected value of two random variables considered simultaneously.</a:t>
            </a:r>
          </a:p>
          <a:p>
            <a:endParaRPr lang="en-US" dirty="0" smtClean="0"/>
          </a:p>
          <a:p>
            <a:r>
              <a:rPr lang="en-US" dirty="0" smtClean="0"/>
              <a:t>When working</a:t>
            </a:r>
            <a:r>
              <a:rPr lang="en-US" baseline="0" dirty="0" smtClean="0"/>
              <a:t> in</a:t>
            </a:r>
            <a:r>
              <a:rPr lang="en-US" dirty="0" smtClean="0"/>
              <a:t> higher-dimensional</a:t>
            </a:r>
            <a:r>
              <a:rPr lang="en-US" baseline="0" dirty="0" smtClean="0"/>
              <a:t> spaces, can have </a:t>
            </a:r>
            <a:r>
              <a:rPr lang="en-US" dirty="0" smtClean="0"/>
              <a:t>a</a:t>
            </a:r>
            <a:r>
              <a:rPr lang="en-US" baseline="0" dirty="0" smtClean="0"/>
              <a:t> whole matrix of </a:t>
            </a:r>
            <a:r>
              <a:rPr lang="en-US" baseline="0" dirty="0" err="1" smtClean="0"/>
              <a:t>covariances</a:t>
            </a:r>
            <a:r>
              <a:rPr lang="en-US" baseline="0" dirty="0" smtClean="0"/>
              <a:t> (will look at later).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Formulas on this slide use summation (for discrete</a:t>
            </a:r>
            <a:r>
              <a:rPr lang="en-US" baseline="0" dirty="0" smtClean="0"/>
              <a:t> distributions), but could as well be integration (for continuous distributions).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831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3810000"/>
            <a:ext cx="831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 Third Level</a:t>
            </a:r>
          </a:p>
        </p:txBody>
      </p:sp>
      <p:grpSp>
        <p:nvGrpSpPr>
          <p:cNvPr id="9220" name="Group 22"/>
          <p:cNvGrpSpPr>
            <a:grpSpLocks/>
          </p:cNvGrpSpPr>
          <p:nvPr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88" y="3408"/>
              <a:ext cx="5269" cy="1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>
                <a:lnSpc>
                  <a:spcPts val="2000"/>
                </a:lnSpc>
                <a:defRPr/>
              </a:pPr>
              <a:r>
                <a:rPr lang="en-US" sz="1200" b="0" dirty="0" smtClean="0"/>
                <a:t>  Jeff </a:t>
              </a:r>
              <a:r>
                <a:rPr lang="en-US" sz="1200" b="0" dirty="0"/>
                <a:t>Howbert 	    </a:t>
              </a:r>
              <a:r>
                <a:rPr lang="en-US" sz="1200" b="0" dirty="0" smtClean="0"/>
                <a:t>                       </a:t>
              </a:r>
              <a:r>
                <a:rPr lang="en-US" sz="1200" b="0" dirty="0"/>
                <a:t>Introduction to Machine Learning       	      Winter </a:t>
              </a:r>
              <a:r>
                <a:rPr lang="en-US" sz="1200" b="0" dirty="0" smtClean="0"/>
                <a:t>2014               </a:t>
              </a:r>
              <a:fld id="{B7BA7A6B-1EF5-40CD-94E9-4A6EA9900F8D}" type="slidenum">
                <a:rPr lang="en-US" sz="1200" b="0"/>
                <a:pPr>
                  <a:lnSpc>
                    <a:spcPts val="2000"/>
                  </a:lnSpc>
                  <a:defRPr/>
                </a:pPr>
                <a:t>‹#›</a:t>
              </a:fld>
              <a:r>
                <a:rPr lang="en-US" sz="1200" b="0" dirty="0"/>
                <a:t> </a:t>
              </a:r>
            </a:p>
          </p:txBody>
        </p:sp>
      </p:grpSp>
      <p:pic>
        <p:nvPicPr>
          <p:cNvPr id="9221" name="Picture 2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825500"/>
            <a:ext cx="8305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1" fontAlgn="base" hangingPunct="1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1" fontAlgn="base" hangingPunct="1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1" fontAlgn="base" hangingPunct="1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8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2286000"/>
            <a:ext cx="8763000" cy="1600200"/>
          </a:xfrm>
        </p:spPr>
        <p:txBody>
          <a:bodyPr/>
          <a:lstStyle/>
          <a:p>
            <a:r>
              <a:rPr lang="en-US" dirty="0" smtClean="0"/>
              <a:t>Machine Learning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Math Essentials</a:t>
            </a:r>
            <a:br>
              <a:rPr lang="en-US" dirty="0" smtClean="0"/>
            </a:br>
            <a:r>
              <a:rPr lang="en-US" dirty="0" smtClean="0"/>
              <a:t>Part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aussian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333" y="1429000"/>
            <a:ext cx="5333334" cy="4000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1143000"/>
            <a:ext cx="8318500" cy="66675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In three dimensions</a:t>
            </a:r>
          </a:p>
          <a:p>
            <a:pPr algn="ctr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Multivariate Gaussian distribution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0525" y="4514850"/>
            <a:ext cx="474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rng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( 1 );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mu =    [ 2; 1; 1 ];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sigma = [ 0.25 0.30 0.10;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      0.30 1.00 0.70;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      0.10 0.70 2.00] ;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( 1000, 3 );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x = x * sigma;</a:t>
            </a:r>
          </a:p>
          <a:p>
            <a:r>
              <a:rPr lang="fi-FI" sz="1200" b="0" dirty="0" smtClean="0">
                <a:latin typeface="Courier New" pitchFamily="49" charset="0"/>
                <a:cs typeface="Courier New" pitchFamily="49" charset="0"/>
              </a:rPr>
              <a:t>x = x + repmat( mu', 1000, 1 );</a:t>
            </a:r>
          </a:p>
          <a:p>
            <a:r>
              <a:rPr lang="it-IT" sz="1200" b="0" dirty="0" smtClean="0">
                <a:latin typeface="Courier New" pitchFamily="49" charset="0"/>
                <a:cs typeface="Courier New" pitchFamily="49" charset="0"/>
              </a:rPr>
              <a:t>scatter3( x( :, 1 ), x( :, 2 ), x( :, 3 ), '.' 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257" y="1227219"/>
            <a:ext cx="8604985" cy="4721094"/>
          </a:xfrm>
        </p:spPr>
        <p:txBody>
          <a:bodyPr/>
          <a:lstStyle/>
          <a:p>
            <a:r>
              <a:rPr lang="en-US" sz="2400" dirty="0" smtClean="0"/>
              <a:t>Orthogonal projection of </a:t>
            </a:r>
            <a:r>
              <a:rPr lang="en-US" sz="2400" b="1" dirty="0" smtClean="0"/>
              <a:t>y</a:t>
            </a:r>
            <a:r>
              <a:rPr lang="en-US" sz="2400" dirty="0" smtClean="0"/>
              <a:t> onto </a:t>
            </a:r>
            <a:r>
              <a:rPr lang="en-US" sz="2400" b="1" dirty="0" smtClean="0"/>
              <a:t>x</a:t>
            </a:r>
          </a:p>
          <a:p>
            <a:pPr lvl="1"/>
            <a:r>
              <a:rPr lang="en-US" sz="2400" dirty="0" smtClean="0"/>
              <a:t>Can take place in any space of dimensionality </a:t>
            </a:r>
            <a:r>
              <a:rPr lang="en-US" sz="2400" u="sng" dirty="0" smtClean="0"/>
              <a:t>&gt;</a:t>
            </a:r>
            <a:r>
              <a:rPr lang="en-US" sz="2400" dirty="0" smtClean="0"/>
              <a:t> 2</a:t>
            </a:r>
          </a:p>
          <a:p>
            <a:pPr lvl="1"/>
            <a:r>
              <a:rPr lang="en-US" sz="2400" dirty="0" smtClean="0"/>
              <a:t>Unit vector in direction of </a:t>
            </a:r>
            <a:r>
              <a:rPr lang="en-US" sz="2400" b="1" dirty="0" smtClean="0"/>
              <a:t>x</a:t>
            </a:r>
            <a:r>
              <a:rPr lang="en-US" sz="2400" dirty="0" smtClean="0"/>
              <a:t> is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x</a:t>
            </a:r>
            <a:r>
              <a:rPr lang="en-US" sz="2400" dirty="0" smtClean="0"/>
              <a:t> / || </a:t>
            </a:r>
            <a:r>
              <a:rPr lang="en-US" sz="2400" b="1" dirty="0" smtClean="0"/>
              <a:t>x</a:t>
            </a:r>
            <a:r>
              <a:rPr lang="en-US" sz="2400" dirty="0" smtClean="0"/>
              <a:t> ||</a:t>
            </a:r>
          </a:p>
          <a:p>
            <a:pPr lvl="1"/>
            <a:r>
              <a:rPr lang="en-US" sz="2400" dirty="0" smtClean="0"/>
              <a:t>Length of projection of </a:t>
            </a:r>
            <a:r>
              <a:rPr lang="en-US" sz="2400" b="1" dirty="0" smtClean="0"/>
              <a:t>y</a:t>
            </a:r>
            <a:r>
              <a:rPr lang="en-US" sz="2400" dirty="0" smtClean="0"/>
              <a:t> in</a:t>
            </a:r>
            <a:br>
              <a:rPr lang="en-US" sz="2400" dirty="0" smtClean="0"/>
            </a:br>
            <a:r>
              <a:rPr lang="en-US" sz="2400" dirty="0" smtClean="0"/>
              <a:t>direction of </a:t>
            </a:r>
            <a:r>
              <a:rPr lang="en-US" sz="2400" b="1" dirty="0" smtClean="0"/>
              <a:t>x</a:t>
            </a:r>
            <a:r>
              <a:rPr lang="en-US" sz="2400" dirty="0" smtClean="0"/>
              <a:t> is</a:t>
            </a:r>
            <a:br>
              <a:rPr lang="en-US" sz="2400" dirty="0" smtClean="0"/>
            </a:br>
            <a:r>
              <a:rPr lang="en-US" sz="2400" dirty="0" smtClean="0"/>
              <a:t>		|| </a:t>
            </a:r>
            <a:r>
              <a:rPr lang="en-US" sz="2400" b="1" dirty="0" smtClean="0"/>
              <a:t>y</a:t>
            </a:r>
            <a:r>
              <a:rPr lang="en-US" sz="2400" dirty="0" smtClean="0"/>
              <a:t> || </a:t>
            </a:r>
            <a:r>
              <a:rPr lang="en-US" sz="2400" dirty="0" smtClean="0">
                <a:sym typeface="Symbol"/>
              </a:rPr>
              <a:t> </a:t>
            </a:r>
            <a:r>
              <a:rPr lang="en-US" sz="2400" dirty="0" err="1" smtClean="0"/>
              <a:t>cos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 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Orthogonal projection of</a:t>
            </a:r>
            <a:br>
              <a:rPr lang="en-US" sz="2400" dirty="0" smtClean="0"/>
            </a:br>
            <a:r>
              <a:rPr lang="en-US" sz="2400" b="1" dirty="0" smtClean="0"/>
              <a:t>y</a:t>
            </a:r>
            <a:r>
              <a:rPr lang="en-US" sz="2400" dirty="0" smtClean="0"/>
              <a:t> onto </a:t>
            </a:r>
            <a:r>
              <a:rPr lang="en-US" sz="2400" b="1" dirty="0" smtClean="0"/>
              <a:t>x</a:t>
            </a:r>
            <a:r>
              <a:rPr lang="en-US" sz="2400" dirty="0" smtClean="0"/>
              <a:t> is the vector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err="1" smtClean="0"/>
              <a:t>proj</a:t>
            </a:r>
            <a:r>
              <a:rPr lang="en-US" sz="2400" b="1" baseline="-25000" dirty="0" err="1" smtClean="0"/>
              <a:t>x</a:t>
            </a:r>
            <a:r>
              <a:rPr lang="en-US" sz="2400" dirty="0" smtClean="0"/>
              <a:t>( </a:t>
            </a:r>
            <a:r>
              <a:rPr lang="en-US" sz="2400" b="1" dirty="0" smtClean="0"/>
              <a:t>y</a:t>
            </a:r>
            <a:r>
              <a:rPr lang="en-US" sz="2400" dirty="0" smtClean="0"/>
              <a:t> )   =   </a:t>
            </a:r>
            <a:r>
              <a:rPr lang="en-US" sz="2400" b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 </a:t>
            </a:r>
            <a:r>
              <a:rPr lang="en-US" sz="2400" dirty="0" smtClean="0"/>
              <a:t>|| </a:t>
            </a:r>
            <a:r>
              <a:rPr lang="en-US" sz="2400" b="1" dirty="0" smtClean="0"/>
              <a:t>y</a:t>
            </a:r>
            <a:r>
              <a:rPr lang="en-US" sz="2400" dirty="0" smtClean="0"/>
              <a:t> || </a:t>
            </a:r>
            <a:r>
              <a:rPr lang="en-US" sz="2400" dirty="0" smtClean="0">
                <a:sym typeface="Symbol"/>
              </a:rPr>
              <a:t> </a:t>
            </a:r>
            <a:r>
              <a:rPr lang="en-US" sz="2400" dirty="0" err="1" smtClean="0"/>
              <a:t>cos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 </a:t>
            </a:r>
            <a:r>
              <a:rPr lang="en-US" sz="2400" dirty="0" smtClean="0">
                <a:sym typeface="Symbol"/>
              </a:rPr>
              <a:t>) / </a:t>
            </a:r>
            <a:r>
              <a:rPr lang="en-US" sz="2400" dirty="0" smtClean="0"/>
              <a:t>|| </a:t>
            </a:r>
            <a:r>
              <a:rPr lang="en-US" sz="2400" b="1" dirty="0" smtClean="0"/>
              <a:t>x</a:t>
            </a:r>
            <a:r>
              <a:rPr lang="en-US" sz="2400" dirty="0" smtClean="0"/>
              <a:t> ||   =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dirty="0" smtClean="0">
                <a:sym typeface="Symbol"/>
              </a:rPr>
              <a:t>[ ( 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  </a:t>
            </a:r>
            <a:r>
              <a:rPr lang="en-US" sz="2400" b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 ) / || 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 ||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/>
              <a:t> ] </a:t>
            </a:r>
            <a:r>
              <a:rPr lang="en-US" sz="2400" b="1" dirty="0" smtClean="0"/>
              <a:t>x</a:t>
            </a:r>
            <a:r>
              <a:rPr lang="en-US" sz="2400" dirty="0" smtClean="0"/>
              <a:t>	</a:t>
            </a:r>
            <a:r>
              <a:rPr lang="en-US" sz="2000" dirty="0" smtClean="0"/>
              <a:t>(using dot product alternate form)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projection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5162468" y="2350200"/>
            <a:ext cx="3287858" cy="2083270"/>
            <a:chOff x="5162468" y="1994075"/>
            <a:chExt cx="3287858" cy="2083270"/>
          </a:xfrm>
        </p:grpSpPr>
        <p:cxnSp>
          <p:nvCxnSpPr>
            <p:cNvPr id="7" name="Straight Arrow Connector 6"/>
            <p:cNvCxnSpPr/>
            <p:nvPr/>
          </p:nvCxnSpPr>
          <p:spPr bwMode="auto">
            <a:xfrm flipV="1">
              <a:off x="5303592" y="2375075"/>
              <a:ext cx="1828800" cy="1447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5303592" y="3289475"/>
              <a:ext cx="3048000" cy="533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6675192" y="199407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  <a:cs typeface="Times New Roman" pitchFamily="18" charset="0"/>
                </a:rPr>
                <a:t>y</a:t>
              </a:r>
              <a:endParaRPr lang="en-US" sz="20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22992" y="337083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  <a:cs typeface="Times New Roman" pitchFamily="18" charset="0"/>
                </a:rPr>
                <a:t>x</a:t>
              </a:r>
              <a:endParaRPr lang="en-US" sz="20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41792" y="3132610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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Arc 15"/>
            <p:cNvSpPr/>
            <p:nvPr/>
          </p:nvSpPr>
          <p:spPr bwMode="auto">
            <a:xfrm rot="1955644">
              <a:off x="5162468" y="2710617"/>
              <a:ext cx="1644865" cy="1365013"/>
            </a:xfrm>
            <a:prstGeom prst="arc">
              <a:avLst>
                <a:gd name="adj1" fmla="val 17051835"/>
                <a:gd name="adj2" fmla="val 2024638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 rot="16200000" flipH="1">
              <a:off x="6661479" y="2821045"/>
              <a:ext cx="1109312" cy="2173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5313141" y="3465138"/>
              <a:ext cx="2011680" cy="36575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6042392" y="3677235"/>
              <a:ext cx="1217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  <a:cs typeface="Times New Roman" pitchFamily="18" charset="0"/>
                </a:rPr>
                <a:t>proj</a:t>
              </a:r>
              <a:r>
                <a:rPr lang="en-US" sz="2000" baseline="-25000" dirty="0" err="1" smtClean="0"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 smtClean="0">
                  <a:latin typeface="+mn-lt"/>
                  <a:cs typeface="Times New Roman" pitchFamily="18" charset="0"/>
                </a:rPr>
                <a:t>( y )</a:t>
              </a:r>
              <a:endParaRPr lang="en-US" sz="2000" dirty="0">
                <a:latin typeface="+mn-lt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Content Placeholder 1"/>
          <p:cNvSpPr>
            <a:spLocks noGrp="1"/>
          </p:cNvSpPr>
          <p:nvPr>
            <p:ph idx="1"/>
          </p:nvPr>
        </p:nvSpPr>
        <p:spPr>
          <a:xfrm>
            <a:off x="323850" y="1181100"/>
            <a:ext cx="8667750" cy="5181600"/>
          </a:xfrm>
        </p:spPr>
        <p:txBody>
          <a:bodyPr/>
          <a:lstStyle/>
          <a:p>
            <a:r>
              <a:rPr lang="en-US" sz="2400" dirty="0" smtClean="0"/>
              <a:t>There are many types of </a:t>
            </a:r>
            <a:r>
              <a:rPr lang="en-US" sz="2400" dirty="0" smtClean="0">
                <a:solidFill>
                  <a:srgbClr val="FF0000"/>
                </a:solidFill>
              </a:rPr>
              <a:t>linear</a:t>
            </a:r>
            <a:r>
              <a:rPr lang="en-US" sz="2400" dirty="0" smtClean="0"/>
              <a:t> models in machine learning.</a:t>
            </a:r>
          </a:p>
          <a:p>
            <a:pPr lvl="1"/>
            <a:r>
              <a:rPr lang="en-US" sz="2400" dirty="0" smtClean="0"/>
              <a:t>Common in both classification and regression.</a:t>
            </a:r>
          </a:p>
          <a:p>
            <a:pPr lvl="1"/>
            <a:r>
              <a:rPr lang="en-US" sz="2400" dirty="0" smtClean="0"/>
              <a:t>A linear model consists of a vector </a:t>
            </a:r>
            <a:r>
              <a:rPr lang="en-US" sz="2400" b="1" dirty="0" smtClean="0">
                <a:sym typeface="Symbol" pitchFamily="18" charset="2"/>
              </a:rPr>
              <a:t>w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/>
              <a:t>in </a:t>
            </a:r>
            <a:r>
              <a:rPr lang="en-US" sz="2400" i="1" dirty="0" smtClean="0"/>
              <a:t>d</a:t>
            </a:r>
            <a:r>
              <a:rPr lang="en-US" sz="2400" dirty="0" smtClean="0"/>
              <a:t>-dimensional feature space.</a:t>
            </a:r>
          </a:p>
          <a:p>
            <a:pPr lvl="1"/>
            <a:r>
              <a:rPr lang="en-US" sz="2400" dirty="0" smtClean="0"/>
              <a:t>The vector </a:t>
            </a:r>
            <a:r>
              <a:rPr lang="en-US" sz="2400" b="1" dirty="0" smtClean="0">
                <a:sym typeface="Symbol"/>
              </a:rPr>
              <a:t>w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attempts to capture the strongest gradient (rate of change) in the output variable, as seen across all training samples.</a:t>
            </a:r>
          </a:p>
          <a:p>
            <a:pPr lvl="1"/>
            <a:r>
              <a:rPr lang="en-US" sz="2400" dirty="0" smtClean="0"/>
              <a:t>Different linear models optimize </a:t>
            </a:r>
            <a:r>
              <a:rPr lang="en-US" sz="2400" b="1" dirty="0" smtClean="0">
                <a:sym typeface="Symbol"/>
              </a:rPr>
              <a:t>w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in different ways.</a:t>
            </a:r>
            <a:endParaRPr lang="en-US" sz="2400" dirty="0" smtClean="0"/>
          </a:p>
          <a:p>
            <a:pPr lvl="1"/>
            <a:r>
              <a:rPr lang="en-US" sz="2400" dirty="0" smtClean="0"/>
              <a:t>A point </a:t>
            </a:r>
            <a:r>
              <a:rPr lang="en-US" sz="2400" b="1" dirty="0" smtClean="0"/>
              <a:t>x</a:t>
            </a:r>
            <a:r>
              <a:rPr lang="en-US" sz="2400" dirty="0" smtClean="0"/>
              <a:t> in feature space is mapped from </a:t>
            </a:r>
            <a:r>
              <a:rPr lang="en-US" sz="2400" i="1" dirty="0" smtClean="0"/>
              <a:t>d</a:t>
            </a:r>
            <a:r>
              <a:rPr lang="en-US" sz="2400" dirty="0" smtClean="0"/>
              <a:t> dimensions to a scalar (1-dimensional) output </a:t>
            </a:r>
            <a:r>
              <a:rPr lang="en-US" sz="2400" i="1" dirty="0" smtClean="0"/>
              <a:t>z</a:t>
            </a:r>
            <a:r>
              <a:rPr lang="en-US" sz="2400" dirty="0" smtClean="0"/>
              <a:t> by projection onto </a:t>
            </a:r>
            <a:r>
              <a:rPr lang="en-US" sz="2400" b="1" dirty="0" smtClean="0">
                <a:sym typeface="Symbol"/>
              </a:rPr>
              <a:t>w</a:t>
            </a:r>
            <a:r>
              <a:rPr lang="en-US" sz="2400" b="1" dirty="0" smtClean="0">
                <a:sym typeface="Symbol"/>
              </a:rPr>
              <a:t>:</a:t>
            </a:r>
            <a:endParaRPr lang="en-US" sz="2400" b="1" dirty="0" smtClean="0"/>
          </a:p>
          <a:p>
            <a:endParaRPr lang="en-US" sz="2400" dirty="0" smtClean="0"/>
          </a:p>
        </p:txBody>
      </p:sp>
      <p:sp>
        <p:nvSpPr>
          <p:cNvPr id="205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models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817688" y="5524500"/>
          <a:ext cx="5221287" cy="533400"/>
        </p:xfrm>
        <a:graphic>
          <a:graphicData uri="http://schemas.openxmlformats.org/presentationml/2006/ole">
            <p:oleObj spid="_x0000_s207874" name="Equation" r:id="rId3" imgW="223488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56854" y="5419725"/>
            <a:ext cx="1582484" cy="923330"/>
          </a:xfrm>
          <a:prstGeom prst="rect">
            <a:avLst/>
          </a:prstGeom>
          <a:noFill/>
          <a:ln w="31750" cmpd="dbl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 smtClean="0">
                <a:sym typeface="Symbol"/>
              </a:rPr>
              <a:t>c</a:t>
            </a:r>
            <a:r>
              <a:rPr lang="en-US" sz="1800" b="0" dirty="0" smtClean="0">
                <a:sym typeface="Symbol"/>
              </a:rPr>
              <a:t>f. Lecture 5b</a:t>
            </a:r>
          </a:p>
          <a:p>
            <a:pPr algn="ctr"/>
            <a:r>
              <a:rPr lang="en-US" sz="1800" b="0" i="1" dirty="0" smtClean="0">
                <a:sym typeface="Symbol"/>
              </a:rPr>
              <a:t>w</a:t>
            </a:r>
            <a:r>
              <a:rPr lang="en-US" sz="1800" b="0" baseline="-25000" dirty="0" smtClean="0">
                <a:sym typeface="Symbol"/>
              </a:rPr>
              <a:t>0</a:t>
            </a:r>
            <a:r>
              <a:rPr lang="en-US" sz="1800" b="0" dirty="0" smtClean="0">
                <a:sym typeface="Symbol"/>
              </a:rPr>
              <a:t> </a:t>
            </a:r>
            <a:r>
              <a:rPr lang="en-US" sz="1800" b="0" dirty="0" smtClean="0">
                <a:sym typeface="Symbol"/>
              </a:rPr>
              <a:t> </a:t>
            </a:r>
          </a:p>
          <a:p>
            <a:pPr algn="ctr"/>
            <a:r>
              <a:rPr lang="en-US" sz="1800" dirty="0" smtClean="0">
                <a:sym typeface="Symbol"/>
              </a:rPr>
              <a:t>w</a:t>
            </a:r>
            <a:r>
              <a:rPr lang="en-US" sz="1800" b="0" dirty="0" smtClean="0">
                <a:sym typeface="Symbol"/>
              </a:rPr>
              <a:t>  </a:t>
            </a:r>
            <a:r>
              <a:rPr lang="en-US" sz="1800" dirty="0" smtClean="0">
                <a:sym typeface="Symbol"/>
              </a:rPr>
              <a:t></a:t>
            </a: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82025" cy="5181600"/>
          </a:xfrm>
        </p:spPr>
        <p:txBody>
          <a:bodyPr/>
          <a:lstStyle/>
          <a:p>
            <a:r>
              <a:rPr lang="en-US" sz="2400" dirty="0" smtClean="0"/>
              <a:t>There are many types of </a:t>
            </a:r>
            <a:r>
              <a:rPr lang="en-US" sz="2400" dirty="0" smtClean="0">
                <a:solidFill>
                  <a:srgbClr val="FF0000"/>
                </a:solidFill>
              </a:rPr>
              <a:t>linear</a:t>
            </a:r>
            <a:r>
              <a:rPr lang="en-US" sz="2400" dirty="0" smtClean="0"/>
              <a:t> models in machine learning.</a:t>
            </a:r>
          </a:p>
          <a:p>
            <a:pPr lvl="1"/>
            <a:r>
              <a:rPr lang="en-US" sz="2400" dirty="0" smtClean="0"/>
              <a:t>The projection output </a:t>
            </a:r>
            <a:r>
              <a:rPr lang="en-US" sz="2400" i="1" dirty="0" smtClean="0"/>
              <a:t>z</a:t>
            </a:r>
            <a:r>
              <a:rPr lang="en-US" sz="2400" dirty="0" smtClean="0"/>
              <a:t> is typically transformed to a final predicted output </a:t>
            </a:r>
            <a:r>
              <a:rPr lang="en-US" sz="2400" i="1" dirty="0" smtClean="0"/>
              <a:t>y</a:t>
            </a:r>
            <a:r>
              <a:rPr lang="en-US" sz="2400" dirty="0" smtClean="0"/>
              <a:t> by some function </a:t>
            </a:r>
            <a:r>
              <a:rPr lang="en-US" sz="2400" dirty="0" smtClean="0">
                <a:sym typeface="Symbol"/>
              </a:rPr>
              <a:t></a:t>
            </a:r>
            <a:r>
              <a:rPr lang="en-US" sz="2400" dirty="0" smtClean="0"/>
              <a:t>: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r>
              <a:rPr lang="en-US" sz="2000" dirty="0" smtClean="0"/>
              <a:t> example: for logistic regression, </a:t>
            </a:r>
            <a:r>
              <a:rPr lang="en-US" sz="2000" dirty="0" smtClean="0">
                <a:sym typeface="Symbol"/>
              </a:rPr>
              <a:t> is logistic function</a:t>
            </a:r>
          </a:p>
          <a:p>
            <a:pPr lvl="2"/>
            <a:r>
              <a:rPr lang="en-US" sz="2000" dirty="0" smtClean="0">
                <a:sym typeface="Symbol"/>
              </a:rPr>
              <a:t> example: for linear regression, ( z ) = z</a:t>
            </a:r>
            <a:endParaRPr lang="en-US" sz="2000" dirty="0" smtClean="0"/>
          </a:p>
          <a:p>
            <a:pPr lvl="1"/>
            <a:r>
              <a:rPr lang="en-US" sz="2400" dirty="0" smtClean="0"/>
              <a:t>Models are called linear because they are a linear function of the model vector components </a:t>
            </a:r>
            <a:r>
              <a:rPr lang="en-US" sz="2400" i="1" dirty="0" smtClean="0">
                <a:sym typeface="Symbol"/>
              </a:rPr>
              <a:t>w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…, </a:t>
            </a:r>
            <a:r>
              <a:rPr lang="en-US" sz="2400" i="1" dirty="0" smtClean="0">
                <a:sym typeface="Symbol"/>
              </a:rPr>
              <a:t>w</a:t>
            </a:r>
            <a:r>
              <a:rPr lang="en-US" sz="2400" i="1" baseline="-25000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.</a:t>
            </a:r>
          </a:p>
          <a:p>
            <a:pPr lvl="1"/>
            <a:r>
              <a:rPr lang="en-US" sz="2400" dirty="0" smtClean="0">
                <a:sym typeface="Symbol"/>
              </a:rPr>
              <a:t>Key feature of all linear models: no matter what  is, a constant value of </a:t>
            </a:r>
            <a:r>
              <a:rPr lang="en-US" sz="2400" i="1" dirty="0" smtClean="0">
                <a:sym typeface="Symbol"/>
              </a:rPr>
              <a:t>z</a:t>
            </a:r>
            <a:r>
              <a:rPr lang="en-US" sz="2400" dirty="0" smtClean="0">
                <a:sym typeface="Symbol"/>
              </a:rPr>
              <a:t> is transformed to a constant value of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, so decision boundaries remain linear even after transform.</a:t>
            </a:r>
            <a:endParaRPr lang="en-US" sz="2400" dirty="0" smtClean="0"/>
          </a:p>
        </p:txBody>
      </p:sp>
      <p:sp>
        <p:nvSpPr>
          <p:cNvPr id="205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models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060450" y="2409825"/>
          <a:ext cx="7327900" cy="533400"/>
        </p:xfrm>
        <a:graphic>
          <a:graphicData uri="http://schemas.openxmlformats.org/presentationml/2006/ole">
            <p:oleObj spid="_x0000_s208898" name="Equation" r:id="rId3" imgW="31366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of projections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 t="13734"/>
          <a:stretch>
            <a:fillRect/>
          </a:stretch>
        </p:blipFill>
        <p:spPr bwMode="auto">
          <a:xfrm>
            <a:off x="257175" y="1014485"/>
            <a:ext cx="8629650" cy="57435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38375" y="5867400"/>
            <a:ext cx="4685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slide thanks to Greg </a:t>
            </a:r>
            <a:r>
              <a:rPr lang="en-US" sz="1200" b="0" dirty="0" err="1" smtClean="0"/>
              <a:t>Shakhnarovich</a:t>
            </a:r>
            <a:r>
              <a:rPr lang="en-US" sz="1200" b="0" dirty="0" smtClean="0"/>
              <a:t> (CS195-5, Brown Univ., 2006)</a:t>
            </a:r>
            <a:endParaRPr lang="en-US" sz="1200" b="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of projections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 t="13695"/>
          <a:stretch>
            <a:fillRect/>
          </a:stretch>
        </p:blipFill>
        <p:spPr bwMode="auto">
          <a:xfrm>
            <a:off x="252413" y="1005003"/>
            <a:ext cx="8639175" cy="5762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38375" y="5867400"/>
            <a:ext cx="4685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slide thanks to Greg </a:t>
            </a:r>
            <a:r>
              <a:rPr lang="en-US" sz="1200" b="0" dirty="0" err="1" smtClean="0"/>
              <a:t>Shakhnarovich</a:t>
            </a:r>
            <a:r>
              <a:rPr lang="en-US" sz="1200" b="0" dirty="0" smtClean="0"/>
              <a:t> (CS195-5, Brown Univ., 2006)</a:t>
            </a:r>
            <a:endParaRPr lang="en-US" sz="1200" b="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of projections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 t="13695"/>
          <a:stretch>
            <a:fillRect/>
          </a:stretch>
        </p:blipFill>
        <p:spPr bwMode="auto">
          <a:xfrm>
            <a:off x="252413" y="1005068"/>
            <a:ext cx="8639175" cy="5762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38375" y="5867400"/>
            <a:ext cx="4685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slide thanks to Greg </a:t>
            </a:r>
            <a:r>
              <a:rPr lang="en-US" sz="1200" b="0" dirty="0" err="1" smtClean="0"/>
              <a:t>Shakhnarovich</a:t>
            </a:r>
            <a:r>
              <a:rPr lang="en-US" sz="1200" b="0" dirty="0" smtClean="0"/>
              <a:t> (CS195-5, Brown Univ., 2006)</a:t>
            </a:r>
            <a:endParaRPr lang="en-US" sz="1200" b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of projections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 t="13695"/>
          <a:stretch>
            <a:fillRect/>
          </a:stretch>
        </p:blipFill>
        <p:spPr bwMode="auto">
          <a:xfrm>
            <a:off x="252413" y="1004979"/>
            <a:ext cx="8639175" cy="5762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38375" y="5867400"/>
            <a:ext cx="4685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slide thanks to Greg </a:t>
            </a:r>
            <a:r>
              <a:rPr lang="en-US" sz="1200" b="0" dirty="0" err="1" smtClean="0"/>
              <a:t>Shakhnarovich</a:t>
            </a:r>
            <a:r>
              <a:rPr lang="en-US" sz="1200" b="0" dirty="0" smtClean="0"/>
              <a:t> (CS195-5, Brown Univ., 2006)</a:t>
            </a:r>
            <a:endParaRPr lang="en-US" sz="1200" b="0" dirty="0"/>
          </a:p>
        </p:txBody>
      </p:sp>
      <p:sp>
        <p:nvSpPr>
          <p:cNvPr id="6" name="Oval 5"/>
          <p:cNvSpPr/>
          <p:nvPr/>
        </p:nvSpPr>
        <p:spPr bwMode="auto">
          <a:xfrm>
            <a:off x="3667125" y="2886075"/>
            <a:ext cx="1047750" cy="5715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>
            <a:stCxn id="6" idx="5"/>
          </p:cNvCxnSpPr>
          <p:nvPr/>
        </p:nvCxnSpPr>
        <p:spPr bwMode="auto">
          <a:xfrm rot="16200000" flipH="1">
            <a:off x="5039221" y="2896095"/>
            <a:ext cx="1102869" cy="20584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581775" y="4381500"/>
            <a:ext cx="782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margin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5010150" y="5191125"/>
            <a:ext cx="1943100" cy="6477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>
            <a:stCxn id="10" idx="0"/>
          </p:cNvCxnSpPr>
          <p:nvPr/>
        </p:nvCxnSpPr>
        <p:spPr bwMode="auto">
          <a:xfrm rot="5400000" flipH="1" flipV="1">
            <a:off x="6038850" y="4591051"/>
            <a:ext cx="542925" cy="6572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ontent Placeholder 3" descr="Figure4.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6025" y="1809750"/>
            <a:ext cx="5219700" cy="4105275"/>
          </a:xfrm>
        </p:spPr>
      </p:pic>
      <p:sp>
        <p:nvSpPr>
          <p:cNvPr id="40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projection to prediction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1857375"/>
            <a:ext cx="248016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positive margin  </a:t>
            </a:r>
            <a:r>
              <a:rPr lang="en-US" dirty="0" smtClean="0">
                <a:sym typeface="Symbol"/>
              </a:rPr>
              <a:t>  class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676525"/>
            <a:ext cx="252986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negative margin  </a:t>
            </a:r>
            <a:r>
              <a:rPr lang="en-US" dirty="0" smtClean="0">
                <a:sym typeface="Symbol"/>
              </a:rPr>
              <a:t>  class 0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classification_2D_decision_boundar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66700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318500" cy="4495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2400" dirty="0" smtClean="0"/>
              <a:t>Interpreting the model vector of coefficients</a:t>
            </a:r>
          </a:p>
          <a:p>
            <a:endParaRPr lang="en-US" sz="2000" dirty="0" smtClean="0"/>
          </a:p>
          <a:p>
            <a:r>
              <a:rPr lang="en-US" sz="2000" dirty="0" smtClean="0"/>
              <a:t>From MATLAB: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 = [ 13.0460   -1.9024   -0.4047 ]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i="1" dirty="0" smtClean="0">
                <a:sym typeface="Symbol" pitchFamily="18" charset="2"/>
              </a:rPr>
              <a:t>w</a:t>
            </a:r>
            <a:r>
              <a:rPr lang="en-US" sz="2000" baseline="-25000" dirty="0" smtClean="0">
                <a:sym typeface="Symbol" pitchFamily="18" charset="2"/>
              </a:rPr>
              <a:t>0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= B( 1 ), </a:t>
            </a:r>
            <a:r>
              <a:rPr lang="en-US" sz="2000" b="1" dirty="0" smtClean="0">
                <a:sym typeface="Symbol" pitchFamily="18" charset="2"/>
              </a:rPr>
              <a:t>w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= [ </a:t>
            </a:r>
            <a:r>
              <a:rPr lang="en-US" sz="2000" i="1" dirty="0" smtClean="0">
                <a:sym typeface="Symbol" pitchFamily="18" charset="2"/>
              </a:rPr>
              <a:t>w</a:t>
            </a:r>
            <a:r>
              <a:rPr lang="en-US" sz="2000" baseline="-25000" dirty="0" smtClean="0">
                <a:sym typeface="Symbol" pitchFamily="18" charset="2"/>
              </a:rPr>
              <a:t>1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w</a:t>
            </a:r>
            <a:r>
              <a:rPr lang="en-US" sz="2000" baseline="-25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] = B( 2 : 3 )</a:t>
            </a:r>
          </a:p>
          <a:p>
            <a:r>
              <a:rPr lang="en-US" sz="2000" i="1" dirty="0" smtClean="0">
                <a:sym typeface="Symbol" pitchFamily="18" charset="2"/>
              </a:rPr>
              <a:t>w</a:t>
            </a:r>
            <a:r>
              <a:rPr lang="en-US" sz="2000" baseline="-25000" dirty="0" smtClean="0">
                <a:sym typeface="Symbol" pitchFamily="18" charset="2"/>
              </a:rPr>
              <a:t>0</a:t>
            </a:r>
            <a:r>
              <a:rPr lang="en-US" sz="2000" dirty="0" smtClean="0">
                <a:sym typeface="Symbol" pitchFamily="18" charset="2"/>
              </a:rPr>
              <a:t>, </a:t>
            </a:r>
            <a:r>
              <a:rPr lang="en-US" sz="2000" b="1" dirty="0" smtClean="0">
                <a:sym typeface="Symbol" pitchFamily="18" charset="2"/>
              </a:rPr>
              <a:t>w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define location and orientation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of decision boundary</a:t>
            </a:r>
          </a:p>
          <a:p>
            <a:pPr lvl="1"/>
            <a:r>
              <a:rPr lang="en-US" sz="2000" dirty="0" smtClean="0">
                <a:sym typeface="Symbol" pitchFamily="18" charset="2"/>
              </a:rPr>
              <a:t>- </a:t>
            </a:r>
            <a:r>
              <a:rPr lang="en-US" sz="2000" i="1" dirty="0" smtClean="0">
                <a:sym typeface="Symbol" pitchFamily="18" charset="2"/>
              </a:rPr>
              <a:t>w</a:t>
            </a:r>
            <a:r>
              <a:rPr lang="en-US" sz="2000" baseline="-25000" dirty="0" smtClean="0">
                <a:sym typeface="Symbol" pitchFamily="18" charset="2"/>
              </a:rPr>
              <a:t>0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is distance of decision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boundary from origin</a:t>
            </a:r>
          </a:p>
          <a:p>
            <a:pPr lvl="1"/>
            <a:r>
              <a:rPr lang="en-US" sz="2000" dirty="0" smtClean="0">
                <a:sym typeface="Symbol" pitchFamily="18" charset="2"/>
              </a:rPr>
              <a:t>decision boundary is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perpendicular to </a:t>
            </a:r>
            <a:r>
              <a:rPr lang="en-US" sz="2000" b="1" dirty="0" smtClean="0">
                <a:sym typeface="Symbol" pitchFamily="18" charset="2"/>
              </a:rPr>
              <a:t>w</a:t>
            </a:r>
            <a:endParaRPr lang="en-US" sz="2000" dirty="0" smtClean="0">
              <a:sym typeface="Symbol" pitchFamily="18" charset="2"/>
            </a:endParaRPr>
          </a:p>
          <a:p>
            <a:r>
              <a:rPr lang="en-US" sz="2000" dirty="0" smtClean="0">
                <a:sym typeface="Symbol" pitchFamily="18" charset="2"/>
              </a:rPr>
              <a:t>magnitude of </a:t>
            </a:r>
            <a:r>
              <a:rPr lang="en-US" sz="2000" b="1" dirty="0" smtClean="0">
                <a:sym typeface="Symbol" pitchFamily="18" charset="2"/>
              </a:rPr>
              <a:t>w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defines gradient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of probabilities between 0 and 1 </a:t>
            </a:r>
            <a:endParaRPr lang="en-US" sz="2000" dirty="0" smtClean="0"/>
          </a:p>
        </p:txBody>
      </p:sp>
      <p:sp>
        <p:nvSpPr>
          <p:cNvPr id="1843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Logistic regression in two dimensions</a:t>
            </a:r>
          </a:p>
        </p:txBody>
      </p:sp>
      <p:cxnSp>
        <p:nvCxnSpPr>
          <p:cNvPr id="18437" name="Straight Arrow Connector 9"/>
          <p:cNvCxnSpPr>
            <a:cxnSpLocks noChangeShapeType="1"/>
          </p:cNvCxnSpPr>
          <p:nvPr/>
        </p:nvCxnSpPr>
        <p:spPr bwMode="auto">
          <a:xfrm rot="10800000" flipV="1">
            <a:off x="5638800" y="3886200"/>
            <a:ext cx="990600" cy="152400"/>
          </a:xfrm>
          <a:prstGeom prst="straightConnector1">
            <a:avLst/>
          </a:prstGeom>
          <a:noFill/>
          <a:ln w="25400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18438" name="TextBox 10"/>
          <p:cNvSpPr txBox="1">
            <a:spLocks noChangeArrowheads="1"/>
          </p:cNvSpPr>
          <p:nvPr/>
        </p:nvSpPr>
        <p:spPr bwMode="auto">
          <a:xfrm>
            <a:off x="5334000" y="3886200"/>
            <a:ext cx="3241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ym typeface="Symbol" pitchFamily="18" charset="2"/>
              </a:rPr>
              <a:t>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commonly used continuous probability distribution</a:t>
            </a:r>
          </a:p>
          <a:p>
            <a:endParaRPr lang="en-US" dirty="0" smtClean="0"/>
          </a:p>
          <a:p>
            <a:r>
              <a:rPr lang="en-US" dirty="0" smtClean="0"/>
              <a:t>Also known as the normal distribution</a:t>
            </a:r>
          </a:p>
          <a:p>
            <a:endParaRPr lang="en-US" dirty="0" smtClean="0"/>
          </a:p>
          <a:p>
            <a:r>
              <a:rPr lang="en-US" dirty="0" smtClean="0"/>
              <a:t>Two parameters define a Gaussian:</a:t>
            </a:r>
          </a:p>
          <a:p>
            <a:pPr lvl="1"/>
            <a:r>
              <a:rPr lang="en-US" dirty="0" smtClean="0"/>
              <a:t>Mean		</a:t>
            </a:r>
            <a:r>
              <a:rPr lang="en-US" dirty="0" smtClean="0">
                <a:sym typeface="Symbol"/>
              </a:rPr>
              <a:t>		location of center</a:t>
            </a:r>
          </a:p>
          <a:p>
            <a:pPr lvl="1"/>
            <a:r>
              <a:rPr lang="en-US" dirty="0" smtClean="0">
                <a:sym typeface="Symbol"/>
              </a:rPr>
              <a:t>Variance	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		width of curve</a:t>
            </a:r>
            <a:endParaRPr lang="en-US" baseline="30000" dirty="0" smtClean="0">
              <a:sym typeface="Symbol"/>
            </a:endParaRPr>
          </a:p>
          <a:p>
            <a:pPr lvl="1"/>
            <a:endParaRPr lang="en-US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distribution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function in </a:t>
            </a:r>
            <a:r>
              <a:rPr lang="en-US" i="1" dirty="0" smtClean="0"/>
              <a:t>d</a:t>
            </a:r>
            <a:r>
              <a:rPr lang="en-US" dirty="0" smtClean="0"/>
              <a:t> dimensions</a:t>
            </a:r>
            <a:endParaRPr lang="en-US" dirty="0"/>
          </a:p>
        </p:txBody>
      </p:sp>
      <p:pic>
        <p:nvPicPr>
          <p:cNvPr id="206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095375"/>
            <a:ext cx="85725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38375" y="5867400"/>
            <a:ext cx="4685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slide thanks to Greg </a:t>
            </a:r>
            <a:r>
              <a:rPr lang="en-US" sz="1200" b="0" dirty="0" err="1" smtClean="0"/>
              <a:t>Shakhnarovich</a:t>
            </a:r>
            <a:r>
              <a:rPr lang="en-US" sz="1200" b="0" dirty="0" smtClean="0"/>
              <a:t> (CS195-5, Brown Univ., 2006)</a:t>
            </a:r>
            <a:endParaRPr lang="en-US" sz="1200" b="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Decision boundary for logistic regression</a:t>
            </a:r>
            <a:endParaRPr lang="en-US" sz="2800" dirty="0"/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088" y="1057275"/>
            <a:ext cx="850582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38375" y="5972175"/>
            <a:ext cx="4685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slide thanks to Greg </a:t>
            </a:r>
            <a:r>
              <a:rPr lang="en-US" sz="1200" b="0" dirty="0" err="1" smtClean="0"/>
              <a:t>Shakhnarovich</a:t>
            </a:r>
            <a:r>
              <a:rPr lang="en-US" sz="1200" b="0" dirty="0" smtClean="0"/>
              <a:t> (CS195-5, Brown Univ., 2006)</a:t>
            </a:r>
            <a:endParaRPr 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Gaussian 1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3521" y="3019696"/>
            <a:ext cx="4257329" cy="3335639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843088" y="1470025"/>
          <a:ext cx="5519737" cy="1344723"/>
        </p:xfrm>
        <a:graphic>
          <a:graphicData uri="http://schemas.openxmlformats.org/presentationml/2006/ole">
            <p:oleObj spid="_x0000_s200706" name="Equation" r:id="rId4" imgW="1981080" imgH="482400" progId="Equation.3">
              <p:embed/>
            </p:oleObj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distribution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68313" y="1009650"/>
            <a:ext cx="83185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ctr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one dimension</a:t>
            </a:r>
            <a:endParaRPr kumimoji="0" lang="en-US" sz="2800" i="0" u="none" strike="noStrike" kern="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33488" y="2574925"/>
          <a:ext cx="5519737" cy="1344723"/>
        </p:xfrm>
        <a:graphic>
          <a:graphicData uri="http://schemas.openxmlformats.org/presentationml/2006/ole">
            <p:oleObj spid="_x0000_s199682" name="Equation" r:id="rId3" imgW="1981080" imgH="482400" progId="Equation.3">
              <p:embed/>
            </p:oleObj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distribution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714375" y="1143000"/>
            <a:ext cx="8015288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one dimension</a:t>
            </a:r>
            <a:endParaRPr kumimoji="0" lang="en-US" sz="2800" i="0" u="none" strike="noStrike" kern="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629025" y="2695574"/>
            <a:ext cx="1838325" cy="1457325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>
            <a:stCxn id="7" idx="4"/>
          </p:cNvCxnSpPr>
          <p:nvPr/>
        </p:nvCxnSpPr>
        <p:spPr bwMode="auto">
          <a:xfrm rot="5400000">
            <a:off x="3398044" y="4040981"/>
            <a:ext cx="1038226" cy="126206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143000" y="5153025"/>
            <a:ext cx="3248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/>
              <a:t>Normalizing constant: insures that distribution integrates to 1</a:t>
            </a:r>
            <a:endParaRPr lang="en-US" sz="2000" b="0" dirty="0"/>
          </a:p>
        </p:txBody>
      </p:sp>
      <p:sp>
        <p:nvSpPr>
          <p:cNvPr id="11" name="Oval 10"/>
          <p:cNvSpPr/>
          <p:nvPr/>
        </p:nvSpPr>
        <p:spPr bwMode="auto">
          <a:xfrm>
            <a:off x="5867402" y="3019425"/>
            <a:ext cx="704848" cy="46672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95925" y="4419600"/>
            <a:ext cx="3248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/>
              <a:t>Controls width of curve</a:t>
            </a:r>
            <a:endParaRPr lang="en-US" sz="2000" b="0" dirty="0"/>
          </a:p>
        </p:txBody>
      </p:sp>
      <p:cxnSp>
        <p:nvCxnSpPr>
          <p:cNvPr id="13" name="Straight Connector 12"/>
          <p:cNvCxnSpPr>
            <a:stCxn id="11" idx="4"/>
          </p:cNvCxnSpPr>
          <p:nvPr/>
        </p:nvCxnSpPr>
        <p:spPr bwMode="auto">
          <a:xfrm rot="16200000" flipH="1">
            <a:off x="6115051" y="3590926"/>
            <a:ext cx="952499" cy="7429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676900" y="2562225"/>
            <a:ext cx="1047749" cy="46672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1143000"/>
            <a:ext cx="3248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/>
              <a:t>Causes </a:t>
            </a:r>
            <a:r>
              <a:rPr lang="en-US" sz="2000" b="0" dirty="0" err="1" smtClean="0"/>
              <a:t>pdf</a:t>
            </a:r>
            <a:r>
              <a:rPr lang="en-US" sz="2000" b="0" dirty="0" smtClean="0"/>
              <a:t> to decrease as distance from center increases</a:t>
            </a:r>
            <a:endParaRPr lang="en-US" sz="2000" b="0" dirty="0"/>
          </a:p>
        </p:txBody>
      </p:sp>
      <p:cxnSp>
        <p:nvCxnSpPr>
          <p:cNvPr id="19" name="Straight Connector 18"/>
          <p:cNvCxnSpPr>
            <a:endCxn id="17" idx="0"/>
          </p:cNvCxnSpPr>
          <p:nvPr/>
        </p:nvCxnSpPr>
        <p:spPr bwMode="auto">
          <a:xfrm rot="10800000" flipV="1">
            <a:off x="6200776" y="2133603"/>
            <a:ext cx="733425" cy="42862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distribution</a:t>
            </a:r>
            <a:endParaRPr lang="en-US" dirty="0"/>
          </a:p>
        </p:txBody>
      </p:sp>
      <p:pic>
        <p:nvPicPr>
          <p:cNvPr id="4" name="Picture 3" descr="Gaussian 1D 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95759" y="1209947"/>
            <a:ext cx="2776191" cy="21714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76474" y="3381375"/>
            <a:ext cx="1266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 = 0   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1</a:t>
            </a:r>
            <a:endParaRPr lang="en-US" dirty="0"/>
          </a:p>
        </p:txBody>
      </p:sp>
      <p:pic>
        <p:nvPicPr>
          <p:cNvPr id="6" name="Picture 5" descr="Gaussian 1D b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43834" y="1209946"/>
            <a:ext cx="2776191" cy="2171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72174" y="3381375"/>
            <a:ext cx="1266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 = 2   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1</a:t>
            </a:r>
            <a:endParaRPr lang="en-US" dirty="0"/>
          </a:p>
        </p:txBody>
      </p:sp>
      <p:pic>
        <p:nvPicPr>
          <p:cNvPr id="8" name="Picture 7" descr="Gaussian 1D c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95759" y="3886471"/>
            <a:ext cx="2776191" cy="21714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76474" y="6076950"/>
            <a:ext cx="1266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 = 0   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76924" y="6076950"/>
            <a:ext cx="1476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 = -2   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0.3</a:t>
            </a:r>
            <a:endParaRPr lang="en-US" dirty="0"/>
          </a:p>
        </p:txBody>
      </p:sp>
      <p:pic>
        <p:nvPicPr>
          <p:cNvPr id="12" name="Picture 11" descr="Gaussian 1D 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43834" y="3895996"/>
            <a:ext cx="2776191" cy="2171429"/>
          </a:xfrm>
          <a:prstGeom prst="rect">
            <a:avLst/>
          </a:prstGeom>
        </p:spPr>
      </p:pic>
      <p:graphicFrame>
        <p:nvGraphicFramePr>
          <p:cNvPr id="202754" name="Content Placeholder 3"/>
          <p:cNvGraphicFramePr>
            <a:graphicFrameLocks noChangeAspect="1"/>
          </p:cNvGraphicFramePr>
          <p:nvPr/>
        </p:nvGraphicFramePr>
        <p:xfrm>
          <a:off x="2860676" y="1408114"/>
          <a:ext cx="1035049" cy="510005"/>
        </p:xfrm>
        <a:graphic>
          <a:graphicData uri="http://schemas.openxmlformats.org/presentationml/2006/ole">
            <p:oleObj spid="_x0000_s202754" name="Equation" r:id="rId8" imgW="90144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431925" y="1701800"/>
          <a:ext cx="6317918" cy="1089025"/>
        </p:xfrm>
        <a:graphic>
          <a:graphicData uri="http://schemas.openxmlformats.org/presentationml/2006/ole">
            <p:oleObj spid="_x0000_s201730" name="Equation" r:id="rId3" imgW="2577960" imgH="444240" progId="Equation.3">
              <p:embed/>
            </p:oleObj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Multivariate Gaussian distribution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68313" y="1009650"/>
            <a:ext cx="83185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ctr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tabLst/>
              <a:defRPr/>
            </a:pPr>
            <a:r>
              <a:rPr lang="en-US" sz="2800" kern="0" dirty="0" smtClean="0">
                <a:latin typeface="+mn-lt"/>
              </a:rPr>
              <a:t>In </a:t>
            </a:r>
            <a:r>
              <a:rPr lang="en-US" sz="2800" i="1" kern="0" dirty="0" smtClean="0">
                <a:latin typeface="+mn-lt"/>
              </a:rPr>
              <a:t>d</a:t>
            </a:r>
            <a:r>
              <a:rPr lang="en-US" sz="2800" kern="0" dirty="0" smtClean="0">
                <a:latin typeface="+mn-lt"/>
              </a:rPr>
              <a:t> dimensions</a:t>
            </a:r>
            <a:endParaRPr kumimoji="0" lang="en-US" sz="2800" i="0" u="none" strike="noStrike" kern="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42900" y="3019424"/>
            <a:ext cx="8601075" cy="3381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tabLst/>
              <a:defRPr/>
            </a:pPr>
            <a:r>
              <a:rPr lang="en-US" sz="2800" kern="0" dirty="0" smtClean="0">
                <a:latin typeface="+mn-lt"/>
              </a:rPr>
              <a:t>x</a:t>
            </a:r>
            <a:r>
              <a:rPr lang="en-US" sz="2800" b="0" kern="0" dirty="0" smtClean="0">
                <a:latin typeface="+mn-lt"/>
              </a:rPr>
              <a:t> and </a:t>
            </a:r>
            <a:r>
              <a:rPr lang="en-US" sz="2800" kern="0" dirty="0" smtClean="0">
                <a:latin typeface="+mn-lt"/>
                <a:sym typeface="Symbol"/>
              </a:rPr>
              <a:t></a:t>
            </a:r>
            <a:r>
              <a:rPr lang="en-US" sz="2800" b="0" kern="0" dirty="0" smtClean="0">
                <a:latin typeface="+mn-lt"/>
                <a:sym typeface="Symbol"/>
              </a:rPr>
              <a:t> now </a:t>
            </a:r>
            <a:r>
              <a:rPr lang="en-US" sz="2800" b="0" i="1" kern="0" dirty="0" smtClean="0">
                <a:latin typeface="+mn-lt"/>
                <a:sym typeface="Symbol"/>
              </a:rPr>
              <a:t>d</a:t>
            </a:r>
            <a:r>
              <a:rPr lang="en-US" sz="2800" b="0" kern="0" dirty="0" smtClean="0">
                <a:latin typeface="+mn-lt"/>
                <a:sym typeface="Symbol"/>
              </a:rPr>
              <a:t>-dimensional vectors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/>
            </a:pPr>
            <a:r>
              <a:rPr lang="en-US" sz="2400" kern="0" dirty="0" smtClean="0">
                <a:sym typeface="Symbol"/>
              </a:rPr>
              <a:t></a:t>
            </a:r>
            <a:r>
              <a:rPr lang="en-US" sz="2400" b="0" kern="0" dirty="0" smtClean="0">
                <a:sym typeface="Symbol"/>
              </a:rPr>
              <a:t> gives center of distribution in </a:t>
            </a:r>
            <a:r>
              <a:rPr lang="en-US" sz="2400" b="0" i="1" kern="0" dirty="0" smtClean="0">
                <a:sym typeface="Symbol"/>
              </a:rPr>
              <a:t>d</a:t>
            </a:r>
            <a:r>
              <a:rPr lang="en-US" sz="2400" b="0" kern="0" dirty="0" smtClean="0">
                <a:sym typeface="Symbol"/>
              </a:rPr>
              <a:t>-dimensional space</a:t>
            </a:r>
            <a:endParaRPr lang="en-US" sz="2400" b="0" kern="0" dirty="0" smtClean="0">
              <a:latin typeface="+mn-lt"/>
              <a:sym typeface="Symbol"/>
            </a:endParaRPr>
          </a:p>
          <a:p>
            <a:pPr marL="292100" marR="0" lvl="0" indent="-29210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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replaced by 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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the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x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covariance matrix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/>
              </a:rPr>
              <a:t>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/>
              </a:rPr>
              <a:t> contains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/>
              </a:rPr>
              <a:t>pairwise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/>
              </a:rPr>
              <a:t>covariances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/>
              </a:rPr>
              <a:t> of every pair of features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tabLst/>
              <a:defRPr/>
            </a:pPr>
            <a:r>
              <a:rPr lang="en-US" sz="2400" b="0" kern="0" dirty="0" smtClean="0">
                <a:latin typeface="+mn-lt"/>
                <a:sym typeface="Symbol"/>
              </a:rPr>
              <a:t>Diagonal elements of </a:t>
            </a:r>
            <a:r>
              <a:rPr lang="en-US" sz="2400" kern="0" dirty="0" smtClean="0">
                <a:latin typeface="+mn-lt"/>
                <a:sym typeface="Symbol"/>
              </a:rPr>
              <a:t></a:t>
            </a:r>
            <a:r>
              <a:rPr lang="en-US" sz="2400" b="0" kern="0" dirty="0" smtClean="0">
                <a:latin typeface="+mn-lt"/>
                <a:sym typeface="Symbol"/>
              </a:rPr>
              <a:t> are variances </a:t>
            </a:r>
            <a:r>
              <a:rPr lang="en-US" sz="2400" b="0" kern="0" baseline="30000" dirty="0" smtClean="0">
                <a:latin typeface="+mn-lt"/>
                <a:sym typeface="Symbol"/>
              </a:rPr>
              <a:t>2</a:t>
            </a:r>
            <a:r>
              <a:rPr lang="en-US" sz="2400" b="0" kern="0" dirty="0" smtClean="0">
                <a:latin typeface="+mn-lt"/>
                <a:sym typeface="Symbol"/>
              </a:rPr>
              <a:t> of individual features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sym typeface="Symbol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tabLst/>
              <a:defRPr/>
            </a:pPr>
            <a:r>
              <a:rPr lang="en-US" sz="2400" kern="0" dirty="0" smtClean="0">
                <a:latin typeface="+mn-lt"/>
                <a:sym typeface="Symbol"/>
              </a:rPr>
              <a:t></a:t>
            </a:r>
            <a:r>
              <a:rPr lang="en-US" sz="2400" b="0" kern="0" dirty="0" smtClean="0">
                <a:latin typeface="+mn-lt"/>
                <a:sym typeface="Symbol"/>
              </a:rPr>
              <a:t> describes distribution’s shape and spread  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sym typeface="Symbol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tabLst/>
              <a:defRPr/>
            </a:pPr>
            <a:endParaRPr kumimoji="0" lang="en-US" sz="2400" b="0" i="0" u="none" strike="noStrike" kern="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2308" y="1276644"/>
            <a:ext cx="8428037" cy="5181600"/>
          </a:xfrm>
        </p:spPr>
        <p:txBody>
          <a:bodyPr/>
          <a:lstStyle/>
          <a:p>
            <a:r>
              <a:rPr lang="en-US" dirty="0" smtClean="0"/>
              <a:t>Covariance</a:t>
            </a:r>
            <a:endParaRPr lang="en-US" dirty="0" smtClean="0">
              <a:sym typeface="Symbol"/>
            </a:endParaRPr>
          </a:p>
          <a:p>
            <a:pPr lvl="1"/>
            <a:r>
              <a:rPr lang="en-US" sz="2400" dirty="0" smtClean="0"/>
              <a:t>Measures tendency for two variables to deviate from their means in same (or opposite) directions at same time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400" dirty="0" smtClean="0">
              <a:sym typeface="Symbol"/>
            </a:endParaRPr>
          </a:p>
        </p:txBody>
      </p:sp>
      <p:pic>
        <p:nvPicPr>
          <p:cNvPr id="5" name="Picture 4" descr="positive covarian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3384786"/>
            <a:ext cx="3124200" cy="2343150"/>
          </a:xfrm>
          <a:prstGeom prst="rect">
            <a:avLst/>
          </a:prstGeom>
        </p:spPr>
      </p:pic>
      <p:pic>
        <p:nvPicPr>
          <p:cNvPr id="4" name="Picture 3" descr="no covarianc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5733" y="3384786"/>
            <a:ext cx="3123867" cy="23429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Multivariate Gaussian distribution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527230" y="4232511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covariance</a:t>
            </a:r>
          </a:p>
        </p:txBody>
      </p:sp>
      <p:sp>
        <p:nvSpPr>
          <p:cNvPr id="7" name="TextBox 6"/>
          <p:cNvSpPr txBox="1"/>
          <p:nvPr/>
        </p:nvSpPr>
        <p:spPr>
          <a:xfrm rot="5400000">
            <a:off x="7113313" y="4215977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high (positive)</a:t>
            </a:r>
          </a:p>
          <a:p>
            <a:pPr algn="ctr"/>
            <a:r>
              <a:rPr lang="en-US" dirty="0" smtClean="0"/>
              <a:t>covariance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1143000"/>
            <a:ext cx="8318500" cy="619125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In two dimensions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Multivariate Gaussian distribution</a:t>
            </a:r>
            <a:endParaRPr lang="en-US" dirty="0"/>
          </a:p>
        </p:txBody>
      </p:sp>
      <p:pic>
        <p:nvPicPr>
          <p:cNvPr id="4" name="Picture 3" descr="Gaussian 2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734" y="1924321"/>
            <a:ext cx="5552381" cy="434285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330950" y="2886075"/>
          <a:ext cx="2232025" cy="2039929"/>
        </p:xfrm>
        <a:graphic>
          <a:graphicData uri="http://schemas.openxmlformats.org/presentationml/2006/ole">
            <p:oleObj spid="_x0000_s204802" name="Equation" r:id="rId4" imgW="102852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1143000"/>
            <a:ext cx="8318500" cy="6477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In two dimensions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Multivariate Gaussian distribution</a:t>
            </a:r>
            <a:endParaRPr lang="en-US" dirty="0"/>
          </a:p>
        </p:txBody>
      </p:sp>
      <p:pic>
        <p:nvPicPr>
          <p:cNvPr id="4" name="Picture 3" descr="Figure2.8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194" y="2641852"/>
            <a:ext cx="2265656" cy="2032711"/>
          </a:xfrm>
          <a:prstGeom prst="rect">
            <a:avLst/>
          </a:prstGeom>
        </p:spPr>
      </p:pic>
      <p:pic>
        <p:nvPicPr>
          <p:cNvPr id="5" name="Picture 4" descr="Figure2.8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3169" y="2639452"/>
            <a:ext cx="2265656" cy="2032711"/>
          </a:xfrm>
          <a:prstGeom prst="rect">
            <a:avLst/>
          </a:prstGeom>
        </p:spPr>
      </p:pic>
      <p:pic>
        <p:nvPicPr>
          <p:cNvPr id="6" name="Picture 5" descr="Figure2.8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35369" y="2656102"/>
            <a:ext cx="2265656" cy="2032711"/>
          </a:xfrm>
          <a:prstGeom prst="rect">
            <a:avLst/>
          </a:prstGeom>
        </p:spPr>
      </p:pic>
      <p:graphicFrame>
        <p:nvGraphicFramePr>
          <p:cNvPr id="229377" name="Object 1"/>
          <p:cNvGraphicFramePr>
            <a:graphicFrameLocks noChangeAspect="1"/>
          </p:cNvGraphicFramePr>
          <p:nvPr/>
        </p:nvGraphicFramePr>
        <p:xfrm>
          <a:off x="1149350" y="4867275"/>
          <a:ext cx="1719263" cy="827088"/>
        </p:xfrm>
        <a:graphic>
          <a:graphicData uri="http://schemas.openxmlformats.org/presentationml/2006/ole">
            <p:oleObj spid="_x0000_s229377" name="Equation" r:id="rId6" imgW="952200" imgH="457200" progId="Equation.3">
              <p:embed/>
            </p:oleObj>
          </a:graphicData>
        </a:graphic>
      </p:graphicFrame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3994150" y="4867275"/>
          <a:ext cx="1306513" cy="827088"/>
        </p:xfrm>
        <a:graphic>
          <a:graphicData uri="http://schemas.openxmlformats.org/presentationml/2006/ole">
            <p:oleObj spid="_x0000_s229378" name="Equation" r:id="rId7" imgW="723600" imgH="457200" progId="Equation.3">
              <p:embed/>
            </p:oleObj>
          </a:graphicData>
        </a:graphic>
      </p:graphicFrame>
      <p:graphicFrame>
        <p:nvGraphicFramePr>
          <p:cNvPr id="229379" name="Object 3"/>
          <p:cNvGraphicFramePr>
            <a:graphicFrameLocks noChangeAspect="1"/>
          </p:cNvGraphicFramePr>
          <p:nvPr/>
        </p:nvGraphicFramePr>
        <p:xfrm>
          <a:off x="6508750" y="4867275"/>
          <a:ext cx="1306513" cy="827088"/>
        </p:xfrm>
        <a:graphic>
          <a:graphicData uri="http://schemas.openxmlformats.org/presentationml/2006/ole">
            <p:oleObj spid="_x0000_s229379" name="Equation" r:id="rId8" imgW="7236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ntro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</Template>
  <TotalTime>2880</TotalTime>
  <Pages>3</Pages>
  <Words>731</Words>
  <Application>Microsoft Office PowerPoint</Application>
  <PresentationFormat>On-screen Show (4:3)</PresentationFormat>
  <Paragraphs>114</Paragraphs>
  <Slides>21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intro</vt:lpstr>
      <vt:lpstr>Equation</vt:lpstr>
      <vt:lpstr>Microsoft Equation 3.0</vt:lpstr>
      <vt:lpstr>Machine Learning  Math Essentials Part 2</vt:lpstr>
      <vt:lpstr>Gaussian distribution</vt:lpstr>
      <vt:lpstr>Gaussian distribution</vt:lpstr>
      <vt:lpstr>Gaussian distribution</vt:lpstr>
      <vt:lpstr>Gaussian distribution</vt:lpstr>
      <vt:lpstr>Multivariate Gaussian distribution</vt:lpstr>
      <vt:lpstr>Multivariate Gaussian distribution</vt:lpstr>
      <vt:lpstr>Multivariate Gaussian distribution</vt:lpstr>
      <vt:lpstr>Multivariate Gaussian distribution</vt:lpstr>
      <vt:lpstr>Multivariate Gaussian distribution</vt:lpstr>
      <vt:lpstr>Vector projection</vt:lpstr>
      <vt:lpstr>Linear models</vt:lpstr>
      <vt:lpstr>Linear models</vt:lpstr>
      <vt:lpstr>Geometry of projections</vt:lpstr>
      <vt:lpstr>Geometry of projections</vt:lpstr>
      <vt:lpstr>Geometry of projections</vt:lpstr>
      <vt:lpstr>Geometry of projections</vt:lpstr>
      <vt:lpstr>From projection to prediction</vt:lpstr>
      <vt:lpstr>Logistic regression in two dimensions</vt:lpstr>
      <vt:lpstr>Logistic function in d dimensions</vt:lpstr>
      <vt:lpstr>Decision boundary for logistic regression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 Introduction</dc:title>
  <dc:creator>James Jeffry Howbert</dc:creator>
  <cp:lastModifiedBy>James Jeffry Howbert</cp:lastModifiedBy>
  <cp:revision>367</cp:revision>
  <cp:lastPrinted>2001-08-28T17:59:37Z</cp:lastPrinted>
  <dcterms:created xsi:type="dcterms:W3CDTF">2011-11-20T19:20:23Z</dcterms:created>
  <dcterms:modified xsi:type="dcterms:W3CDTF">2014-01-23T18:07:15Z</dcterms:modified>
</cp:coreProperties>
</file>