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1"/>
  </p:notesMasterIdLst>
  <p:handoutMasterIdLst>
    <p:handoutMasterId r:id="rId32"/>
  </p:handoutMasterIdLst>
  <p:sldIdLst>
    <p:sldId id="623" r:id="rId2"/>
    <p:sldId id="655" r:id="rId3"/>
    <p:sldId id="639" r:id="rId4"/>
    <p:sldId id="636" r:id="rId5"/>
    <p:sldId id="637" r:id="rId6"/>
    <p:sldId id="638" r:id="rId7"/>
    <p:sldId id="640" r:id="rId8"/>
    <p:sldId id="641" r:id="rId9"/>
    <p:sldId id="642" r:id="rId10"/>
    <p:sldId id="643" r:id="rId11"/>
    <p:sldId id="626" r:id="rId12"/>
    <p:sldId id="627" r:id="rId13"/>
    <p:sldId id="633" r:id="rId14"/>
    <p:sldId id="646" r:id="rId15"/>
    <p:sldId id="647" r:id="rId16"/>
    <p:sldId id="648" r:id="rId17"/>
    <p:sldId id="649" r:id="rId18"/>
    <p:sldId id="645" r:id="rId19"/>
    <p:sldId id="629" r:id="rId20"/>
    <p:sldId id="630" r:id="rId21"/>
    <p:sldId id="628" r:id="rId22"/>
    <p:sldId id="631" r:id="rId23"/>
    <p:sldId id="634" r:id="rId24"/>
    <p:sldId id="650" r:id="rId25"/>
    <p:sldId id="651" r:id="rId26"/>
    <p:sldId id="652" r:id="rId27"/>
    <p:sldId id="653" r:id="rId28"/>
    <p:sldId id="654" r:id="rId29"/>
    <p:sldId id="632" r:id="rId3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 autoAdjust="0"/>
    <p:restoredTop sz="94541" autoAdjust="0"/>
  </p:normalViewPr>
  <p:slideViewPr>
    <p:cSldViewPr>
      <p:cViewPr>
        <p:scale>
          <a:sx n="100" d="100"/>
          <a:sy n="100" d="100"/>
        </p:scale>
        <p:origin x="-690" y="-516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185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5124" name="Group 22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lnSpc>
                  <a:spcPts val="2000"/>
                </a:lnSpc>
                <a:defRPr/>
              </a:pPr>
              <a:r>
                <a:rPr lang="en-US" sz="1200" b="0" dirty="0"/>
                <a:t>  Jeff Howbert    		       Introduction to Machine Learning       	      Winter </a:t>
              </a:r>
              <a:r>
                <a:rPr lang="en-US" sz="1200" b="0" dirty="0" smtClean="0"/>
                <a:t>2014               </a:t>
              </a:r>
              <a:fld id="{7AC2BE1C-12A2-4029-B20A-8425DFEDF205}" type="slidenum">
                <a:rPr lang="en-US" sz="1200" b="0"/>
                <a:pPr>
                  <a:lnSpc>
                    <a:spcPts val="2000"/>
                  </a:lnSpc>
                  <a:defRPr/>
                </a:pPr>
                <a:t>‹#›</a:t>
              </a:fld>
              <a:r>
                <a:rPr lang="en-US" sz="1200" b="0" dirty="0"/>
                <a:t> </a:t>
              </a:r>
            </a:p>
          </p:txBody>
        </p:sp>
      </p:grpSp>
      <p:pic>
        <p:nvPicPr>
          <p:cNvPr id="5125" name="Picture 2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825500"/>
            <a:ext cx="830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80400" cy="1981200"/>
          </a:xfrm>
        </p:spPr>
        <p:txBody>
          <a:bodyPr/>
          <a:lstStyle/>
          <a:p>
            <a:r>
              <a:rPr lang="en-US" dirty="0" smtClean="0"/>
              <a:t>Regression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Linear </a:t>
            </a:r>
            <a:r>
              <a:rPr lang="en-US" dirty="0" smtClean="0"/>
              <a:t>Regression</a:t>
            </a:r>
            <a:br>
              <a:rPr lang="en-US" dirty="0" smtClean="0"/>
            </a:br>
            <a:r>
              <a:rPr lang="en-US" dirty="0" smtClean="0"/>
              <a:t>Regression Trees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Multiple dimensions</a:t>
            </a:r>
          </a:p>
          <a:p>
            <a:pPr lvl="1"/>
            <a:r>
              <a:rPr lang="en-US" sz="2400" dirty="0" smtClean="0"/>
              <a:t>To simplify notation and derivation, </a:t>
            </a:r>
            <a:r>
              <a:rPr lang="en-US" sz="2400" dirty="0" smtClean="0">
                <a:sym typeface="Symbol" pitchFamily="18" charset="2"/>
              </a:rPr>
              <a:t>add </a:t>
            </a:r>
            <a:r>
              <a:rPr lang="en-US" sz="2400" dirty="0" smtClean="0">
                <a:sym typeface="Symbol" pitchFamily="18" charset="2"/>
              </a:rPr>
              <a:t>a new feature 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 = 1 to feature vector </a:t>
            </a:r>
            <a:r>
              <a:rPr lang="en-US" sz="2400" b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Calculate SSL and determine </a:t>
            </a:r>
            <a:r>
              <a:rPr lang="en-US" sz="2400" b="1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:</a:t>
            </a:r>
            <a:endParaRPr lang="en-US" sz="2400" dirty="0" smtClean="0"/>
          </a:p>
        </p:txBody>
      </p:sp>
      <p:sp>
        <p:nvSpPr>
          <p:cNvPr id="30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Least squares linear fit to data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716088" y="2286000"/>
          <a:ext cx="3181350" cy="838200"/>
        </p:xfrm>
        <a:graphic>
          <a:graphicData uri="http://schemas.openxmlformats.org/presentationml/2006/ole">
            <p:oleObj spid="_x0000_s3074" name="Equation" r:id="rId3" imgW="1638000" imgH="4316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355725" y="3746500"/>
          <a:ext cx="6330950" cy="2501900"/>
        </p:xfrm>
        <a:graphic>
          <a:graphicData uri="http://schemas.openxmlformats.org/presentationml/2006/ole">
            <p:oleObj spid="_x0000_s3075" name="Equation" r:id="rId4" imgW="3632040" imgH="1434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Least squares linear fit to data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1216025"/>
            <a:ext cx="6119812" cy="5032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Least squares linear fit to data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19200"/>
            <a:ext cx="6096000" cy="511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inputs </a:t>
            </a:r>
            <a:r>
              <a:rPr lang="en-US" sz="2400" b="1" dirty="0" smtClean="0"/>
              <a:t>X</a:t>
            </a:r>
            <a:r>
              <a:rPr lang="en-US" sz="2400" dirty="0" smtClean="0"/>
              <a:t> for linear regression can be:</a:t>
            </a:r>
          </a:p>
          <a:p>
            <a:pPr lvl="1"/>
            <a:r>
              <a:rPr lang="en-US" sz="2400" dirty="0" smtClean="0"/>
              <a:t>Original quantitative inputs</a:t>
            </a:r>
          </a:p>
          <a:p>
            <a:pPr lvl="1"/>
            <a:r>
              <a:rPr lang="en-US" sz="2400" dirty="0" smtClean="0"/>
              <a:t>Transformation of quantitative inputs, e.g. log, exp, square root, square, etc.</a:t>
            </a:r>
          </a:p>
          <a:p>
            <a:pPr lvl="1"/>
            <a:r>
              <a:rPr lang="en-US" sz="2400" dirty="0" smtClean="0"/>
              <a:t>Polynomial transformation</a:t>
            </a:r>
          </a:p>
          <a:p>
            <a:pPr lvl="2"/>
            <a:r>
              <a:rPr lang="en-US" sz="2000" dirty="0" smtClean="0"/>
              <a:t> example:  </a:t>
            </a:r>
            <a:r>
              <a:rPr lang="en-US" sz="2000" i="1" dirty="0" smtClean="0"/>
              <a:t>y</a:t>
            </a:r>
            <a:r>
              <a:rPr lang="en-US" sz="2000" dirty="0" smtClean="0"/>
              <a:t> =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+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</a:t>
            </a:r>
            <a:r>
              <a:rPr lang="en-US" sz="2000" i="1" dirty="0" smtClean="0">
                <a:sym typeface="Symbol" pitchFamily="18" charset="2"/>
              </a:rPr>
              <a:t>x</a:t>
            </a:r>
            <a:r>
              <a:rPr lang="en-US" sz="2000" dirty="0" smtClean="0">
                <a:sym typeface="Symbol" pitchFamily="18" charset="2"/>
              </a:rPr>
              <a:t> +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</a:t>
            </a:r>
            <a:r>
              <a:rPr lang="en-US" sz="2000" i="1" dirty="0" smtClean="0">
                <a:sym typeface="Symbol" pitchFamily="18" charset="2"/>
              </a:rPr>
              <a:t>x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+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3</a:t>
            </a:r>
            <a:r>
              <a:rPr lang="en-US" sz="2000" dirty="0" smtClean="0">
                <a:sym typeface="Symbol" pitchFamily="18" charset="2"/>
              </a:rPr>
              <a:t></a:t>
            </a:r>
            <a:r>
              <a:rPr lang="en-US" sz="2000" i="1" dirty="0" smtClean="0">
                <a:sym typeface="Symbol" pitchFamily="18" charset="2"/>
              </a:rPr>
              <a:t>x</a:t>
            </a:r>
            <a:r>
              <a:rPr lang="en-US" sz="2000" baseline="30000" dirty="0" smtClean="0">
                <a:sym typeface="Symbol" pitchFamily="18" charset="2"/>
              </a:rPr>
              <a:t>3</a:t>
            </a:r>
            <a:endParaRPr lang="en-US" dirty="0" smtClean="0"/>
          </a:p>
          <a:p>
            <a:pPr lvl="1"/>
            <a:r>
              <a:rPr lang="en-US" sz="2400" dirty="0" smtClean="0"/>
              <a:t>Basis expansions</a:t>
            </a:r>
          </a:p>
          <a:p>
            <a:pPr lvl="1"/>
            <a:r>
              <a:rPr lang="en-US" sz="2400" dirty="0" smtClean="0"/>
              <a:t>Dummy coding of categorical inputs</a:t>
            </a:r>
          </a:p>
          <a:p>
            <a:pPr lvl="1"/>
            <a:r>
              <a:rPr lang="en-US" sz="2400" dirty="0" smtClean="0"/>
              <a:t>Interactions between variables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 </a:t>
            </a:r>
            <a:r>
              <a:rPr lang="en-US" sz="2000" i="1" dirty="0" smtClean="0">
                <a:sym typeface="Symbol" pitchFamily="18" charset="2"/>
              </a:rPr>
              <a:t>x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endParaRPr lang="en-US" dirty="0" smtClean="0"/>
          </a:p>
          <a:p>
            <a:r>
              <a:rPr lang="en-US" sz="2400" dirty="0" smtClean="0"/>
              <a:t>This allows use of linear regression techniques to fit much more complicated non-linear datasets.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Extending application of linear regression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533400"/>
          </a:xfrm>
        </p:spPr>
        <p:txBody>
          <a:bodyPr/>
          <a:lstStyle/>
          <a:p>
            <a:r>
              <a:rPr lang="en-US" sz="2400" smtClean="0"/>
              <a:t>Example of fitting polynomial curve with linear model</a:t>
            </a:r>
          </a:p>
        </p:txBody>
      </p:sp>
      <p:grpSp>
        <p:nvGrpSpPr>
          <p:cNvPr id="15363" name="Group 3"/>
          <p:cNvGrpSpPr>
            <a:grpSpLocks noChangeAspect="1"/>
          </p:cNvGrpSpPr>
          <p:nvPr/>
        </p:nvGrpSpPr>
        <p:grpSpPr bwMode="auto">
          <a:xfrm>
            <a:off x="2039938" y="1524000"/>
            <a:ext cx="5122862" cy="3740150"/>
            <a:chOff x="1644889" y="1524000"/>
            <a:chExt cx="6026036" cy="4399373"/>
          </a:xfrm>
        </p:grpSpPr>
        <p:pic>
          <p:nvPicPr>
            <p:cNvPr id="15364" name="Content Placeholder 7" descr="Figure1.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81200" y="1524000"/>
              <a:ext cx="4800598" cy="356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5" name="Picture 5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44889" y="5105400"/>
              <a:ext cx="6026036" cy="817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81600"/>
          </a:xfrm>
        </p:spPr>
        <p:txBody>
          <a:bodyPr/>
          <a:lstStyle/>
          <a:p>
            <a:r>
              <a:rPr lang="en-US" sz="2400" smtClean="0"/>
              <a:t>97 samples, partitioned into:</a:t>
            </a:r>
          </a:p>
          <a:p>
            <a:pPr lvl="1"/>
            <a:r>
              <a:rPr lang="en-US" sz="2400" smtClean="0"/>
              <a:t>67 training samples</a:t>
            </a:r>
          </a:p>
          <a:p>
            <a:pPr lvl="1"/>
            <a:r>
              <a:rPr lang="en-US" sz="2400" smtClean="0"/>
              <a:t>30 test samples</a:t>
            </a:r>
          </a:p>
          <a:p>
            <a:r>
              <a:rPr lang="en-US" sz="2400" smtClean="0"/>
              <a:t>Eight predictors (features):</a:t>
            </a:r>
          </a:p>
          <a:p>
            <a:pPr lvl="1"/>
            <a:r>
              <a:rPr lang="en-US" sz="2400" smtClean="0"/>
              <a:t>6 continuous (4 log transforms)</a:t>
            </a:r>
          </a:p>
          <a:p>
            <a:pPr lvl="1"/>
            <a:r>
              <a:rPr lang="en-US" sz="2400" smtClean="0"/>
              <a:t>1 binary</a:t>
            </a:r>
          </a:p>
          <a:p>
            <a:pPr lvl="1"/>
            <a:r>
              <a:rPr lang="en-US" sz="2400" smtClean="0"/>
              <a:t>1 ordinal</a:t>
            </a:r>
          </a:p>
          <a:p>
            <a:r>
              <a:rPr lang="en-US" sz="2400" smtClean="0"/>
              <a:t>Continuous outcome variable:</a:t>
            </a:r>
          </a:p>
          <a:p>
            <a:pPr lvl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lpsa</a:t>
            </a:r>
            <a:r>
              <a:rPr lang="en-US" sz="2400" smtClean="0"/>
              <a:t>: log( prostate specific antigen level )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Prostate cancer dataset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Correlations of predictors in prostate cancer dataset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 t="15484"/>
          <a:stretch>
            <a:fillRect/>
          </a:stretch>
        </p:blipFill>
        <p:spPr bwMode="auto">
          <a:xfrm>
            <a:off x="533400" y="1371600"/>
            <a:ext cx="8105775" cy="249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4038600"/>
            <a:ext cx="54216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cavol</a:t>
            </a:r>
            <a:r>
              <a:rPr lang="en-US" b="0" dirty="0" smtClean="0"/>
              <a:t>		log cancer volume</a:t>
            </a:r>
          </a:p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n-US" b="0" dirty="0" smtClean="0"/>
              <a:t>		log prostate weight</a:t>
            </a:r>
          </a:p>
          <a:p>
            <a:r>
              <a:rPr lang="en-US" b="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ge</a:t>
            </a:r>
            <a:r>
              <a:rPr lang="en-US" b="0" dirty="0" smtClean="0"/>
              <a:t>		</a:t>
            </a:r>
            <a:r>
              <a:rPr lang="en-US" b="0" dirty="0" err="1" smtClean="0"/>
              <a:t>age</a:t>
            </a:r>
            <a:endParaRPr lang="en-US" b="0" dirty="0" smtClean="0"/>
          </a:p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bph</a:t>
            </a:r>
            <a:r>
              <a:rPr lang="en-US" b="0" dirty="0" smtClean="0"/>
              <a:t>		log amount of benign prostatic hypertrophy</a:t>
            </a:r>
          </a:p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vi</a:t>
            </a:r>
            <a:r>
              <a:rPr lang="en-US" b="0" dirty="0" smtClean="0"/>
              <a:t>		seminal vesicle invasion</a:t>
            </a:r>
          </a:p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0" dirty="0" smtClean="0"/>
              <a:t>		log capsular penetration</a:t>
            </a:r>
          </a:p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g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leason</a:t>
            </a:r>
            <a:r>
              <a:rPr lang="en-US" b="0" dirty="0" smtClean="0"/>
              <a:t>		</a:t>
            </a:r>
            <a:r>
              <a:rPr lang="en-US" b="0" dirty="0" err="1" smtClean="0"/>
              <a:t>Gleason</a:t>
            </a:r>
            <a:r>
              <a:rPr lang="en-US" b="0" dirty="0" smtClean="0"/>
              <a:t> score</a:t>
            </a:r>
          </a:p>
          <a:p>
            <a:r>
              <a:rPr lang="en-US" b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gg45</a:t>
            </a:r>
            <a:r>
              <a:rPr lang="en-US" b="0" dirty="0" smtClean="0"/>
              <a:t>		percent of Gleason scores 4 or 5</a:t>
            </a:r>
            <a:endParaRPr lang="en-US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Fit of linear model to prostate cancer dataset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04975"/>
            <a:ext cx="8058150" cy="3705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181600"/>
          </a:xfrm>
        </p:spPr>
        <p:txBody>
          <a:bodyPr/>
          <a:lstStyle/>
          <a:p>
            <a:r>
              <a:rPr lang="en-US" sz="2000" dirty="0" smtClean="0"/>
              <a:t>Complex models (lots of parameters) often prone to </a:t>
            </a:r>
            <a:r>
              <a:rPr lang="en-US" sz="2000" dirty="0" err="1" smtClean="0"/>
              <a:t>overfitting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Overfitting</a:t>
            </a:r>
            <a:r>
              <a:rPr lang="en-US" sz="2000" dirty="0" smtClean="0"/>
              <a:t> can be reduced by imposing a constraint on the overall magnitude of the parameters.</a:t>
            </a:r>
          </a:p>
          <a:p>
            <a:r>
              <a:rPr lang="en-US" sz="2000" dirty="0" smtClean="0"/>
              <a:t>Two common types of regularization </a:t>
            </a:r>
            <a:r>
              <a:rPr lang="en-US" sz="2000" dirty="0" smtClean="0"/>
              <a:t>(shrinkage) in </a:t>
            </a:r>
            <a:r>
              <a:rPr lang="en-US" sz="2000" dirty="0" smtClean="0"/>
              <a:t>linear regression:</a:t>
            </a:r>
          </a:p>
          <a:p>
            <a:pPr lvl="1"/>
            <a:r>
              <a:rPr lang="en-US" sz="2000" dirty="0" smtClean="0"/>
              <a:t>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regularization (a.k.a. ridge regression).  Find </a:t>
            </a:r>
            <a:r>
              <a:rPr lang="en-US" sz="2000" b="1" dirty="0" smtClean="0">
                <a:sym typeface="Symbol" pitchFamily="18" charset="2"/>
              </a:rPr>
              <a:t>w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which minimizes: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2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 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 is the regularization parameter: bigger  imposes more constraint</a:t>
            </a:r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regularization (a.k.a. lasso).  Find </a:t>
            </a:r>
            <a:r>
              <a:rPr lang="en-US" sz="2000" b="1" dirty="0" smtClean="0">
                <a:sym typeface="Symbol" pitchFamily="18" charset="2"/>
              </a:rPr>
              <a:t>w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which minimizes:</a:t>
            </a:r>
          </a:p>
          <a:p>
            <a:pPr lvl="1"/>
            <a:endParaRPr lang="en-US" sz="2000" dirty="0" smtClean="0"/>
          </a:p>
        </p:txBody>
      </p:sp>
      <p:sp>
        <p:nvSpPr>
          <p:cNvPr id="41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Regularization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905000" y="3124200"/>
          <a:ext cx="3505200" cy="865188"/>
        </p:xfrm>
        <a:graphic>
          <a:graphicData uri="http://schemas.openxmlformats.org/presentationml/2006/ole">
            <p:oleObj spid="_x0000_s4098" name="Equation" r:id="rId3" imgW="1803240" imgH="44424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1855788" y="5307013"/>
          <a:ext cx="3605212" cy="865187"/>
        </p:xfrm>
        <a:graphic>
          <a:graphicData uri="http://schemas.openxmlformats.org/presentationml/2006/ole">
            <p:oleObj spid="_x0000_s4099" name="Equation" r:id="rId4" imgW="18540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L</a:t>
            </a:r>
            <a:r>
              <a:rPr lang="en-US" baseline="-25000" smtClean="0"/>
              <a:t>2</a:t>
            </a:r>
            <a:r>
              <a:rPr lang="en-US" smtClean="0"/>
              <a:t> regularization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8388" y="1219200"/>
            <a:ext cx="5307012" cy="4960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143000"/>
            <a:ext cx="5160963" cy="1512888"/>
          </a:xfrm>
          <a:noFill/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685800" y="3352800"/>
            <a:ext cx="2819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L2 regularization shrinks coefficients towards (but not to) zero, and towards each other.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classification models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478280"/>
          <a:ext cx="694944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6080"/>
                <a:gridCol w="1005840"/>
                <a:gridCol w="1005840"/>
                <a:gridCol w="1005840"/>
                <a:gridCol w="1005840"/>
              </a:tblGrid>
              <a:tr h="1645920">
                <a:tc>
                  <a:txBody>
                    <a:bodyPr/>
                    <a:lstStyle/>
                    <a:p>
                      <a:r>
                        <a:rPr lang="en-US" sz="2000" b="1" u="none" dirty="0" smtClean="0"/>
                        <a:t>model</a:t>
                      </a:r>
                      <a:endParaRPr lang="en-US" sz="20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linear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parametric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global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stable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decision tree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logistic regression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discriminant</a:t>
                      </a:r>
                      <a:r>
                        <a:rPr lang="en-US" sz="2000" b="1" dirty="0" smtClean="0"/>
                        <a:t> analysis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yes/no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k-nearest neighbor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naïve </a:t>
                      </a:r>
                      <a:r>
                        <a:rPr lang="en-US" sz="2000" b="1" dirty="0" err="1" smtClean="0"/>
                        <a:t>Bayes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yes/no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L</a:t>
            </a:r>
            <a:r>
              <a:rPr lang="en-US" baseline="-25000" smtClean="0"/>
              <a:t>1</a:t>
            </a:r>
            <a:r>
              <a:rPr lang="en-US" smtClean="0"/>
              <a:t> regularization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1263" y="1219200"/>
            <a:ext cx="5087937" cy="5040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147763"/>
            <a:ext cx="5067300" cy="1900237"/>
          </a:xfrm>
          <a:noFill/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685800" y="3548063"/>
            <a:ext cx="3048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L1 regularization shrinks coefficients to zero at different rates; different values of </a:t>
            </a:r>
            <a:r>
              <a:rPr lang="en-US" sz="2000" b="0">
                <a:sym typeface="Symbol" pitchFamily="18" charset="2"/>
              </a:rPr>
              <a:t> give models with different subsets of features. </a:t>
            </a:r>
            <a:endParaRPr lang="en-US" sz="20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subset selection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1925" y="1173163"/>
            <a:ext cx="6264275" cy="4999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400" smtClean="0"/>
              <a:t>Comparison of various selection and shrinkage methods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38" y="1066800"/>
            <a:ext cx="5313362" cy="420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99113" y="1143000"/>
            <a:ext cx="2706687" cy="2079625"/>
          </a:xfrm>
          <a:noFill/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0113" y="5334000"/>
            <a:ext cx="5221287" cy="83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</a:t>
            </a:r>
            <a:r>
              <a:rPr lang="en-US" sz="2400" baseline="-25000" smtClean="0"/>
              <a:t>1</a:t>
            </a:r>
            <a:r>
              <a:rPr lang="en-US" sz="2400" smtClean="0"/>
              <a:t> regularization gives sparse models, L</a:t>
            </a:r>
            <a:r>
              <a:rPr lang="en-US" sz="2400" baseline="-25000" smtClean="0"/>
              <a:t>2</a:t>
            </a:r>
            <a:r>
              <a:rPr lang="en-US" sz="2400" smtClean="0"/>
              <a:t> does not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66800"/>
            <a:ext cx="5981700" cy="5227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linear regression, there are:</a:t>
            </a:r>
          </a:p>
          <a:p>
            <a:pPr lvl="1"/>
            <a:r>
              <a:rPr lang="en-US" dirty="0" smtClean="0"/>
              <a:t>many types of non-linear regression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regression </a:t>
            </a:r>
            <a:r>
              <a:rPr lang="en-US" dirty="0" smtClean="0"/>
              <a:t>trees</a:t>
            </a:r>
          </a:p>
          <a:p>
            <a:pPr lvl="2"/>
            <a:r>
              <a:rPr lang="en-US" dirty="0" smtClean="0"/>
              <a:t> nearest neighbor</a:t>
            </a:r>
          </a:p>
          <a:p>
            <a:pPr lvl="2"/>
            <a:r>
              <a:rPr lang="en-US" dirty="0" smtClean="0"/>
              <a:t> neural networks</a:t>
            </a:r>
          </a:p>
          <a:p>
            <a:pPr lvl="2"/>
            <a:r>
              <a:rPr lang="en-US" dirty="0" smtClean="0"/>
              <a:t> support vector machines</a:t>
            </a:r>
          </a:p>
          <a:p>
            <a:pPr lvl="1"/>
            <a:r>
              <a:rPr lang="en-US" dirty="0" smtClean="0"/>
              <a:t>locally linear regression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types of regression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18500" cy="4191000"/>
          </a:xfrm>
        </p:spPr>
        <p:txBody>
          <a:bodyPr/>
          <a:lstStyle/>
          <a:p>
            <a:r>
              <a:rPr lang="en-US" dirty="0" smtClean="0"/>
              <a:t>Model very similar to classification trees</a:t>
            </a:r>
          </a:p>
          <a:p>
            <a:r>
              <a:rPr lang="en-US" dirty="0" smtClean="0"/>
              <a:t>Structure:</a:t>
            </a:r>
          </a:p>
          <a:p>
            <a:pPr lvl="1">
              <a:buNone/>
            </a:pPr>
            <a:r>
              <a:rPr lang="en-US" dirty="0" smtClean="0"/>
              <a:t>b</a:t>
            </a:r>
            <a:r>
              <a:rPr lang="en-US" dirty="0" smtClean="0"/>
              <a:t>inary splits on single attributes</a:t>
            </a:r>
          </a:p>
          <a:p>
            <a:r>
              <a:rPr lang="en-US" dirty="0" smtClean="0"/>
              <a:t>Prediction:</a:t>
            </a:r>
          </a:p>
          <a:p>
            <a:pPr lvl="1">
              <a:buNone/>
            </a:pPr>
            <a:r>
              <a:rPr lang="en-US" dirty="0" smtClean="0"/>
              <a:t>m</a:t>
            </a:r>
            <a:r>
              <a:rPr lang="en-US" dirty="0" smtClean="0"/>
              <a:t>ean value of training samples in leaf</a:t>
            </a:r>
          </a:p>
          <a:p>
            <a:r>
              <a:rPr lang="en-US" dirty="0" smtClean="0"/>
              <a:t>Induction: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reedy</a:t>
            </a:r>
          </a:p>
          <a:p>
            <a:pPr lvl="1"/>
            <a:r>
              <a:rPr lang="en-US" dirty="0" smtClean="0"/>
              <a:t>loss function: sum of squared loss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en-US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03120"/>
            <a:ext cx="2598420" cy="269748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133600"/>
            <a:ext cx="2987040" cy="279654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209800"/>
            <a:ext cx="2636520" cy="246888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24600" y="4743795"/>
          <a:ext cx="2209800" cy="361605"/>
        </p:xfrm>
        <a:graphic>
          <a:graphicData uri="http://schemas.openxmlformats.org/presentationml/2006/ole">
            <p:oleObj spid="_x0000_s43013" name="Equation" r:id="rId6" imgW="1396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Attribute and split threshold for candidate split are selected</a:t>
            </a:r>
          </a:p>
          <a:p>
            <a:pPr lvl="1"/>
            <a:r>
              <a:rPr lang="en-US" dirty="0" smtClean="0"/>
              <a:t>Candidate split partitions samples at parent node into child node sample sets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Loss for the candidate split is: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 loss function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4267200"/>
          <a:ext cx="4068762" cy="801687"/>
        </p:xfrm>
        <a:graphic>
          <a:graphicData uri="http://schemas.openxmlformats.org/presentationml/2006/ole">
            <p:oleObj spid="_x0000_s45058" name="Equation" r:id="rId3" imgW="1866600" imgH="36828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589088" y="5181600"/>
          <a:ext cx="6194425" cy="401638"/>
        </p:xfrm>
        <a:graphic>
          <a:graphicData uri="http://schemas.openxmlformats.org/presentationml/2006/ole">
            <p:oleObj spid="_x0000_s45059" name="Equation" r:id="rId4" imgW="37209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regression models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600200"/>
          <a:ext cx="704088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880"/>
                <a:gridCol w="914400"/>
                <a:gridCol w="914400"/>
                <a:gridCol w="914400"/>
                <a:gridCol w="914400"/>
                <a:gridCol w="914400"/>
              </a:tblGrid>
              <a:tr h="1920240">
                <a:tc>
                  <a:txBody>
                    <a:bodyPr/>
                    <a:lstStyle/>
                    <a:p>
                      <a:r>
                        <a:rPr lang="en-US" sz="2000" b="1" u="none" dirty="0" smtClean="0"/>
                        <a:t>model</a:t>
                      </a:r>
                      <a:endParaRPr lang="en-US" sz="20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linear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parametric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global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stable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continuous</a:t>
                      </a:r>
                      <a:endParaRPr lang="en-US" sz="2000" b="1" u="none" dirty="0"/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linear regression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regression tree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MATLAB interlude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381000" y="2286000"/>
            <a:ext cx="83185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92100" indent="-292100" algn="ctr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b="0" kern="0" dirty="0" smtClean="0">
                <a:latin typeface="+mn-lt"/>
              </a:rPr>
              <a:t>matlab_demo_08.m</a:t>
            </a:r>
            <a:endParaRPr lang="en-US" sz="2800" b="0" kern="0" dirty="0">
              <a:latin typeface="+mn-lt"/>
            </a:endParaRPr>
          </a:p>
          <a:p>
            <a:pPr marL="292100" indent="-292100" algn="ctr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  <a:defRPr/>
            </a:pPr>
            <a:endParaRPr lang="en-US" sz="2800" b="0" kern="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90488"/>
            <a:ext cx="8639175" cy="667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2238375" y="5943600"/>
            <a:ext cx="476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slide thanks to Greg Shakhnarovich (CS195-5, Brown Univ., 2006)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90488"/>
            <a:ext cx="8639175" cy="667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2238375" y="5943600"/>
            <a:ext cx="476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slide thanks to Greg Shakhnarovich (CS195-5, Brown Univ., 2006)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90488"/>
            <a:ext cx="8639175" cy="667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2238375" y="5943600"/>
            <a:ext cx="476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slide thanks to Greg Shakhnarovich (CS195-5, Brown Univ., 2006)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90488"/>
            <a:ext cx="8639175" cy="667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2238375" y="5943600"/>
            <a:ext cx="476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slide thanks to Greg Shakhnarovich (CS195-5, Brown Univ., 2006)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90488"/>
            <a:ext cx="8639175" cy="667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2238375" y="5943600"/>
            <a:ext cx="4762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/>
              <a:t>slide thanks to Greg Shakhnarovich (CS195-5, Brown Univ., 2006)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Suppose target labels come from set </a:t>
            </a:r>
            <a:r>
              <a:rPr lang="en-US" sz="2400" i="1" smtClean="0"/>
              <a:t>Y</a:t>
            </a:r>
            <a:endParaRPr lang="en-US" sz="2400" smtClean="0"/>
          </a:p>
          <a:p>
            <a:pPr lvl="1"/>
            <a:r>
              <a:rPr lang="en-US" sz="2400" smtClean="0"/>
              <a:t>Binary classification:	</a:t>
            </a:r>
            <a:r>
              <a:rPr lang="en-US" sz="2400" i="1" smtClean="0"/>
              <a:t>Y</a:t>
            </a:r>
            <a:r>
              <a:rPr lang="en-US" sz="2400" smtClean="0"/>
              <a:t> = { 0, 1 }</a:t>
            </a:r>
          </a:p>
          <a:p>
            <a:pPr lvl="1"/>
            <a:r>
              <a:rPr lang="en-US" sz="2400" smtClean="0"/>
              <a:t>Regression:		</a:t>
            </a:r>
            <a:r>
              <a:rPr lang="en-US" sz="2400" i="1" smtClean="0"/>
              <a:t>Y</a:t>
            </a:r>
            <a:r>
              <a:rPr lang="en-US" sz="2400" smtClean="0"/>
              <a:t> = </a:t>
            </a:r>
            <a:r>
              <a:rPr lang="en-US" sz="2400" smtClean="0">
                <a:sym typeface="Symbol" pitchFamily="18" charset="2"/>
              </a:rPr>
              <a:t>		</a:t>
            </a:r>
            <a:r>
              <a:rPr lang="en-US" sz="2000" smtClean="0">
                <a:sym typeface="Symbol" pitchFamily="18" charset="2"/>
              </a:rPr>
              <a:t>(real numbers)</a:t>
            </a:r>
            <a:r>
              <a:rPr lang="en-US" sz="2400" smtClean="0"/>
              <a:t> </a:t>
            </a:r>
          </a:p>
          <a:p>
            <a:r>
              <a:rPr lang="en-US" sz="2400" smtClean="0"/>
              <a:t>A </a:t>
            </a:r>
            <a:r>
              <a:rPr lang="en-US" sz="2400" smtClean="0">
                <a:solidFill>
                  <a:srgbClr val="FF0000"/>
                </a:solidFill>
              </a:rPr>
              <a:t>loss function</a:t>
            </a:r>
            <a:r>
              <a:rPr lang="en-US" sz="2400" smtClean="0"/>
              <a:t> maps decisions to costs:</a:t>
            </a:r>
          </a:p>
          <a:p>
            <a:pPr lvl="1"/>
            <a:r>
              <a:rPr lang="en-US" sz="2400" smtClean="0"/>
              <a:t>              defines the penalty for predicting    when the true value is    .</a:t>
            </a:r>
          </a:p>
          <a:p>
            <a:r>
              <a:rPr lang="en-US" sz="2400" smtClean="0"/>
              <a:t>Standard choice for classification:</a:t>
            </a:r>
            <a:br>
              <a:rPr lang="en-US" sz="2400" smtClean="0"/>
            </a:br>
            <a:r>
              <a:rPr lang="en-US" sz="2400" smtClean="0"/>
              <a:t>	0/1 loss (same as</a:t>
            </a:r>
            <a:br>
              <a:rPr lang="en-US" sz="2400" smtClean="0"/>
            </a:br>
            <a:r>
              <a:rPr lang="en-US" sz="2400" smtClean="0"/>
              <a:t>	misclassification error)</a:t>
            </a:r>
          </a:p>
          <a:p>
            <a:endParaRPr lang="en-US" sz="2400" smtClean="0"/>
          </a:p>
          <a:p>
            <a:r>
              <a:rPr lang="en-US" sz="2400" smtClean="0"/>
              <a:t>Standard choice for regression:</a:t>
            </a:r>
            <a:br>
              <a:rPr lang="en-US" sz="2400" smtClean="0"/>
            </a:br>
            <a:r>
              <a:rPr lang="en-US" sz="2400" smtClean="0"/>
              <a:t>	squared loss</a:t>
            </a:r>
          </a:p>
          <a:p>
            <a:pPr lvl="1"/>
            <a:endParaRPr lang="en-US" sz="2400" smtClean="0"/>
          </a:p>
        </p:txBody>
      </p:sp>
      <p:sp>
        <p:nvSpPr>
          <p:cNvPr id="103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Loss function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95400" y="2971800"/>
          <a:ext cx="1066800" cy="449263"/>
        </p:xfrm>
        <a:graphic>
          <a:graphicData uri="http://schemas.openxmlformats.org/presentationml/2006/ole">
            <p:oleObj spid="_x0000_s1026" name="Equation" r:id="rId3" imgW="482400" imgH="203040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854825" y="2971800"/>
          <a:ext cx="307975" cy="449263"/>
        </p:xfrm>
        <a:graphic>
          <a:graphicData uri="http://schemas.openxmlformats.org/presentationml/2006/ole">
            <p:oleObj spid="_x0000_s1027" name="Equation" r:id="rId4" imgW="139680" imgH="20304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968625" y="3402013"/>
          <a:ext cx="307975" cy="365125"/>
        </p:xfrm>
        <a:graphic>
          <a:graphicData uri="http://schemas.openxmlformats.org/presentationml/2006/ole">
            <p:oleObj spid="_x0000_s1028" name="Equation" r:id="rId5" imgW="139680" imgH="164880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4811713" y="4038600"/>
          <a:ext cx="3875087" cy="1011238"/>
        </p:xfrm>
        <a:graphic>
          <a:graphicData uri="http://schemas.openxmlformats.org/presentationml/2006/ole">
            <p:oleObj spid="_x0000_s1029" name="Equation" r:id="rId6" imgW="1752480" imgH="457200" progId="Equation.3">
              <p:embed/>
            </p:oleObj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5434013" y="5591175"/>
          <a:ext cx="2414587" cy="504825"/>
        </p:xfrm>
        <a:graphic>
          <a:graphicData uri="http://schemas.openxmlformats.org/presentationml/2006/ole">
            <p:oleObj spid="_x0000_s1030" name="Equation" r:id="rId7" imgW="1091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18500" cy="5181600"/>
          </a:xfrm>
        </p:spPr>
        <p:txBody>
          <a:bodyPr/>
          <a:lstStyle/>
          <a:p>
            <a:r>
              <a:rPr lang="en-US" sz="2400" dirty="0" smtClean="0"/>
              <a:t>Most popular estimation method is </a:t>
            </a:r>
            <a:r>
              <a:rPr lang="en-US" sz="2400" dirty="0" smtClean="0">
                <a:solidFill>
                  <a:srgbClr val="FF0000"/>
                </a:solidFill>
              </a:rPr>
              <a:t>least squares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Determine linear coefficients </a:t>
            </a:r>
            <a:r>
              <a:rPr lang="en-US" sz="2400" b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smtClean="0"/>
              <a:t>that minimize sum of squared loss (SSL).</a:t>
            </a:r>
          </a:p>
          <a:p>
            <a:pPr lvl="1"/>
            <a:r>
              <a:rPr lang="en-US" sz="2400" dirty="0" smtClean="0"/>
              <a:t>Use standard (multivariate) differential calculus:</a:t>
            </a:r>
          </a:p>
          <a:p>
            <a:pPr lvl="2"/>
            <a:r>
              <a:rPr lang="en-US" sz="2000" dirty="0" smtClean="0"/>
              <a:t> differentiate SSL with respect to </a:t>
            </a:r>
            <a:r>
              <a:rPr lang="en-US" sz="2000" b="1" dirty="0" smtClean="0"/>
              <a:t>w</a:t>
            </a:r>
            <a:endParaRPr lang="en-US" sz="2000" b="1" dirty="0" smtClean="0">
              <a:sym typeface="Symbol" pitchFamily="18" charset="2"/>
            </a:endParaRPr>
          </a:p>
          <a:p>
            <a:pPr lvl="2"/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/>
              <a:t>find zeros of each partial differential equation</a:t>
            </a:r>
          </a:p>
          <a:p>
            <a:pPr lvl="2"/>
            <a:r>
              <a:rPr lang="en-US" sz="2000" dirty="0" smtClean="0"/>
              <a:t> solve </a:t>
            </a:r>
            <a:r>
              <a:rPr lang="en-US" sz="2000" dirty="0" smtClean="0"/>
              <a:t>for each </a:t>
            </a:r>
            <a:r>
              <a:rPr lang="en-US" sz="2000" i="1" dirty="0" err="1" smtClean="0">
                <a:sym typeface="Symbol" pitchFamily="18" charset="2"/>
              </a:rPr>
              <a:t>w</a:t>
            </a:r>
            <a:r>
              <a:rPr lang="en-US" sz="2000" i="1" baseline="-25000" dirty="0" err="1" smtClean="0"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 smtClean="0"/>
          </a:p>
          <a:p>
            <a:r>
              <a:rPr lang="en-US" sz="2400" dirty="0" smtClean="0"/>
              <a:t>In one </a:t>
            </a:r>
            <a:r>
              <a:rPr lang="en-US" sz="2400" dirty="0" smtClean="0"/>
              <a:t>dimension:</a:t>
            </a:r>
          </a:p>
          <a:p>
            <a:pPr lvl="1"/>
            <a:endParaRPr lang="en-US" sz="2400" dirty="0" smtClean="0"/>
          </a:p>
        </p:txBody>
      </p:sp>
      <p:sp>
        <p:nvSpPr>
          <p:cNvPr id="205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Least squares linear fit to data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066800" y="4354513"/>
          <a:ext cx="7727950" cy="1970087"/>
        </p:xfrm>
        <a:graphic>
          <a:graphicData uri="http://schemas.openxmlformats.org/presentationml/2006/ole">
            <p:oleObj spid="_x0000_s2050" name="Equation" r:id="rId3" imgW="4431960" imgH="1130040" progId="Equation.3">
              <p:embed/>
            </p:oleObj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book}&#10;\pagestyle{empty}&#10;\input{C:/Users/markussv/depots/CMBBOOK/latex/prml-utils}&#10;\begin{document}&#10;\[&#10;    y(x, \bfw) = w_0 + w_1 x + w_2 x^2 + \ldots + w_M x^M =&#10;    \sum_{j=0}^M w_j x^j&#10;\]&#10;\end{document}&#10;"/>
  <p:tag name="FILENAME" val="TP_tmp"/>
  <p:tag name="FORMAT" val="png256"/>
  <p:tag name="RES" val="600"/>
  <p:tag name="BLEND" val="0"/>
  <p:tag name="TRANSPARENT" val="0"/>
  <p:tag name="TBUG" val="0"/>
  <p:tag name="ALLOWFS" val="0"/>
  <p:tag name="ORIGWIDTH" val="236"/>
  <p:tag name="PICTUREFILESIZE" val="7254"/>
</p:tagLst>
</file>

<file path=ppt/theme/theme1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146477407</TotalTime>
  <Pages>3</Pages>
  <Words>658</Words>
  <Application>Microsoft Office PowerPoint</Application>
  <PresentationFormat>On-screen Show (4:3)</PresentationFormat>
  <Paragraphs>157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Tahoma</vt:lpstr>
      <vt:lpstr>Monotype Sorts</vt:lpstr>
      <vt:lpstr>Wingdings</vt:lpstr>
      <vt:lpstr>Times New Roman</vt:lpstr>
      <vt:lpstr>Symbol</vt:lpstr>
      <vt:lpstr>Courier New</vt:lpstr>
      <vt:lpstr>1_LC.BRev.FY97</vt:lpstr>
      <vt:lpstr>Microsoft Equation 3.0</vt:lpstr>
      <vt:lpstr>Regression  Linear Regression Regression Trees</vt:lpstr>
      <vt:lpstr>Characteristics of classification models</vt:lpstr>
      <vt:lpstr>Slide 3</vt:lpstr>
      <vt:lpstr>Slide 4</vt:lpstr>
      <vt:lpstr>Slide 5</vt:lpstr>
      <vt:lpstr>Slide 6</vt:lpstr>
      <vt:lpstr>Slide 7</vt:lpstr>
      <vt:lpstr>Loss function</vt:lpstr>
      <vt:lpstr>Least squares linear fit to data</vt:lpstr>
      <vt:lpstr>Least squares linear fit to data</vt:lpstr>
      <vt:lpstr>Least squares linear fit to data</vt:lpstr>
      <vt:lpstr>Least squares linear fit to data</vt:lpstr>
      <vt:lpstr>Extending application of linear regression</vt:lpstr>
      <vt:lpstr>Example of fitting polynomial curve with linear model</vt:lpstr>
      <vt:lpstr>Prostate cancer dataset</vt:lpstr>
      <vt:lpstr>Correlations of predictors in prostate cancer dataset</vt:lpstr>
      <vt:lpstr>Fit of linear model to prostate cancer dataset</vt:lpstr>
      <vt:lpstr>Regularization</vt:lpstr>
      <vt:lpstr>Example of L2 regularization</vt:lpstr>
      <vt:lpstr>Example of L1 regularization</vt:lpstr>
      <vt:lpstr>Example of subset selection</vt:lpstr>
      <vt:lpstr>Comparison of various selection and shrinkage methods</vt:lpstr>
      <vt:lpstr>L1 regularization gives sparse models, L2 does not</vt:lpstr>
      <vt:lpstr>Other types of regression</vt:lpstr>
      <vt:lpstr>Regression trees</vt:lpstr>
      <vt:lpstr>Regression trees</vt:lpstr>
      <vt:lpstr>Regression tree loss function</vt:lpstr>
      <vt:lpstr>Characteristics of regression models</vt:lpstr>
      <vt:lpstr>MATLAB interlude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James Jeffry Howbert</cp:lastModifiedBy>
  <cp:revision>440</cp:revision>
  <cp:lastPrinted>2001-08-28T17:59:37Z</cp:lastPrinted>
  <dcterms:created xsi:type="dcterms:W3CDTF">1998-03-18T13:44:31Z</dcterms:created>
  <dcterms:modified xsi:type="dcterms:W3CDTF">2014-01-30T23:26:41Z</dcterms:modified>
</cp:coreProperties>
</file>