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0"/>
  </p:handoutMasterIdLst>
  <p:sldIdLst>
    <p:sldId id="288" r:id="rId2"/>
    <p:sldId id="256" r:id="rId3"/>
    <p:sldId id="296" r:id="rId4"/>
    <p:sldId id="258" r:id="rId5"/>
    <p:sldId id="294" r:id="rId6"/>
    <p:sldId id="295" r:id="rId7"/>
    <p:sldId id="297" r:id="rId8"/>
    <p:sldId id="259" r:id="rId9"/>
    <p:sldId id="261" r:id="rId10"/>
    <p:sldId id="290" r:id="rId11"/>
    <p:sldId id="291" r:id="rId12"/>
    <p:sldId id="260" r:id="rId13"/>
    <p:sldId id="268" r:id="rId14"/>
    <p:sldId id="269" r:id="rId15"/>
    <p:sldId id="263" r:id="rId16"/>
    <p:sldId id="280" r:id="rId17"/>
    <p:sldId id="262" r:id="rId18"/>
    <p:sldId id="264" r:id="rId19"/>
    <p:sldId id="266" r:id="rId20"/>
    <p:sldId id="265" r:id="rId21"/>
    <p:sldId id="270" r:id="rId22"/>
    <p:sldId id="283" r:id="rId23"/>
    <p:sldId id="281" r:id="rId24"/>
    <p:sldId id="282" r:id="rId25"/>
    <p:sldId id="267" r:id="rId26"/>
    <p:sldId id="271" r:id="rId27"/>
    <p:sldId id="272" r:id="rId28"/>
    <p:sldId id="292" r:id="rId29"/>
    <p:sldId id="273" r:id="rId30"/>
    <p:sldId id="274" r:id="rId31"/>
    <p:sldId id="275" r:id="rId32"/>
    <p:sldId id="276" r:id="rId33"/>
    <p:sldId id="293" r:id="rId34"/>
    <p:sldId id="277" r:id="rId35"/>
    <p:sldId id="278" r:id="rId36"/>
    <p:sldId id="279" r:id="rId37"/>
    <p:sldId id="284" r:id="rId38"/>
    <p:sldId id="285" r:id="rId39"/>
  </p:sldIdLst>
  <p:sldSz cx="9144000" cy="6858000" type="screen4x3"/>
  <p:notesSz cx="7077075" cy="9383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C6E8"/>
    <a:srgbClr val="6600CC"/>
    <a:srgbClr val="800080"/>
    <a:srgbClr val="E7CE39"/>
    <a:srgbClr val="FE4122"/>
    <a:srgbClr val="D51F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silicos\presentations\Netflix%20Prize\RMSE%20progre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761662095979452"/>
          <c:y val="5.8928437516739179E-2"/>
          <c:w val="0.84065498735802879"/>
          <c:h val="0.78313487599764109"/>
        </c:manualLayout>
      </c:layout>
      <c:lineChart>
        <c:grouping val="standard"/>
        <c:ser>
          <c:idx val="0"/>
          <c:order val="0"/>
          <c:dPt>
            <c:idx val="1"/>
            <c:spPr>
              <a:ln>
                <a:noFill/>
              </a:ln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4.8070841239721822E-2"/>
                  <c:y val="1.151392345386882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8.43%</a:t>
                    </a:r>
                  </a:p>
                </c:rich>
              </c:tx>
              <c:dLblPos val="t"/>
              <c:showVal val="1"/>
            </c:dLbl>
            <c:dLbl>
              <c:idx val="3"/>
              <c:layout>
                <c:manualLayout>
                  <c:x val="2.0240354206198508E-2"/>
                  <c:y val="6.9084628670121155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9.44%</a:t>
                    </a:r>
                  </a:p>
                </c:rich>
              </c:tx>
              <c:dLblPos val="t"/>
              <c:showVal val="1"/>
            </c:dLbl>
            <c:dLbl>
              <c:idx val="4"/>
              <c:layout>
                <c:manualLayout>
                  <c:x val="2.0240354206198595E-2"/>
                  <c:y val="6.9084628670121155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10.09%</a:t>
                    </a:r>
                  </a:p>
                </c:rich>
              </c:tx>
              <c:dLblPos val="t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Val val="1"/>
          </c:dLbls>
          <c:cat>
            <c:strRef>
              <c:f>Sheet1!$B$1:$B$5</c:f>
              <c:strCache>
                <c:ptCount val="5"/>
                <c:pt idx="0">
                  <c:v>trivial algorithm</c:v>
                </c:pt>
                <c:pt idx="1">
                  <c:v>Cinematch</c:v>
                </c:pt>
                <c:pt idx="2">
                  <c:v>2007 Progress Prize</c:v>
                </c:pt>
                <c:pt idx="3">
                  <c:v>2008 Progress Prize</c:v>
                </c:pt>
                <c:pt idx="4">
                  <c:v>Grand Prize</c:v>
                </c:pt>
              </c:strCache>
            </c:strRef>
          </c:cat>
          <c:val>
            <c:numRef>
              <c:f>Sheet1!$C$1:$C$5</c:f>
              <c:numCache>
                <c:formatCode>General</c:formatCode>
                <c:ptCount val="5"/>
                <c:pt idx="0" formatCode="0.0000">
                  <c:v>1.054</c:v>
                </c:pt>
                <c:pt idx="1">
                  <c:v>0.95140000000000002</c:v>
                </c:pt>
                <c:pt idx="2">
                  <c:v>0.87120000000000064</c:v>
                </c:pt>
                <c:pt idx="3">
                  <c:v>0.86160000000000214</c:v>
                </c:pt>
                <c:pt idx="4">
                  <c:v>0.85540000000000005</c:v>
                </c:pt>
              </c:numCache>
            </c:numRef>
          </c:val>
        </c:ser>
        <c:ser>
          <c:idx val="1"/>
          <c:order val="1"/>
          <c:tx>
            <c:v>10%</c:v>
          </c:tx>
          <c:marker>
            <c:symbol val="none"/>
          </c:marker>
          <c:dLbls>
            <c:dLbl>
              <c:idx val="0"/>
              <c:layout>
                <c:manualLayout>
                  <c:x val="-4.3254430912113638E-2"/>
                  <c:y val="3.2133751138250601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/>
                      <a:t>10.00%</a:t>
                    </a:r>
                  </a:p>
                </c:rich>
              </c:tx>
              <c:spPr/>
              <c:dLblPos val="t"/>
              <c:showVal val="1"/>
            </c:dLbl>
            <c:dLbl>
              <c:idx val="4"/>
              <c:delete val="1"/>
            </c:dLbl>
            <c:dLblPos val="t"/>
            <c:showVal val="1"/>
          </c:dLbls>
          <c:trendline>
            <c:spPr>
              <a:ln w="19050">
                <a:solidFill>
                  <a:srgbClr val="FF0000"/>
                </a:solidFill>
                <a:prstDash val="dash"/>
              </a:ln>
            </c:spPr>
            <c:trendlineType val="linear"/>
          </c:trendline>
          <c:val>
            <c:numRef>
              <c:f>Sheet1!$E$1:$E$5</c:f>
              <c:numCache>
                <c:formatCode>General</c:formatCode>
                <c:ptCount val="5"/>
                <c:pt idx="0">
                  <c:v>0.85629999999999995</c:v>
                </c:pt>
                <c:pt idx="4">
                  <c:v>0.85629999999999995</c:v>
                </c:pt>
              </c:numCache>
            </c:numRef>
          </c:val>
        </c:ser>
        <c:dLbls>
          <c:showVal val="1"/>
        </c:dLbls>
        <c:marker val="1"/>
        <c:axId val="74922624"/>
        <c:axId val="74944896"/>
      </c:lineChart>
      <c:catAx>
        <c:axId val="74922624"/>
        <c:scaling>
          <c:orientation val="minMax"/>
        </c:scaling>
        <c:axPos val="b"/>
        <c:numFmt formatCode="@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4944896"/>
        <c:crosses val="autoZero"/>
        <c:auto val="1"/>
        <c:lblAlgn val="ctr"/>
        <c:lblOffset val="100"/>
      </c:catAx>
      <c:valAx>
        <c:axId val="74944896"/>
        <c:scaling>
          <c:orientation val="minMax"/>
          <c:max val="1.06"/>
          <c:min val="0.8500000000000006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RMS Error on Quiz Set</a:t>
                </a:r>
              </a:p>
            </c:rich>
          </c:tx>
          <c:layout/>
        </c:title>
        <c:numFmt formatCode="0.00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4922624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67050" cy="469345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3"/>
            <a:ext cx="3067050" cy="469345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r">
              <a:defRPr sz="1200"/>
            </a:lvl1pPr>
          </a:lstStyle>
          <a:p>
            <a:fld id="{A51596FC-B29C-451D-B99C-01F701EB2073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2780"/>
            <a:ext cx="3067050" cy="469345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12780"/>
            <a:ext cx="3067050" cy="469345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r">
              <a:defRPr sz="1200"/>
            </a:lvl1pPr>
          </a:lstStyle>
          <a:p>
            <a:fld id="{18DCB677-C44F-472D-93C4-5BA6F37B0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Office_Excel_2007_Workbook5.xlsx"/><Relationship Id="rId4" Type="http://schemas.openxmlformats.org/officeDocument/2006/relationships/package" Target="../embeddings/Microsoft_Office_Excel_2007_Workbook4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Excel_2007_Workbook8.xlsx"/><Relationship Id="rId4" Type="http://schemas.openxmlformats.org/officeDocument/2006/relationships/package" Target="../embeddings/Microsoft_Office_Excel_2007_Workbook7.xls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300038"/>
            <a:ext cx="833437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Netflix Prize Contest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CONDITIONS</a:t>
            </a:r>
            <a:r>
              <a:rPr lang="en-US" sz="2400" dirty="0" smtClean="0"/>
              <a:t>:</a:t>
            </a:r>
          </a:p>
          <a:p>
            <a:pPr lvl="1"/>
            <a:r>
              <a:rPr lang="en-US" dirty="0" smtClean="0"/>
              <a:t>Open to public</a:t>
            </a:r>
          </a:p>
          <a:p>
            <a:pPr lvl="1"/>
            <a:r>
              <a:rPr lang="en-US" dirty="0" smtClean="0"/>
              <a:t>Compete as individual or group</a:t>
            </a:r>
          </a:p>
          <a:p>
            <a:pPr lvl="1"/>
            <a:r>
              <a:rPr lang="en-US" dirty="0" smtClean="0"/>
              <a:t>Submit predictions no more than once a day</a:t>
            </a:r>
          </a:p>
          <a:p>
            <a:pPr lvl="1"/>
            <a:r>
              <a:rPr lang="en-US" dirty="0" smtClean="0"/>
              <a:t>Prize winners must publish results and license code to Netflix (non-exclusive)</a:t>
            </a:r>
          </a:p>
          <a:p>
            <a:pPr lvl="1"/>
            <a:endParaRPr lang="en-US" dirty="0" smtClean="0"/>
          </a:p>
          <a:p>
            <a:r>
              <a:rPr lang="en-US" sz="2400" i="1" dirty="0" smtClean="0"/>
              <a:t>SCHEDULE</a:t>
            </a:r>
            <a:r>
              <a:rPr lang="en-US" sz="2400" dirty="0" smtClean="0"/>
              <a:t>:</a:t>
            </a:r>
          </a:p>
          <a:p>
            <a:pPr lvl="1"/>
            <a:r>
              <a:rPr lang="en-US" dirty="0" smtClean="0"/>
              <a:t>Started Oct. 2, 2006</a:t>
            </a:r>
          </a:p>
          <a:p>
            <a:pPr lvl="1"/>
            <a:r>
              <a:rPr lang="en-US" dirty="0" smtClean="0"/>
              <a:t>To end after 5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Netflix Prize Contest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2098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PARTICIPATION</a:t>
            </a:r>
            <a:r>
              <a:rPr lang="en-US" sz="2400" dirty="0" smtClean="0"/>
              <a:t>:</a:t>
            </a:r>
          </a:p>
          <a:p>
            <a:pPr lvl="1"/>
            <a:r>
              <a:rPr lang="en-US" dirty="0" smtClean="0"/>
              <a:t>51051 contestants on 41305 teams from 186 different countries</a:t>
            </a:r>
          </a:p>
          <a:p>
            <a:pPr lvl="1"/>
            <a:r>
              <a:rPr lang="en-US" dirty="0" smtClean="0"/>
              <a:t>44014 valid submissions from 5169 different teams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Netflix Prize Data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Netflix released three datasets</a:t>
            </a:r>
          </a:p>
          <a:p>
            <a:pPr lvl="1"/>
            <a:r>
              <a:rPr lang="en-US" dirty="0" smtClean="0"/>
              <a:t>480,189 </a:t>
            </a:r>
            <a:r>
              <a:rPr lang="en-US" i="1" dirty="0" smtClean="0"/>
              <a:t>users</a:t>
            </a:r>
            <a:r>
              <a:rPr lang="en-US" dirty="0" smtClean="0"/>
              <a:t> (anonymous)</a:t>
            </a:r>
            <a:endParaRPr lang="en-US" i="1" dirty="0" smtClean="0"/>
          </a:p>
          <a:p>
            <a:pPr lvl="1"/>
            <a:r>
              <a:rPr lang="en-US" dirty="0" smtClean="0"/>
              <a:t>17,770 </a:t>
            </a:r>
            <a:r>
              <a:rPr lang="en-US" i="1" dirty="0" smtClean="0"/>
              <a:t>movies</a:t>
            </a:r>
          </a:p>
          <a:p>
            <a:pPr lvl="1"/>
            <a:r>
              <a:rPr lang="en-US" i="1" dirty="0" smtClean="0"/>
              <a:t>ratings</a:t>
            </a:r>
            <a:r>
              <a:rPr lang="en-US" dirty="0" smtClean="0"/>
              <a:t> on integer scale 1 to 5</a:t>
            </a:r>
          </a:p>
          <a:p>
            <a:pPr lvl="1"/>
            <a:endParaRPr lang="en-US" i="1" dirty="0" smtClean="0"/>
          </a:p>
          <a:p>
            <a:r>
              <a:rPr lang="en-US" i="1" u="sng" dirty="0" smtClean="0"/>
              <a:t>Training set</a:t>
            </a:r>
            <a:r>
              <a:rPr lang="en-US" dirty="0" smtClean="0"/>
              <a:t>: 99,072,112 &lt; </a:t>
            </a:r>
            <a:r>
              <a:rPr lang="en-US" i="1" dirty="0" smtClean="0"/>
              <a:t>user, movie</a:t>
            </a:r>
            <a:r>
              <a:rPr lang="en-US" dirty="0" smtClean="0"/>
              <a:t> &gt; pairs with </a:t>
            </a:r>
            <a:r>
              <a:rPr lang="en-US" i="1" dirty="0" smtClean="0"/>
              <a:t>ratings</a:t>
            </a:r>
          </a:p>
          <a:p>
            <a:r>
              <a:rPr lang="en-US" i="1" u="sng" dirty="0" smtClean="0"/>
              <a:t>Probe set</a:t>
            </a:r>
            <a:r>
              <a:rPr lang="en-US" dirty="0" smtClean="0"/>
              <a:t>: 1,408,395 &lt; </a:t>
            </a:r>
            <a:r>
              <a:rPr lang="en-US" i="1" dirty="0" smtClean="0"/>
              <a:t>user, movie</a:t>
            </a:r>
            <a:r>
              <a:rPr lang="en-US" dirty="0" smtClean="0"/>
              <a:t> &gt; pairs with </a:t>
            </a:r>
            <a:r>
              <a:rPr lang="en-US" i="1" dirty="0" smtClean="0"/>
              <a:t>ratings</a:t>
            </a:r>
            <a:endParaRPr lang="en-US" i="1" u="sng" dirty="0" smtClean="0"/>
          </a:p>
          <a:p>
            <a:r>
              <a:rPr lang="en-US" i="1" u="sng" dirty="0" smtClean="0"/>
              <a:t>Qualifying set</a:t>
            </a:r>
            <a:r>
              <a:rPr lang="en-US" dirty="0" smtClean="0"/>
              <a:t> of 2,817,131 &lt; </a:t>
            </a:r>
            <a:r>
              <a:rPr lang="en-US" i="1" dirty="0" smtClean="0"/>
              <a:t>user</a:t>
            </a:r>
            <a:r>
              <a:rPr lang="en-US" dirty="0" smtClean="0"/>
              <a:t>, </a:t>
            </a:r>
            <a:r>
              <a:rPr lang="en-US" i="1" dirty="0" smtClean="0"/>
              <a:t>movie</a:t>
            </a:r>
            <a:r>
              <a:rPr lang="en-US" dirty="0" smtClean="0"/>
              <a:t> &gt; pairs with </a:t>
            </a:r>
            <a:r>
              <a:rPr lang="en-US" i="1" u="sng" dirty="0" smtClean="0"/>
              <a:t>no</a:t>
            </a:r>
            <a:r>
              <a:rPr lang="en-US" dirty="0" smtClean="0"/>
              <a:t> </a:t>
            </a:r>
            <a:r>
              <a:rPr lang="en-US" i="1" dirty="0" smtClean="0"/>
              <a:t>ratings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05800" cy="78028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Model Building and Submission Process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969269" y="2438400"/>
            <a:ext cx="50292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99,072,112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0869" y="2438400"/>
            <a:ext cx="1371600" cy="381000"/>
          </a:xfrm>
          <a:prstGeom prst="rect">
            <a:avLst/>
          </a:prstGeom>
          <a:solidFill>
            <a:srgbClr val="88C6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1,408,395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5040868"/>
            <a:ext cx="1371600" cy="381000"/>
          </a:xfrm>
          <a:prstGeom prst="rect">
            <a:avLst/>
          </a:prstGeom>
          <a:solidFill>
            <a:srgbClr val="FE41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1,408,789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5040868"/>
            <a:ext cx="13716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1,408,342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2869" y="1981200"/>
            <a:ext cx="126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training set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5421868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quiz set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63599" y="5421868"/>
            <a:ext cx="884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test set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90482" y="6031468"/>
            <a:ext cx="1929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qualifying set</a:t>
            </a:r>
          </a:p>
          <a:p>
            <a:pPr algn="ctr"/>
            <a:r>
              <a:rPr lang="en-US" b="1" i="1" dirty="0" smtClean="0"/>
              <a:t>(ratings unknown)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06327" y="1992868"/>
            <a:ext cx="108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probe set</a:t>
            </a:r>
          </a:p>
        </p:txBody>
      </p:sp>
      <p:sp>
        <p:nvSpPr>
          <p:cNvPr id="18" name="Left Brace 17"/>
          <p:cNvSpPr/>
          <p:nvPr/>
        </p:nvSpPr>
        <p:spPr>
          <a:xfrm rot="5400000" flipH="1">
            <a:off x="3352800" y="4495800"/>
            <a:ext cx="304800" cy="2743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urved Right Arrow 34"/>
          <p:cNvSpPr/>
          <p:nvPr/>
        </p:nvSpPr>
        <p:spPr>
          <a:xfrm rot="10800000">
            <a:off x="4093470" y="2514598"/>
            <a:ext cx="457200" cy="10668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Right Arrow 35"/>
          <p:cNvSpPr/>
          <p:nvPr/>
        </p:nvSpPr>
        <p:spPr>
          <a:xfrm>
            <a:off x="2417069" y="2590800"/>
            <a:ext cx="457200" cy="1066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1800" y="3429000"/>
            <a:ext cx="104547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MODEL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78869" y="29718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tuning</a:t>
            </a:r>
          </a:p>
        </p:txBody>
      </p:sp>
      <p:sp>
        <p:nvSpPr>
          <p:cNvPr id="39" name="Right Brace 38"/>
          <p:cNvSpPr/>
          <p:nvPr/>
        </p:nvSpPr>
        <p:spPr>
          <a:xfrm>
            <a:off x="7598669" y="1981200"/>
            <a:ext cx="304800" cy="1295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903469" y="2286000"/>
            <a:ext cx="85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ratings</a:t>
            </a:r>
          </a:p>
          <a:p>
            <a:r>
              <a:rPr lang="en-US" b="1" i="1" dirty="0" smtClean="0"/>
              <a:t>known</a:t>
            </a:r>
          </a:p>
        </p:txBody>
      </p:sp>
      <p:sp>
        <p:nvSpPr>
          <p:cNvPr id="42" name="Arc 41"/>
          <p:cNvSpPr/>
          <p:nvPr/>
        </p:nvSpPr>
        <p:spPr>
          <a:xfrm flipV="1">
            <a:off x="1295400" y="2057400"/>
            <a:ext cx="5562600" cy="1600200"/>
          </a:xfrm>
          <a:prstGeom prst="arc">
            <a:avLst>
              <a:gd name="adj1" fmla="val 16394614"/>
              <a:gd name="adj2" fmla="val 13310"/>
            </a:avLst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791200" y="3429000"/>
            <a:ext cx="96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validate</a:t>
            </a:r>
          </a:p>
        </p:txBody>
      </p:sp>
      <p:sp>
        <p:nvSpPr>
          <p:cNvPr id="44" name="Chevron 43"/>
          <p:cNvSpPr/>
          <p:nvPr/>
        </p:nvSpPr>
        <p:spPr>
          <a:xfrm rot="16200000">
            <a:off x="2971800" y="3048000"/>
            <a:ext cx="1066800" cy="2743200"/>
          </a:xfrm>
          <a:prstGeom prst="chevron">
            <a:avLst>
              <a:gd name="adj" fmla="val 8784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90800" y="4507468"/>
            <a:ext cx="182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make predictions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2400" y="4800600"/>
            <a:ext cx="1353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RMSE on</a:t>
            </a:r>
          </a:p>
          <a:p>
            <a:pPr algn="ctr"/>
            <a:r>
              <a:rPr lang="en-US" b="1" dirty="0" smtClean="0"/>
              <a:t>public</a:t>
            </a:r>
          </a:p>
          <a:p>
            <a:pPr algn="ctr"/>
            <a:r>
              <a:rPr lang="en-US" b="1" dirty="0" err="1" smtClean="0"/>
              <a:t>leaderboard</a:t>
            </a:r>
            <a:endParaRPr lang="en-US" b="1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5593319" y="4800600"/>
            <a:ext cx="1340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RMSE kept</a:t>
            </a:r>
          </a:p>
          <a:p>
            <a:pPr algn="ctr"/>
            <a:r>
              <a:rPr lang="en-US" b="1" dirty="0" smtClean="0"/>
              <a:t>secret for</a:t>
            </a:r>
          </a:p>
          <a:p>
            <a:pPr algn="ctr"/>
            <a:r>
              <a:rPr lang="en-US" b="1" dirty="0" smtClean="0"/>
              <a:t>final scoring</a:t>
            </a:r>
          </a:p>
        </p:txBody>
      </p:sp>
      <p:sp>
        <p:nvSpPr>
          <p:cNvPr id="48" name="Right Arrow 47"/>
          <p:cNvSpPr/>
          <p:nvPr/>
        </p:nvSpPr>
        <p:spPr>
          <a:xfrm>
            <a:off x="5029200" y="5105400"/>
            <a:ext cx="533400" cy="228600"/>
          </a:xfrm>
          <a:prstGeom prst="rightArrow">
            <a:avLst/>
          </a:prstGeom>
          <a:solidFill>
            <a:srgbClr val="88C6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0800000">
            <a:off x="1447800" y="5105400"/>
            <a:ext cx="533400" cy="228600"/>
          </a:xfrm>
          <a:prstGeom prst="rightArrow">
            <a:avLst/>
          </a:prstGeom>
          <a:solidFill>
            <a:srgbClr val="88C6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242888"/>
            <a:ext cx="80391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Why the Netflix Prize Was Hard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30480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Massive dataset</a:t>
            </a:r>
          </a:p>
          <a:p>
            <a:r>
              <a:rPr lang="en-US" dirty="0" smtClean="0"/>
              <a:t>Very sparse – matrix only 1.2% occupied</a:t>
            </a:r>
          </a:p>
          <a:p>
            <a:r>
              <a:rPr lang="en-US" dirty="0" smtClean="0"/>
              <a:t>Extreme variation in number of ratings per user</a:t>
            </a:r>
          </a:p>
          <a:p>
            <a:r>
              <a:rPr lang="en-US" dirty="0" smtClean="0"/>
              <a:t>Statistical properties of qualifying  and probe sets different from training set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33800" y="1981200"/>
          <a:ext cx="5105400" cy="4179484"/>
        </p:xfrm>
        <a:graphic>
          <a:graphicData uri="http://schemas.openxmlformats.org/presentationml/2006/ole">
            <p:oleObj spid="_x0000_s1026" name="Worksheet" r:id="rId3" imgW="3781357" imgH="3095535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Dealing with Size of the Data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MEMORY:</a:t>
            </a:r>
          </a:p>
          <a:p>
            <a:pPr lvl="1"/>
            <a:r>
              <a:rPr lang="en-US" dirty="0" smtClean="0"/>
              <a:t>2 GB bare minimum for common algorithms</a:t>
            </a:r>
          </a:p>
          <a:p>
            <a:pPr lvl="1"/>
            <a:r>
              <a:rPr lang="en-US" dirty="0" smtClean="0"/>
              <a:t>4+ GB required for some algorithms</a:t>
            </a:r>
          </a:p>
          <a:p>
            <a:pPr lvl="1"/>
            <a:r>
              <a:rPr lang="en-US" dirty="0" smtClean="0"/>
              <a:t>need 64-bit machine with 4+ GB RAM if serious</a:t>
            </a:r>
          </a:p>
          <a:p>
            <a:r>
              <a:rPr lang="en-US" dirty="0" smtClean="0"/>
              <a:t>SPEED:</a:t>
            </a:r>
          </a:p>
          <a:p>
            <a:pPr lvl="1"/>
            <a:r>
              <a:rPr lang="en-US" dirty="0" smtClean="0"/>
              <a:t>Program in languages that compile to fast machine code</a:t>
            </a:r>
          </a:p>
          <a:p>
            <a:pPr lvl="1"/>
            <a:r>
              <a:rPr lang="en-US" dirty="0" smtClean="0"/>
              <a:t>64-bit processor</a:t>
            </a:r>
          </a:p>
          <a:p>
            <a:pPr lvl="1"/>
            <a:r>
              <a:rPr lang="en-US" dirty="0" smtClean="0"/>
              <a:t>Exploit low-level parallelism in code (SIMD on Intel x86/x64)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5648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Common Types of Algorithms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438400"/>
            <a:ext cx="5257800" cy="3505200"/>
          </a:xfrm>
        </p:spPr>
        <p:txBody>
          <a:bodyPr/>
          <a:lstStyle/>
          <a:p>
            <a:r>
              <a:rPr lang="en-US" dirty="0" smtClean="0"/>
              <a:t>Global effects</a:t>
            </a:r>
          </a:p>
          <a:p>
            <a:r>
              <a:rPr lang="en-US" dirty="0" smtClean="0"/>
              <a:t>Nearest neighbors</a:t>
            </a:r>
          </a:p>
          <a:p>
            <a:r>
              <a:rPr lang="en-US" dirty="0" smtClean="0"/>
              <a:t>Matrix factorization</a:t>
            </a:r>
          </a:p>
          <a:p>
            <a:r>
              <a:rPr lang="en-US" dirty="0" smtClean="0"/>
              <a:t>Restricted Boltzmann machine</a:t>
            </a:r>
          </a:p>
          <a:p>
            <a:r>
              <a:rPr lang="en-US" dirty="0" smtClean="0"/>
              <a:t>Clustering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Nearest Neighbors in Action</a:t>
            </a:r>
            <a:endParaRPr lang="en-US" sz="44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85800" y="1981200"/>
          <a:ext cx="5198226" cy="4267200"/>
        </p:xfrm>
        <a:graphic>
          <a:graphicData uri="http://schemas.openxmlformats.org/presentationml/2006/ole">
            <p:oleObj spid="_x0000_s2051" name="Worksheet" r:id="rId3" imgW="3829185" imgH="3143250" progId="Excel.Sheet.12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4724400" y="4067300"/>
            <a:ext cx="6096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24400" y="4876800"/>
            <a:ext cx="6096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hape 9"/>
          <p:cNvCxnSpPr>
            <a:stCxn id="7" idx="0"/>
          </p:cNvCxnSpPr>
          <p:nvPr/>
        </p:nvCxnSpPr>
        <p:spPr>
          <a:xfrm rot="5400000" flipH="1" flipV="1">
            <a:off x="5456711" y="3253841"/>
            <a:ext cx="385949" cy="1240971"/>
          </a:xfrm>
          <a:prstGeom prst="curved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/>
          <p:nvPr/>
        </p:nvCxnSpPr>
        <p:spPr>
          <a:xfrm rot="5400000" flipH="1" flipV="1">
            <a:off x="5454732" y="4071259"/>
            <a:ext cx="385949" cy="1240971"/>
          </a:xfrm>
          <a:prstGeom prst="curved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3352800"/>
            <a:ext cx="2350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Identical preferences –</a:t>
            </a:r>
          </a:p>
          <a:p>
            <a:r>
              <a:rPr lang="en-US" b="1" dirty="0" smtClean="0"/>
              <a:t>strong weight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4191000"/>
            <a:ext cx="2188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Similar preferences –</a:t>
            </a:r>
          </a:p>
          <a:p>
            <a:r>
              <a:rPr lang="en-US" b="1" dirty="0" smtClean="0"/>
              <a:t>moderate weight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Matrix Factorization in Action</a:t>
            </a:r>
            <a:endParaRPr lang="en-US" sz="4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09600" y="2362200"/>
          <a:ext cx="3352800" cy="2752299"/>
        </p:xfrm>
        <a:graphic>
          <a:graphicData uri="http://schemas.openxmlformats.org/presentationml/2006/ole">
            <p:oleObj spid="_x0000_s4098" name="Worksheet" r:id="rId3" imgW="3829185" imgH="3143250" progId="Excel.Sheet.12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181600" y="1828800"/>
          <a:ext cx="3429000" cy="1595083"/>
        </p:xfrm>
        <a:graphic>
          <a:graphicData uri="http://schemas.openxmlformats.org/presentationml/2006/ole">
            <p:oleObj spid="_x0000_s4099" name="Worksheet" r:id="rId4" imgW="3829134" imgH="1781243" progId="Excel.Shee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0" y="2743200"/>
            <a:ext cx="239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&lt; a bunch of numbers &gt;</a:t>
            </a:r>
            <a:endParaRPr lang="en-US" i="1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943600" y="3886200"/>
          <a:ext cx="1979613" cy="2662238"/>
        </p:xfrm>
        <a:graphic>
          <a:graphicData uri="http://schemas.openxmlformats.org/presentationml/2006/ole">
            <p:oleObj spid="_x0000_s4100" name="Worksheet" r:id="rId5" imgW="2095421" imgH="2819400" progId="Excel.Shee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6664954" y="5146047"/>
            <a:ext cx="1337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&lt; a bunch of</a:t>
            </a:r>
          </a:p>
          <a:p>
            <a:pPr algn="ctr"/>
            <a:r>
              <a:rPr lang="en-US" i="1" dirty="0" smtClean="0"/>
              <a:t>numbers &gt;</a:t>
            </a:r>
            <a:endParaRPr lang="en-US" i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14800" y="3657600"/>
            <a:ext cx="1447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4800" y="3657600"/>
            <a:ext cx="1273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reduced-rank</a:t>
            </a:r>
          </a:p>
          <a:p>
            <a:pPr algn="ctr"/>
            <a:r>
              <a:rPr lang="en-US" sz="1400" dirty="0" smtClean="0"/>
              <a:t>singular</a:t>
            </a:r>
          </a:p>
          <a:p>
            <a:pPr algn="ctr"/>
            <a:r>
              <a:rPr lang="en-US" sz="1400" dirty="0" smtClean="0"/>
              <a:t>value</a:t>
            </a:r>
          </a:p>
          <a:p>
            <a:pPr algn="ctr"/>
            <a:r>
              <a:rPr lang="en-US" sz="1400" dirty="0" smtClean="0"/>
              <a:t>decomposition</a:t>
            </a:r>
          </a:p>
          <a:p>
            <a:pPr algn="ctr"/>
            <a:r>
              <a:rPr lang="en-US" sz="1400" dirty="0" smtClean="0"/>
              <a:t>(sort of)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069675" y="34628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8C6E8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851648" cy="1066800"/>
          </a:xfrm>
        </p:spPr>
        <p:txBody>
          <a:bodyPr/>
          <a:lstStyle/>
          <a:p>
            <a:pPr algn="ctr"/>
            <a:r>
              <a:rPr lang="en-US" dirty="0" smtClean="0"/>
              <a:t>The Netflix Prize Contest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7854696" cy="1600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>
                <a:latin typeface="+mj-lt"/>
              </a:rPr>
              <a:t>1) New Paths to New Machine Learning Science</a:t>
            </a:r>
          </a:p>
          <a:p>
            <a:pPr algn="ctr"/>
            <a:endParaRPr lang="en-US" b="1" dirty="0" smtClean="0">
              <a:latin typeface="+mj-lt"/>
            </a:endParaRPr>
          </a:p>
          <a:p>
            <a:pPr algn="ctr"/>
            <a:r>
              <a:rPr lang="en-US" b="1" dirty="0" smtClean="0">
                <a:latin typeface="+mj-lt"/>
              </a:rPr>
              <a:t>2) How an Unruly Mob Almost Stole</a:t>
            </a:r>
          </a:p>
          <a:p>
            <a:pPr algn="ctr"/>
            <a:r>
              <a:rPr lang="en-US" b="1" dirty="0" smtClean="0">
                <a:latin typeface="+mj-lt"/>
              </a:rPr>
              <a:t>the Grand Prize at the Last Moment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2265" y="5029200"/>
            <a:ext cx="296331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Jeff Howbert</a:t>
            </a:r>
          </a:p>
          <a:p>
            <a:pPr algn="ctr"/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University of Washington</a:t>
            </a:r>
          </a:p>
          <a:p>
            <a:pPr algn="ctr"/>
            <a:endParaRPr lang="en-US" b="1" i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February 4, 2014</a:t>
            </a:r>
            <a:endParaRPr lang="en-US" b="1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Matrix Factorization in Action</a:t>
            </a:r>
            <a:endParaRPr lang="en-US" sz="4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486400" y="2438400"/>
          <a:ext cx="3352800" cy="2752299"/>
        </p:xfrm>
        <a:graphic>
          <a:graphicData uri="http://schemas.openxmlformats.org/presentationml/2006/ole">
            <p:oleObj spid="_x0000_s3074" name="Worksheet" r:id="rId3" imgW="3829185" imgH="3143250" progId="Excel.Sheet.12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1664" y="1759467"/>
          <a:ext cx="3429000" cy="1593850"/>
        </p:xfrm>
        <a:graphic>
          <a:graphicData uri="http://schemas.openxmlformats.org/presentationml/2006/ole">
            <p:oleObj spid="_x0000_s3075" name="Worksheet" r:id="rId4" imgW="3829134" imgH="1781243" progId="Excel.Sheet.12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905939" y="3886200"/>
          <a:ext cx="1979613" cy="2662238"/>
        </p:xfrm>
        <a:graphic>
          <a:graphicData uri="http://schemas.openxmlformats.org/presentationml/2006/ole">
            <p:oleObj spid="_x0000_s3076" name="Worksheet" r:id="rId5" imgW="2095421" imgH="2819400" progId="Excel.Sheet.12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505200" y="3810000"/>
            <a:ext cx="1447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5200" y="3886200"/>
            <a:ext cx="14157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multiply and add</a:t>
            </a:r>
          </a:p>
          <a:p>
            <a:pPr algn="ctr"/>
            <a:r>
              <a:rPr lang="en-US" sz="1400" dirty="0" smtClean="0"/>
              <a:t>factor vectors</a:t>
            </a:r>
          </a:p>
          <a:p>
            <a:pPr algn="ctr"/>
            <a:r>
              <a:rPr lang="en-US" sz="1400" dirty="0" smtClean="0"/>
              <a:t>(dot product)</a:t>
            </a:r>
          </a:p>
          <a:p>
            <a:pPr algn="ctr"/>
            <a:r>
              <a:rPr lang="en-US" sz="1400" dirty="0" smtClean="0"/>
              <a:t>for desired</a:t>
            </a:r>
          </a:p>
          <a:p>
            <a:pPr algn="ctr"/>
            <a:r>
              <a:rPr lang="en-US" sz="1400" dirty="0" smtClean="0"/>
              <a:t>&lt; </a:t>
            </a:r>
            <a:r>
              <a:rPr lang="en-US" sz="1400" i="1" dirty="0" smtClean="0"/>
              <a:t>user</a:t>
            </a:r>
            <a:r>
              <a:rPr lang="en-US" sz="1400" dirty="0" smtClean="0"/>
              <a:t>, </a:t>
            </a:r>
            <a:r>
              <a:rPr lang="en-US" sz="1400" i="1" dirty="0" smtClean="0"/>
              <a:t>movie</a:t>
            </a:r>
            <a:r>
              <a:rPr lang="en-US" sz="1400" dirty="0" smtClean="0"/>
              <a:t> &gt;</a:t>
            </a:r>
          </a:p>
          <a:p>
            <a:pPr algn="ctr"/>
            <a:r>
              <a:rPr lang="en-US" sz="1400" dirty="0" smtClean="0"/>
              <a:t>prediction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099732" y="34374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Power of Blending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function (RMSE) is convex, so linear combinations of models should have lower error</a:t>
            </a:r>
          </a:p>
          <a:p>
            <a:r>
              <a:rPr lang="en-US" dirty="0" smtClean="0"/>
              <a:t>Find blending coefficients with simple least squares fit of model predictions to true values of probe set</a:t>
            </a:r>
          </a:p>
          <a:p>
            <a:r>
              <a:rPr lang="en-US" dirty="0" smtClean="0"/>
              <a:t>Example from my experience:</a:t>
            </a:r>
          </a:p>
          <a:p>
            <a:pPr lvl="1"/>
            <a:r>
              <a:rPr lang="en-US" dirty="0" smtClean="0"/>
              <a:t>blended 89 diverse models</a:t>
            </a:r>
          </a:p>
          <a:p>
            <a:pPr lvl="2"/>
            <a:r>
              <a:rPr lang="en-US" dirty="0" smtClean="0"/>
              <a:t>RMSE range = 0.8859 – 0.9959</a:t>
            </a:r>
          </a:p>
          <a:p>
            <a:pPr lvl="1"/>
            <a:r>
              <a:rPr lang="en-US" dirty="0" smtClean="0"/>
              <a:t>blended model had RMSE = 0.8736</a:t>
            </a:r>
          </a:p>
          <a:p>
            <a:pPr lvl="2"/>
            <a:r>
              <a:rPr lang="en-US" dirty="0" smtClean="0"/>
              <a:t>Improvement of 0.0123 over best single model</a:t>
            </a:r>
          </a:p>
          <a:p>
            <a:pPr lvl="2"/>
            <a:r>
              <a:rPr lang="en-US" dirty="0" smtClean="0"/>
              <a:t>13% of progress needed to win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82000" cy="896112"/>
          </a:xfrm>
        </p:spPr>
        <p:txBody>
          <a:bodyPr>
            <a:noAutofit/>
          </a:bodyPr>
          <a:lstStyle/>
          <a:p>
            <a:r>
              <a:rPr lang="en-US" sz="4000" dirty="0" smtClean="0"/>
              <a:t>Algorithms: Other Things That Mattered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endParaRPr lang="en-US" dirty="0" smtClean="0"/>
          </a:p>
          <a:p>
            <a:pPr lvl="1"/>
            <a:r>
              <a:rPr lang="en-US" dirty="0" smtClean="0"/>
              <a:t>Models typically had millions or even billions of parameters</a:t>
            </a:r>
          </a:p>
          <a:p>
            <a:pPr lvl="1"/>
            <a:r>
              <a:rPr lang="en-US" dirty="0" smtClean="0"/>
              <a:t>Control with aggressive </a:t>
            </a:r>
            <a:r>
              <a:rPr lang="en-US" i="1" u="sng" dirty="0" smtClean="0"/>
              <a:t>regularization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Time-related effects</a:t>
            </a:r>
          </a:p>
          <a:p>
            <a:pPr lvl="1"/>
            <a:r>
              <a:rPr lang="en-US" dirty="0" smtClean="0"/>
              <a:t>Netflix data included date of movie release, dates of ratings</a:t>
            </a:r>
          </a:p>
          <a:p>
            <a:pPr lvl="1"/>
            <a:r>
              <a:rPr lang="en-US" dirty="0" smtClean="0"/>
              <a:t>Most of progress in final two years of contest was from incorporating temporal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839200" cy="9906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The Netflix Prize: Social Phenomena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Competition intense, but sharing and collaboration were equally so</a:t>
            </a:r>
          </a:p>
          <a:p>
            <a:pPr lvl="1"/>
            <a:r>
              <a:rPr lang="en-US" dirty="0" smtClean="0"/>
              <a:t>Lots of publications and presentations at meetings while contest still active</a:t>
            </a:r>
          </a:p>
          <a:p>
            <a:pPr lvl="1"/>
            <a:r>
              <a:rPr lang="en-US" dirty="0" smtClean="0"/>
              <a:t>Lots of sharing on contest forums of ideas and implementation details</a:t>
            </a:r>
          </a:p>
          <a:p>
            <a:r>
              <a:rPr lang="en-US" dirty="0" smtClean="0"/>
              <a:t>Vast majority of teams:</a:t>
            </a:r>
          </a:p>
          <a:p>
            <a:pPr lvl="1"/>
            <a:r>
              <a:rPr lang="en-US" dirty="0" smtClean="0"/>
              <a:t>Not machine learning professionals</a:t>
            </a:r>
          </a:p>
          <a:p>
            <a:pPr lvl="1"/>
            <a:r>
              <a:rPr lang="en-US" dirty="0" smtClean="0"/>
              <a:t>Not competing to win (until very end)</a:t>
            </a:r>
          </a:p>
          <a:p>
            <a:pPr lvl="1"/>
            <a:r>
              <a:rPr lang="en-US" dirty="0" smtClean="0"/>
              <a:t>Mostly used algorithms published by 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One Algorithm from Winning Team</a:t>
            </a:r>
            <a:br>
              <a:rPr lang="en-US" sz="4400" dirty="0" smtClean="0"/>
            </a:br>
            <a:r>
              <a:rPr lang="en-US" sz="2700" dirty="0" smtClean="0"/>
              <a:t>(time-dependent matrix factorization)</a:t>
            </a:r>
            <a:endParaRPr lang="en-US" sz="27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5105400" cy="38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67000" y="6172200"/>
            <a:ext cx="411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Yehuda Koren, </a:t>
            </a:r>
            <a:r>
              <a:rPr lang="en-US" i="1" dirty="0" smtClean="0"/>
              <a:t>Comm. ACM</a:t>
            </a:r>
            <a:r>
              <a:rPr lang="en-US" dirty="0" smtClean="0"/>
              <a:t>, </a:t>
            </a:r>
            <a:r>
              <a:rPr lang="en-US" b="1" dirty="0" smtClean="0"/>
              <a:t>53</a:t>
            </a:r>
            <a:r>
              <a:rPr lang="en-US" dirty="0" smtClean="0"/>
              <a:t>, 89 (2010)</a:t>
            </a:r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05000"/>
            <a:ext cx="2942859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Netflix Prize Progress: Major Milestones</a:t>
            </a:r>
            <a:endParaRPr lang="en-US" sz="40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990600" y="1295400"/>
          <a:ext cx="7315200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00400" y="5715000"/>
          <a:ext cx="49530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  <a:gridCol w="1238250"/>
                <a:gridCol w="1238250"/>
                <a:gridCol w="12382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DATE:</a:t>
                      </a:r>
                      <a:endParaRPr lang="en-US" sz="1400" i="1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Oct. 2007</a:t>
                      </a:r>
                      <a:endParaRPr lang="en-US" sz="1400" i="1" baseline="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Oct. 2008</a:t>
                      </a:r>
                      <a:endParaRPr lang="en-US" sz="1400" i="1" baseline="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July 2009</a:t>
                      </a:r>
                      <a:endParaRPr lang="en-US" sz="1400" i="1" baseline="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WINNER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: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BellKor</a:t>
                      </a:r>
                      <a:endParaRPr lang="en-US" sz="1400" b="1" i="1" baseline="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BellKor</a:t>
                      </a:r>
                      <a:r>
                        <a:rPr lang="en-US" sz="1400" b="1" i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in </a:t>
                      </a:r>
                      <a:r>
                        <a:rPr lang="en-US" sz="1400" b="1" i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BigChaos</a:t>
                      </a:r>
                      <a:endParaRPr lang="en-US" sz="1400" b="1" i="1" baseline="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???</a:t>
                      </a:r>
                      <a:endParaRPr lang="en-US" sz="1400" b="1" i="1" baseline="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6115050" y="2423160"/>
            <a:ext cx="1417320" cy="51435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me, starting June, 2008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June 25, 2009 20:28 GMT</a:t>
            </a:r>
            <a:endParaRPr lang="en-US" sz="320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4198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021278" y="2422569"/>
            <a:ext cx="368135" cy="130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019303" y="2610594"/>
            <a:ext cx="368135" cy="130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017328" y="2786744"/>
            <a:ext cx="368135" cy="130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015353" y="4019769"/>
            <a:ext cx="368135" cy="130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037128" y="6250294"/>
            <a:ext cx="368135" cy="130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June 26, 18:42 GMT – BPC Team Breaks 10%</a:t>
            </a:r>
            <a:endParaRPr lang="en-US" sz="3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24686" y="1600200"/>
            <a:ext cx="7595364" cy="4572000"/>
            <a:chOff x="424686" y="1600200"/>
            <a:chExt cx="7595364" cy="4572000"/>
          </a:xfrm>
        </p:grpSpPr>
        <p:grpSp>
          <p:nvGrpSpPr>
            <p:cNvPr id="7" name="Group 6"/>
            <p:cNvGrpSpPr/>
            <p:nvPr/>
          </p:nvGrpSpPr>
          <p:grpSpPr>
            <a:xfrm>
              <a:off x="1021278" y="1600200"/>
              <a:ext cx="6998772" cy="4572000"/>
              <a:chOff x="1021278" y="1600200"/>
              <a:chExt cx="6998772" cy="4572000"/>
            </a:xfrm>
          </p:grpSpPr>
          <p:pic>
            <p:nvPicPr>
              <p:cNvPr id="266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43000" y="1600200"/>
                <a:ext cx="6877050" cy="457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ight Arrow 3"/>
              <p:cNvSpPr/>
              <p:nvPr/>
            </p:nvSpPr>
            <p:spPr>
              <a:xfrm>
                <a:off x="1021278" y="1900069"/>
                <a:ext cx="368135" cy="13062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ight Arrow 4"/>
              <p:cNvSpPr/>
              <p:nvPr/>
            </p:nvSpPr>
            <p:spPr>
              <a:xfrm>
                <a:off x="1021278" y="2375069"/>
                <a:ext cx="368135" cy="130627"/>
              </a:xfrm>
              <a:prstGeom prst="rightArrow">
                <a:avLst/>
              </a:prstGeom>
              <a:solidFill>
                <a:srgbClr val="88C6E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1021278" y="2565069"/>
                <a:ext cx="368135" cy="130627"/>
              </a:xfrm>
              <a:prstGeom prst="rightArrow">
                <a:avLst/>
              </a:prstGeom>
              <a:solidFill>
                <a:srgbClr val="88C6E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Curved Connector 9"/>
            <p:cNvCxnSpPr/>
            <p:nvPr/>
          </p:nvCxnSpPr>
          <p:spPr>
            <a:xfrm rot="10800000">
              <a:off x="919674" y="1965382"/>
              <a:ext cx="1588" cy="665000"/>
            </a:xfrm>
            <a:prstGeom prst="curvedConnector3">
              <a:avLst>
                <a:gd name="adj1" fmla="val 45803730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/>
            <p:nvPr/>
          </p:nvCxnSpPr>
          <p:spPr>
            <a:xfrm rot="10800000">
              <a:off x="924284" y="1974645"/>
              <a:ext cx="1588" cy="457200"/>
            </a:xfrm>
            <a:prstGeom prst="curvedConnector3">
              <a:avLst>
                <a:gd name="adj1" fmla="val 41150643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24686" y="1801140"/>
              <a:ext cx="261610" cy="996760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0" tIns="0" rIns="45720" bIns="0" rtlCol="0" anchor="t" anchorCtr="1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blending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002833" y="3629609"/>
            <a:ext cx="276186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30 day last call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period begins</a:t>
            </a: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6 -0.05996 L 0.22171 0.1768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2315688" y="1686297"/>
            <a:ext cx="629393" cy="3562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Genesis of The Ensemble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2667000" y="4800600"/>
            <a:ext cx="3810000" cy="1066800"/>
          </a:xfrm>
          <a:prstGeom prst="ellipse">
            <a:avLst/>
          </a:prstGeom>
          <a:solidFill>
            <a:srgbClr val="E7CE3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Ensemble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33 individuals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3581400"/>
            <a:ext cx="3581400" cy="1066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Opera and Vandelay United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19 individuals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43251" y="2333501"/>
            <a:ext cx="1752600" cy="83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Gravity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4 </a:t>
            </a:r>
            <a:r>
              <a:rPr lang="en-US" dirty="0" err="1" smtClean="0">
                <a:solidFill>
                  <a:schemeClr val="tx1"/>
                </a:solidFill>
              </a:rPr>
              <a:t>indiv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47350" y="1712025"/>
            <a:ext cx="1752600" cy="83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Dinosaur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Planet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3 </a:t>
            </a:r>
            <a:r>
              <a:rPr lang="en-US" dirty="0" err="1" smtClean="0">
                <a:solidFill>
                  <a:schemeClr val="tx1"/>
                </a:solidFill>
              </a:rPr>
              <a:t>indiv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45924" y="2731324"/>
            <a:ext cx="1672443" cy="6976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 other individuals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40228" y="1676400"/>
            <a:ext cx="1752600" cy="83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Vandelay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Industries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en-US" dirty="0" err="1" smtClean="0">
                <a:solidFill>
                  <a:schemeClr val="tx1"/>
                </a:solidFill>
              </a:rPr>
              <a:t>indiv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90898" y="2293917"/>
            <a:ext cx="1752600" cy="83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Opera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Solutions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en-US" dirty="0" err="1" smtClean="0">
                <a:solidFill>
                  <a:schemeClr val="tx1"/>
                </a:solidFill>
              </a:rPr>
              <a:t>indiv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29200" y="3581400"/>
            <a:ext cx="3581400" cy="1066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Grand Prize Team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14 individuals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8" idx="4"/>
            <a:endCxn id="12" idx="0"/>
          </p:cNvCxnSpPr>
          <p:nvPr/>
        </p:nvCxnSpPr>
        <p:spPr>
          <a:xfrm rot="5400000">
            <a:off x="6506188" y="2863937"/>
            <a:ext cx="1031175" cy="40375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4"/>
            <a:endCxn id="12" idx="7"/>
          </p:cNvCxnSpPr>
          <p:nvPr/>
        </p:nvCxnSpPr>
        <p:spPr>
          <a:xfrm rot="16200000" flipH="1">
            <a:off x="7929816" y="3581329"/>
            <a:ext cx="308630" cy="39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65263" y="2809996"/>
            <a:ext cx="1672443" cy="6976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 other individuals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10" idx="4"/>
            <a:endCxn id="6" idx="0"/>
          </p:cNvCxnSpPr>
          <p:nvPr/>
        </p:nvCxnSpPr>
        <p:spPr>
          <a:xfrm rot="16200000" flipH="1">
            <a:off x="1513114" y="2618014"/>
            <a:ext cx="1066800" cy="8599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4"/>
            <a:endCxn id="6" idx="0"/>
          </p:cNvCxnSpPr>
          <p:nvPr/>
        </p:nvCxnSpPr>
        <p:spPr>
          <a:xfrm rot="5400000">
            <a:off x="2647208" y="2961409"/>
            <a:ext cx="449283" cy="7906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9" idx="6"/>
          </p:cNvCxnSpPr>
          <p:nvPr/>
        </p:nvCxnSpPr>
        <p:spPr>
          <a:xfrm>
            <a:off x="1837706" y="3158834"/>
            <a:ext cx="359230" cy="831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3"/>
            <a:endCxn id="4" idx="0"/>
          </p:cNvCxnSpPr>
          <p:nvPr/>
        </p:nvCxnSpPr>
        <p:spPr>
          <a:xfrm rot="5400000">
            <a:off x="4908528" y="4155443"/>
            <a:ext cx="308629" cy="9816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5"/>
            <a:endCxn id="4" idx="0"/>
          </p:cNvCxnSpPr>
          <p:nvPr/>
        </p:nvCxnSpPr>
        <p:spPr>
          <a:xfrm rot="16200000" flipH="1">
            <a:off x="4003044" y="4231643"/>
            <a:ext cx="308629" cy="829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" idx="5"/>
            <a:endCxn id="12" idx="0"/>
          </p:cNvCxnSpPr>
          <p:nvPr/>
        </p:nvCxnSpPr>
        <p:spPr>
          <a:xfrm rot="16200000" flipH="1">
            <a:off x="6213319" y="2974819"/>
            <a:ext cx="532450" cy="6807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028214" y="5913914"/>
            <a:ext cx="3284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www.the-ensemble.com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June 30, 16:44 GMT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936179" y="1581398"/>
            <a:ext cx="7362447" cy="4600575"/>
            <a:chOff x="924303" y="1676400"/>
            <a:chExt cx="7362447" cy="4600575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1676400"/>
              <a:ext cx="7296150" cy="460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ight Arrow 3"/>
            <p:cNvSpPr/>
            <p:nvPr/>
          </p:nvSpPr>
          <p:spPr>
            <a:xfrm>
              <a:off x="926278" y="2481944"/>
              <a:ext cx="368135" cy="130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924303" y="4071219"/>
              <a:ext cx="368135" cy="130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-0.05666 L 0.12535 0.17599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2"/>
          <p:cNvSpPr>
            <a:spLocks noGrp="1"/>
          </p:cNvSpPr>
          <p:nvPr>
            <p:ph type="title"/>
          </p:nvPr>
        </p:nvSpPr>
        <p:spPr>
          <a:xfrm>
            <a:off x="475862" y="937363"/>
            <a:ext cx="8229600" cy="73282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Netflix Viewing Recommendations</a:t>
            </a:r>
          </a:p>
        </p:txBody>
      </p:sp>
      <p:pic>
        <p:nvPicPr>
          <p:cNvPr id="47108" name="Picture 4" descr="netflixtrials_thum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2306214"/>
            <a:ext cx="6191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1981200" y="3124200"/>
            <a:ext cx="19050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July 8, 14:22 GMT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1752600"/>
            <a:ext cx="7448550" cy="4581525"/>
            <a:chOff x="914400" y="1752600"/>
            <a:chExt cx="7448550" cy="4581525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752600"/>
              <a:ext cx="7448550" cy="458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ight Arrow 3"/>
            <p:cNvSpPr/>
            <p:nvPr/>
          </p:nvSpPr>
          <p:spPr>
            <a:xfrm>
              <a:off x="997528" y="2683819"/>
              <a:ext cx="368135" cy="130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1007428" y="3619969"/>
              <a:ext cx="368135" cy="130627"/>
            </a:xfrm>
            <a:prstGeom prst="rightArrow">
              <a:avLst/>
            </a:prstGeom>
            <a:solidFill>
              <a:srgbClr val="88C6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019303" y="4356219"/>
              <a:ext cx="368135" cy="130627"/>
            </a:xfrm>
            <a:prstGeom prst="rightArrow">
              <a:avLst/>
            </a:prstGeom>
            <a:solidFill>
              <a:srgbClr val="88C6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07216E-6 L 0.15261 0.1998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July 17, 16:01 GMT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971803" y="1752600"/>
            <a:ext cx="7076822" cy="4562475"/>
            <a:chOff x="971803" y="1752600"/>
            <a:chExt cx="7076822" cy="4562475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1752600"/>
              <a:ext cx="6981825" cy="456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ight Arrow 3"/>
            <p:cNvSpPr/>
            <p:nvPr/>
          </p:nvSpPr>
          <p:spPr>
            <a:xfrm>
              <a:off x="973778" y="2529444"/>
              <a:ext cx="368135" cy="130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971803" y="2705594"/>
              <a:ext cx="368135" cy="130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23774E-7 L 0.13194 0.1739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July 25, 18:32 GMT – The Ensemble First Appears!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78698" y="1659577"/>
            <a:ext cx="6925147" cy="4638675"/>
            <a:chOff x="342428" y="1600200"/>
            <a:chExt cx="6925147" cy="4638675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600200"/>
              <a:ext cx="6734175" cy="463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ight Arrow 5"/>
            <p:cNvSpPr/>
            <p:nvPr/>
          </p:nvSpPr>
          <p:spPr>
            <a:xfrm>
              <a:off x="356278" y="1947569"/>
              <a:ext cx="368135" cy="130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44403" y="2612569"/>
              <a:ext cx="368135" cy="130627"/>
            </a:xfrm>
            <a:prstGeom prst="rightArrow">
              <a:avLst/>
            </a:prstGeom>
            <a:solidFill>
              <a:srgbClr val="88C6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42428" y="2812469"/>
              <a:ext cx="368135" cy="130627"/>
            </a:xfrm>
            <a:prstGeom prst="rightArrow">
              <a:avLst/>
            </a:prstGeom>
            <a:solidFill>
              <a:srgbClr val="88C6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02577" y="3712027"/>
            <a:ext cx="2909455" cy="2123658"/>
          </a:xfrm>
          <a:prstGeom prst="rect">
            <a:avLst/>
          </a:prstGeom>
          <a:solidFill>
            <a:schemeClr val="bg1"/>
          </a:solidFill>
        </p:spPr>
        <p:txBody>
          <a:bodyPr wrap="square" lIns="228600" tIns="228600" rIns="228600" bIns="2286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24 hours, 10 min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before contest ends</a:t>
            </a: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#1 and #2 teams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each have one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more submission !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3811E-6 L 0.16823 0.16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the-ensemble.com/images/3_626pm_18_minutes_to_go_Bellkor_improves_a_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74" y="2422564"/>
            <a:ext cx="8436788" cy="950025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076" y="1513114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July 26, 18:18 GMT</a:t>
            </a:r>
            <a:br>
              <a:rPr lang="en-US" sz="3200" dirty="0" smtClean="0"/>
            </a:br>
            <a:r>
              <a:rPr lang="en-US" sz="3200" dirty="0" smtClean="0"/>
              <a:t>BPC Makes Their Final Submission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852551" y="3712027"/>
            <a:ext cx="5177641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228600" tIns="228600" rIns="228600" bIns="2286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24 minutes before contest ends</a:t>
            </a: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 Ensemble can make one more submission – window opens 10 minutes before contest ends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July 26, 18:43 GMT – Contest Over!</a:t>
            </a:r>
            <a:endParaRPr lang="en-US" sz="32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8199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9454E-6 L 0.12934 0.1688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Final Test Scores</a:t>
            </a:r>
            <a:endParaRPr lang="en-US" sz="3200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696200" cy="530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48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6.19796E-7 L 0.1474 0.198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4 0.1982 L -0.10799 0.19635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086600" cy="562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Final Test Scores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025E-6 L 0.11806 -0.3228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Netflix Prize: What Did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Significantly advanced science of recommender systems</a:t>
            </a:r>
          </a:p>
          <a:p>
            <a:pPr lvl="1"/>
            <a:r>
              <a:rPr lang="en-US" dirty="0" smtClean="0"/>
              <a:t>Properly tuned and regularized matrix factorization is a powerful approach to collaborative filtering</a:t>
            </a:r>
          </a:p>
          <a:p>
            <a:pPr lvl="1"/>
            <a:r>
              <a:rPr lang="en-US" dirty="0" smtClean="0"/>
              <a:t>Ensemble methods (blending) can markedly enhance predictive power of recommender systems</a:t>
            </a:r>
          </a:p>
          <a:p>
            <a:endParaRPr lang="en-US" dirty="0" smtClean="0"/>
          </a:p>
          <a:p>
            <a:r>
              <a:rPr lang="en-US" dirty="0" err="1" smtClean="0"/>
              <a:t>Crowdsourcing</a:t>
            </a:r>
            <a:r>
              <a:rPr lang="en-US" dirty="0" smtClean="0"/>
              <a:t> via a contest can unleash amazing amounts of sustained effort and creativity</a:t>
            </a:r>
          </a:p>
          <a:p>
            <a:pPr lvl="1"/>
            <a:r>
              <a:rPr lang="en-US" dirty="0" smtClean="0"/>
              <a:t>Netflix made out like a bandit</a:t>
            </a:r>
          </a:p>
          <a:p>
            <a:pPr lvl="1"/>
            <a:r>
              <a:rPr lang="en-US" dirty="0" smtClean="0"/>
              <a:t>But probably would not be successful in most problems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Netflix Prize: What Did I Learn?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889442"/>
            <a:ext cx="8371114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Several new machine learning algorithms</a:t>
            </a:r>
          </a:p>
          <a:p>
            <a:r>
              <a:rPr lang="en-US" dirty="0" smtClean="0"/>
              <a:t>A lot about optimizing predictive models</a:t>
            </a:r>
          </a:p>
          <a:p>
            <a:pPr lvl="1"/>
            <a:r>
              <a:rPr lang="en-US" dirty="0" smtClean="0"/>
              <a:t>Stochastic gradient descent</a:t>
            </a:r>
          </a:p>
          <a:p>
            <a:pPr lvl="1"/>
            <a:r>
              <a:rPr lang="en-US" dirty="0" smtClean="0"/>
              <a:t>Regularization</a:t>
            </a:r>
          </a:p>
          <a:p>
            <a:r>
              <a:rPr lang="en-US" dirty="0" smtClean="0"/>
              <a:t>A lot about optimizing code for speed and memory usage</a:t>
            </a:r>
          </a:p>
          <a:p>
            <a:r>
              <a:rPr lang="en-US" dirty="0" smtClean="0"/>
              <a:t>Some linear algebra and a little PDQ</a:t>
            </a:r>
          </a:p>
          <a:p>
            <a:r>
              <a:rPr lang="en-US" dirty="0" smtClean="0"/>
              <a:t>Enough to come up with one original approach that actually worked</a:t>
            </a:r>
          </a:p>
          <a:p>
            <a:endParaRPr lang="en-US" dirty="0" smtClean="0"/>
          </a:p>
          <a:p>
            <a:r>
              <a:rPr lang="en-US" dirty="0" smtClean="0"/>
              <a:t>Money and fame make people crazy, in both good ways and bad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i="1" dirty="0" smtClean="0"/>
              <a:t>COST</a:t>
            </a:r>
            <a:r>
              <a:rPr lang="en-US" dirty="0" smtClean="0"/>
              <a:t>: about 1000 hours of my free time over 13 months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Recommender Systems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>
                <a:srgbClr val="002060"/>
              </a:buClr>
              <a:buNone/>
            </a:pPr>
            <a:r>
              <a:rPr lang="en-US" i="1" dirty="0" smtClean="0"/>
              <a:t>DOMAIN</a:t>
            </a:r>
            <a:r>
              <a:rPr lang="en-US" dirty="0" smtClean="0"/>
              <a:t>: some field of activity where </a:t>
            </a:r>
            <a:r>
              <a:rPr lang="en-US" i="1" u="sng" dirty="0" smtClean="0"/>
              <a:t>users</a:t>
            </a:r>
            <a:r>
              <a:rPr lang="en-US" dirty="0" smtClean="0"/>
              <a:t> buy, view, consume, or otherwise experience </a:t>
            </a:r>
            <a:r>
              <a:rPr lang="en-US" i="1" u="sng" dirty="0" smtClean="0"/>
              <a:t>items</a:t>
            </a:r>
          </a:p>
          <a:p>
            <a:pPr marL="514350" indent="-514350">
              <a:buClr>
                <a:srgbClr val="002060"/>
              </a:buClr>
              <a:buNone/>
            </a:pPr>
            <a:endParaRPr lang="en-US" dirty="0" smtClean="0"/>
          </a:p>
          <a:p>
            <a:pPr marL="514350" indent="-514350">
              <a:buClr>
                <a:srgbClr val="002060"/>
              </a:buClr>
              <a:buNone/>
            </a:pPr>
            <a:r>
              <a:rPr lang="en-US" i="1" dirty="0" smtClean="0"/>
              <a:t>PROCESS</a:t>
            </a:r>
            <a:r>
              <a:rPr lang="en-US" dirty="0" smtClean="0"/>
              <a:t>: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i="1" dirty="0" smtClean="0"/>
              <a:t>users</a:t>
            </a:r>
            <a:r>
              <a:rPr lang="en-US" dirty="0" smtClean="0"/>
              <a:t> provide </a:t>
            </a:r>
            <a:r>
              <a:rPr lang="en-US" i="1" u="sng" dirty="0" smtClean="0"/>
              <a:t>ratings</a:t>
            </a:r>
            <a:r>
              <a:rPr lang="en-US" dirty="0" smtClean="0"/>
              <a:t> on </a:t>
            </a:r>
            <a:r>
              <a:rPr lang="en-US" i="1" dirty="0" smtClean="0"/>
              <a:t>items</a:t>
            </a:r>
            <a:r>
              <a:rPr lang="en-US" dirty="0" smtClean="0"/>
              <a:t> they have experienced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dirty="0" smtClean="0"/>
              <a:t>Take all &lt; </a:t>
            </a:r>
            <a:r>
              <a:rPr lang="en-US" i="1" dirty="0" smtClean="0"/>
              <a:t>user</a:t>
            </a:r>
            <a:r>
              <a:rPr lang="en-US" dirty="0" smtClean="0"/>
              <a:t>, </a:t>
            </a:r>
            <a:r>
              <a:rPr lang="en-US" i="1" dirty="0" smtClean="0"/>
              <a:t>item</a:t>
            </a:r>
            <a:r>
              <a:rPr lang="en-US" dirty="0" smtClean="0"/>
              <a:t>, </a:t>
            </a:r>
            <a:r>
              <a:rPr lang="en-US" i="1" dirty="0" smtClean="0"/>
              <a:t>rating</a:t>
            </a:r>
            <a:r>
              <a:rPr lang="en-US" dirty="0" smtClean="0"/>
              <a:t> &gt; data and build a predictive model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dirty="0" smtClean="0"/>
              <a:t>For a </a:t>
            </a:r>
            <a:r>
              <a:rPr lang="en-US" i="1" dirty="0" smtClean="0"/>
              <a:t>user</a:t>
            </a:r>
            <a:r>
              <a:rPr lang="en-US" dirty="0" smtClean="0"/>
              <a:t> who hasn’t experienced a particular </a:t>
            </a:r>
            <a:r>
              <a:rPr lang="en-US" i="1" dirty="0" smtClean="0"/>
              <a:t>item</a:t>
            </a:r>
            <a:r>
              <a:rPr lang="en-US" dirty="0" smtClean="0"/>
              <a:t>, use model to </a:t>
            </a:r>
            <a:r>
              <a:rPr lang="en-US" i="1" u="sng" dirty="0" smtClean="0"/>
              <a:t>predict</a:t>
            </a:r>
            <a:r>
              <a:rPr lang="en-US" dirty="0" smtClean="0"/>
              <a:t> how well they will like it (i.e. </a:t>
            </a:r>
            <a:r>
              <a:rPr lang="en-US" i="1" dirty="0" smtClean="0"/>
              <a:t>predict rating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040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Roles of Recommender Systems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 users deal with </a:t>
            </a:r>
            <a:r>
              <a:rPr lang="en-US" i="1" dirty="0" smtClean="0"/>
              <a:t>paradox of choice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Allow online sites to:</a:t>
            </a:r>
          </a:p>
          <a:p>
            <a:pPr lvl="1"/>
            <a:r>
              <a:rPr lang="en-US" dirty="0" smtClean="0"/>
              <a:t>Increase likelihood of sales</a:t>
            </a:r>
          </a:p>
          <a:p>
            <a:pPr lvl="1"/>
            <a:r>
              <a:rPr lang="en-US" dirty="0" smtClean="0"/>
              <a:t>Retain customers by providing positive search experience</a:t>
            </a:r>
          </a:p>
          <a:p>
            <a:endParaRPr lang="en-US" dirty="0" smtClean="0"/>
          </a:p>
          <a:p>
            <a:r>
              <a:rPr lang="en-US" dirty="0" smtClean="0"/>
              <a:t>Considered essential in operation of:</a:t>
            </a:r>
          </a:p>
          <a:p>
            <a:pPr lvl="1"/>
            <a:r>
              <a:rPr lang="en-US" dirty="0" smtClean="0"/>
              <a:t>Online retailing, e.g. Amazon, Netflix, etc.</a:t>
            </a:r>
          </a:p>
          <a:p>
            <a:pPr lvl="1"/>
            <a:r>
              <a:rPr lang="en-US" dirty="0" smtClean="0"/>
              <a:t>Social networking sites</a:t>
            </a:r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2"/>
          <p:cNvSpPr>
            <a:spLocks noGrp="1"/>
          </p:cNvSpPr>
          <p:nvPr>
            <p:ph type="title"/>
          </p:nvPr>
        </p:nvSpPr>
        <p:spPr>
          <a:xfrm>
            <a:off x="457199" y="839757"/>
            <a:ext cx="8490857" cy="7464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Amazon.com Product Recommendations</a:t>
            </a:r>
          </a:p>
        </p:txBody>
      </p:sp>
      <p:pic>
        <p:nvPicPr>
          <p:cNvPr id="46084" name="Picture 3" descr="amazon-recommendation-6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374900"/>
            <a:ext cx="81280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411163" y="1788391"/>
            <a:ext cx="8318500" cy="4942347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 on essentially every category of interest known to mankind</a:t>
            </a:r>
          </a:p>
          <a:p>
            <a:pPr lvl="1"/>
            <a:r>
              <a:rPr lang="en-US" dirty="0" smtClean="0"/>
              <a:t>Friends</a:t>
            </a:r>
          </a:p>
          <a:p>
            <a:pPr lvl="1"/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Media (TV shows, movies, music, books)</a:t>
            </a:r>
          </a:p>
          <a:p>
            <a:pPr lvl="1"/>
            <a:r>
              <a:rPr lang="en-US" dirty="0" smtClean="0"/>
              <a:t>News stories</a:t>
            </a:r>
          </a:p>
          <a:p>
            <a:pPr lvl="1"/>
            <a:r>
              <a:rPr lang="en-US" dirty="0" smtClean="0"/>
              <a:t>Ad placements</a:t>
            </a:r>
          </a:p>
          <a:p>
            <a:r>
              <a:rPr lang="en-US" dirty="0" smtClean="0"/>
              <a:t>All based on connections in underlying social network graph, and the expressed ‘likes’ and ‘dislikes’ of yourself and your connections </a:t>
            </a:r>
          </a:p>
        </p:txBody>
      </p:sp>
      <p:sp>
        <p:nvSpPr>
          <p:cNvPr id="48131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4479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Social Network 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5648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Types of Recommender Systems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911" y="2208881"/>
            <a:ext cx="8031296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Base predictions on either: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content-based</a:t>
            </a:r>
            <a:r>
              <a:rPr lang="en-US" dirty="0" smtClean="0"/>
              <a:t> approach</a:t>
            </a:r>
          </a:p>
          <a:p>
            <a:pPr lvl="1"/>
            <a:r>
              <a:rPr lang="en-US" i="1" dirty="0" smtClean="0"/>
              <a:t>explicit</a:t>
            </a:r>
            <a:r>
              <a:rPr lang="en-US" dirty="0" smtClean="0"/>
              <a:t> characteristics of users and items</a:t>
            </a:r>
          </a:p>
          <a:p>
            <a:endParaRPr lang="en-US" dirty="0" smtClean="0"/>
          </a:p>
          <a:p>
            <a:r>
              <a:rPr lang="en-US" u="sng" dirty="0" smtClean="0"/>
              <a:t>collaborative filtering</a:t>
            </a:r>
            <a:r>
              <a:rPr lang="en-US" dirty="0" smtClean="0"/>
              <a:t> approach</a:t>
            </a:r>
          </a:p>
          <a:p>
            <a:pPr lvl="1"/>
            <a:r>
              <a:rPr lang="en-US" i="1" dirty="0" smtClean="0"/>
              <a:t>implicit</a:t>
            </a:r>
            <a:r>
              <a:rPr lang="en-US" dirty="0" smtClean="0"/>
              <a:t> characteristics based on similarity of users’ preferences to those of other 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Netflix Prize Contest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1242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GOAL</a:t>
            </a:r>
            <a:r>
              <a:rPr lang="en-US" sz="2400" dirty="0" smtClean="0"/>
              <a:t>: use </a:t>
            </a:r>
            <a:r>
              <a:rPr lang="en-US" sz="2400" i="1" dirty="0" smtClean="0"/>
              <a:t>training data</a:t>
            </a:r>
            <a:r>
              <a:rPr lang="en-US" sz="2400" dirty="0" smtClean="0"/>
              <a:t> to build a recommender system, which, when applied to </a:t>
            </a:r>
            <a:r>
              <a:rPr lang="en-US" sz="2400" i="1" dirty="0" smtClean="0"/>
              <a:t>qualifying data</a:t>
            </a:r>
            <a:r>
              <a:rPr lang="en-US" sz="2400" dirty="0" smtClean="0"/>
              <a:t>, improves error rate by 10% relative to Netflix’s existing system</a:t>
            </a:r>
          </a:p>
          <a:p>
            <a:endParaRPr lang="en-US" sz="2400" dirty="0" smtClean="0"/>
          </a:p>
          <a:p>
            <a:r>
              <a:rPr lang="en-US" sz="2400" i="1" dirty="0" smtClean="0"/>
              <a:t>PRIZE</a:t>
            </a:r>
            <a:r>
              <a:rPr lang="en-US" sz="2400" dirty="0" smtClean="0"/>
              <a:t>: first team to 10% wins $1,000,000</a:t>
            </a:r>
          </a:p>
          <a:p>
            <a:pPr lvl="1"/>
            <a:r>
              <a:rPr lang="en-US" dirty="0" smtClean="0"/>
              <a:t>Annual Progress Prizes of $50,000 also possible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2852</TotalTime>
  <Words>1182</Words>
  <Application>Microsoft Office PowerPoint</Application>
  <PresentationFormat>On-screen Show (4:3)</PresentationFormat>
  <Paragraphs>247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Flow</vt:lpstr>
      <vt:lpstr>Worksheet</vt:lpstr>
      <vt:lpstr>Slide 1</vt:lpstr>
      <vt:lpstr>The Netflix Prize Contest</vt:lpstr>
      <vt:lpstr>Netflix Viewing Recommendations</vt:lpstr>
      <vt:lpstr>Recommender Systems</vt:lpstr>
      <vt:lpstr>Roles of Recommender Systems</vt:lpstr>
      <vt:lpstr>Amazon.com Product Recommendations</vt:lpstr>
      <vt:lpstr>Social Network Recommendations</vt:lpstr>
      <vt:lpstr>Types of Recommender Systems</vt:lpstr>
      <vt:lpstr>The Netflix Prize Contest</vt:lpstr>
      <vt:lpstr>The Netflix Prize Contest</vt:lpstr>
      <vt:lpstr>The Netflix Prize Contest</vt:lpstr>
      <vt:lpstr>The Netflix Prize Data</vt:lpstr>
      <vt:lpstr>Model Building and Submission Process</vt:lpstr>
      <vt:lpstr>Slide 14</vt:lpstr>
      <vt:lpstr>Why the Netflix Prize Was Hard</vt:lpstr>
      <vt:lpstr>Dealing with Size of the Data</vt:lpstr>
      <vt:lpstr>Common Types of Algorithms</vt:lpstr>
      <vt:lpstr>Nearest Neighbors in Action</vt:lpstr>
      <vt:lpstr>Matrix Factorization in Action</vt:lpstr>
      <vt:lpstr>Matrix Factorization in Action</vt:lpstr>
      <vt:lpstr>The Power of Blending</vt:lpstr>
      <vt:lpstr>Algorithms: Other Things That Mattered</vt:lpstr>
      <vt:lpstr>The Netflix Prize: Social Phenomena</vt:lpstr>
      <vt:lpstr>One Algorithm from Winning Team (time-dependent matrix factorization)</vt:lpstr>
      <vt:lpstr>Netflix Prize Progress: Major Milestones</vt:lpstr>
      <vt:lpstr>June 25, 2009 20:28 GMT</vt:lpstr>
      <vt:lpstr>June 26, 18:42 GMT – BPC Team Breaks 10%</vt:lpstr>
      <vt:lpstr>Genesis of The Ensemble</vt:lpstr>
      <vt:lpstr>June 30, 16:44 GMT</vt:lpstr>
      <vt:lpstr>July 8, 14:22 GMT</vt:lpstr>
      <vt:lpstr>July 17, 16:01 GMT</vt:lpstr>
      <vt:lpstr>July 25, 18:32 GMT – The Ensemble First Appears!</vt:lpstr>
      <vt:lpstr>July 26, 18:18 GMT BPC Makes Their Final Submission</vt:lpstr>
      <vt:lpstr>July 26, 18:43 GMT – Contest Over!</vt:lpstr>
      <vt:lpstr>Final Test Scores</vt:lpstr>
      <vt:lpstr>Final Test Scores</vt:lpstr>
      <vt:lpstr>Netflix Prize: What Did We Learn?</vt:lpstr>
      <vt:lpstr>Netflix Prize: What Did I Learn?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Netflix Prize Contest</dc:title>
  <dc:creator>James Jeffry Howbert</dc:creator>
  <cp:lastModifiedBy>James Jeffry Howbert</cp:lastModifiedBy>
  <cp:revision>278</cp:revision>
  <dcterms:created xsi:type="dcterms:W3CDTF">2006-08-16T00:00:00Z</dcterms:created>
  <dcterms:modified xsi:type="dcterms:W3CDTF">2014-02-08T21:23:12Z</dcterms:modified>
</cp:coreProperties>
</file>