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3" r:id="rId1"/>
  </p:sldMasterIdLst>
  <p:notesMasterIdLst>
    <p:notesMasterId r:id="rId18"/>
  </p:notesMasterIdLst>
  <p:handoutMasterIdLst>
    <p:handoutMasterId r:id="rId19"/>
  </p:handoutMasterIdLst>
  <p:sldIdLst>
    <p:sldId id="623" r:id="rId2"/>
    <p:sldId id="626" r:id="rId3"/>
    <p:sldId id="634" r:id="rId4"/>
    <p:sldId id="639" r:id="rId5"/>
    <p:sldId id="627" r:id="rId6"/>
    <p:sldId id="631" r:id="rId7"/>
    <p:sldId id="632" r:id="rId8"/>
    <p:sldId id="642" r:id="rId9"/>
    <p:sldId id="643" r:id="rId10"/>
    <p:sldId id="575" r:id="rId11"/>
    <p:sldId id="635" r:id="rId12"/>
    <p:sldId id="636" r:id="rId13"/>
    <p:sldId id="637" r:id="rId14"/>
    <p:sldId id="638" r:id="rId15"/>
    <p:sldId id="641" r:id="rId16"/>
    <p:sldId id="640" r:id="rId17"/>
  </p:sldIdLst>
  <p:sldSz cx="9144000" cy="6858000" type="screen4x3"/>
  <p:notesSz cx="7315200" cy="96012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400"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400"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400"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400"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</p:showPr>
  <p:clrMru>
    <a:srgbClr val="2A8487"/>
    <a:srgbClr val="1C5A61"/>
    <a:srgbClr val="0C6D9C"/>
    <a:srgbClr val="FF0000"/>
    <a:srgbClr val="CC3300"/>
    <a:srgbClr val="F5F5F5"/>
    <a:srgbClr val="F4F4F4"/>
    <a:srgbClr val="F2F2F2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843" autoAdjust="0"/>
    <p:restoredTop sz="94541" autoAdjust="0"/>
  </p:normalViewPr>
  <p:slideViewPr>
    <p:cSldViewPr>
      <p:cViewPr>
        <p:scale>
          <a:sx n="100" d="100"/>
          <a:sy n="100" d="100"/>
        </p:scale>
        <p:origin x="-912" y="-708"/>
      </p:cViewPr>
      <p:guideLst>
        <p:guide orient="horz" pos="2160"/>
        <p:guide pos="273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840" y="-66"/>
      </p:cViewPr>
      <p:guideLst>
        <p:guide orient="horz" pos="3025"/>
        <p:guide pos="2305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3138" y="4560888"/>
            <a:ext cx="5367337" cy="4318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100437" tIns="50221" rIns="100437" bIns="5022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notes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8435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68413" y="728663"/>
            <a:ext cx="4781550" cy="3584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9636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69900" algn="l" defTabSz="9636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38213" algn="l" defTabSz="9636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408113" algn="l" defTabSz="9636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76425" algn="l" defTabSz="9636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43688" y="152400"/>
            <a:ext cx="2085975" cy="6172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152400"/>
            <a:ext cx="6110288" cy="6172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280400" cy="533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11163" y="1143000"/>
            <a:ext cx="8318500" cy="2514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1163" y="3810000"/>
            <a:ext cx="8318500" cy="2514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280400" cy="533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11163" y="1143000"/>
            <a:ext cx="4083050" cy="5181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6613" y="1143000"/>
            <a:ext cx="4083050" cy="2514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6613" y="3810000"/>
            <a:ext cx="4083050" cy="2514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280400" cy="533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11163" y="1143000"/>
            <a:ext cx="8318500" cy="5181600"/>
          </a:xfrm>
        </p:spPr>
        <p:txBody>
          <a:bodyPr/>
          <a:lstStyle/>
          <a:p>
            <a:pPr lvl="0"/>
            <a:endParaRPr lang="en-US" noProof="0" smtClean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43000"/>
            <a:ext cx="8318500" cy="51816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11163" y="1143000"/>
            <a:ext cx="408305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143000"/>
            <a:ext cx="408305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152400"/>
            <a:ext cx="8280400" cy="533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11163" y="1143000"/>
            <a:ext cx="8318500" cy="5181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 Third Level</a:t>
            </a:r>
          </a:p>
        </p:txBody>
      </p:sp>
      <p:grpSp>
        <p:nvGrpSpPr>
          <p:cNvPr id="9220" name="Group 22"/>
          <p:cNvGrpSpPr>
            <a:grpSpLocks/>
          </p:cNvGrpSpPr>
          <p:nvPr userDrawn="1"/>
        </p:nvGrpSpPr>
        <p:grpSpPr bwMode="auto">
          <a:xfrm>
            <a:off x="381000" y="6400800"/>
            <a:ext cx="8382000" cy="304800"/>
            <a:chOff x="288" y="3408"/>
            <a:chExt cx="5280" cy="192"/>
          </a:xfrm>
        </p:grpSpPr>
        <p:sp>
          <p:nvSpPr>
            <p:cNvPr id="1047" name="Rectangle 23"/>
            <p:cNvSpPr>
              <a:spLocks noChangeArrowheads="1"/>
            </p:cNvSpPr>
            <p:nvPr/>
          </p:nvSpPr>
          <p:spPr bwMode="auto">
            <a:xfrm>
              <a:off x="288" y="3408"/>
              <a:ext cx="5280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8" name="Rectangle 24"/>
            <p:cNvSpPr>
              <a:spLocks noChangeArrowheads="1"/>
            </p:cNvSpPr>
            <p:nvPr/>
          </p:nvSpPr>
          <p:spPr bwMode="auto">
            <a:xfrm>
              <a:off x="288" y="3408"/>
              <a:ext cx="5269" cy="16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0" tIns="0" rIns="0" bIns="0" anchor="b">
              <a:spAutoFit/>
            </a:bodyPr>
            <a:lstStyle/>
            <a:p>
              <a:pPr>
                <a:lnSpc>
                  <a:spcPts val="2000"/>
                </a:lnSpc>
                <a:defRPr/>
              </a:pPr>
              <a:r>
                <a:rPr lang="en-US" sz="1200" b="0" dirty="0"/>
                <a:t>  Jeff Howbert    		       Introduction to Machine Learning       	      </a:t>
              </a:r>
              <a:r>
                <a:rPr lang="en-US" sz="1200" b="0"/>
                <a:t>Winter </a:t>
              </a:r>
              <a:r>
                <a:rPr lang="en-US" sz="1200" b="0" smtClean="0"/>
                <a:t>2014               </a:t>
              </a:r>
              <a:fld id="{B10789AD-2E56-4A0E-BE2C-A2B7996F8416}" type="slidenum">
                <a:rPr lang="en-US" sz="1200" b="0"/>
                <a:pPr>
                  <a:lnSpc>
                    <a:spcPts val="2000"/>
                  </a:lnSpc>
                  <a:defRPr/>
                </a:pPr>
                <a:t>‹#›</a:t>
              </a:fld>
              <a:r>
                <a:rPr lang="en-US" sz="1200" b="0" dirty="0"/>
                <a:t> </a:t>
              </a:r>
            </a:p>
          </p:txBody>
        </p:sp>
      </p:grpSp>
      <p:pic>
        <p:nvPicPr>
          <p:cNvPr id="9221" name="Picture 27"/>
          <p:cNvPicPr>
            <a:picLocks noChangeAspect="1" noChangeArrowheads="1"/>
          </p:cNvPicPr>
          <p:nvPr userDrawn="1"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381000" y="825500"/>
            <a:ext cx="83058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75" r:id="rId12"/>
    <p:sldLayoutId id="2147483676" r:id="rId13"/>
    <p:sldLayoutId id="2147483677" r:id="rId14"/>
  </p:sldLayoutIdLst>
  <p:txStyles>
    <p:titleStyle>
      <a:lvl1pPr algn="ctr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pitchFamily="34" charset="0"/>
        </a:defRPr>
      </a:lvl2pPr>
      <a:lvl3pPr algn="ctr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pitchFamily="34" charset="0"/>
        </a:defRPr>
      </a:lvl3pPr>
      <a:lvl4pPr algn="ctr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pitchFamily="34" charset="0"/>
        </a:defRPr>
      </a:lvl4pPr>
      <a:lvl5pPr algn="ctr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pitchFamily="34" charset="0"/>
        </a:defRPr>
      </a:lvl5pPr>
      <a:lvl6pPr marL="457200"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pitchFamily="34" charset="0"/>
        </a:defRPr>
      </a:lvl6pPr>
      <a:lvl7pPr marL="914400"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pitchFamily="34" charset="0"/>
        </a:defRPr>
      </a:lvl7pPr>
      <a:lvl8pPr marL="1371600"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pitchFamily="34" charset="0"/>
        </a:defRPr>
      </a:lvl8pPr>
      <a:lvl9pPr marL="1828800"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pitchFamily="34" charset="0"/>
        </a:defRPr>
      </a:lvl9pPr>
    </p:titleStyle>
    <p:bodyStyle>
      <a:lvl1pPr marL="292100" indent="-292100" algn="l" rtl="0" eaLnBrk="0" fontAlgn="base" hangingPunct="0">
        <a:spcBef>
          <a:spcPct val="10000"/>
        </a:spcBef>
        <a:spcAft>
          <a:spcPts val="400"/>
        </a:spcAft>
        <a:buClr>
          <a:srgbClr val="0C7B9C"/>
        </a:buClr>
        <a:buSzPct val="75000"/>
        <a:buFont typeface="Monotype Sorts" pitchFamily="2" charset="2"/>
        <a:buChar char="l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800100" indent="-342900" algn="l" rtl="0" eaLnBrk="0" fontAlgn="base" hangingPunct="0">
        <a:spcBef>
          <a:spcPct val="10000"/>
        </a:spcBef>
        <a:spcAft>
          <a:spcPts val="400"/>
        </a:spcAft>
        <a:buClr>
          <a:srgbClr val="0C7B9C"/>
        </a:buClr>
        <a:buSzPct val="100000"/>
        <a:buFont typeface="Arial" charset="0"/>
        <a:buChar char="–"/>
        <a:defRPr sz="2800">
          <a:solidFill>
            <a:schemeClr val="tx1"/>
          </a:solidFill>
          <a:latin typeface="+mn-lt"/>
        </a:defRPr>
      </a:lvl2pPr>
      <a:lvl3pPr marL="914400" algn="l" rtl="0" eaLnBrk="0" fontAlgn="base" hangingPunct="0">
        <a:spcBef>
          <a:spcPct val="10000"/>
        </a:spcBef>
        <a:spcAft>
          <a:spcPts val="400"/>
        </a:spcAft>
        <a:buClr>
          <a:srgbClr val="0C7B9C"/>
        </a:buClr>
        <a:buSzPct val="70000"/>
        <a:buFont typeface="Wingdings" pitchFamily="2" charset="2"/>
        <a:buChar char="u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Times New Roman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Times New Roman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Times New Roman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Times New Roman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Times New Roman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Times New Roman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Excel_2007_Workbook1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Excel_2007_Workbook2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rouplens.org/node/12" TargetMode="External"/><Relationship Id="rId2" Type="http://schemas.openxmlformats.org/officeDocument/2006/relationships/hyperlink" Target="http://movielens.umn.edu/login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2"/>
          <p:cNvSpPr>
            <a:spLocks noGrp="1"/>
          </p:cNvSpPr>
          <p:nvPr>
            <p:ph type="title"/>
          </p:nvPr>
        </p:nvSpPr>
        <p:spPr>
          <a:xfrm>
            <a:off x="381000" y="2362200"/>
            <a:ext cx="8280400" cy="1676400"/>
          </a:xfrm>
        </p:spPr>
        <p:txBody>
          <a:bodyPr/>
          <a:lstStyle/>
          <a:p>
            <a:r>
              <a:rPr lang="en-US" smtClean="0"/>
              <a:t>Collaborative Filtering</a:t>
            </a:r>
            <a:br>
              <a:rPr lang="en-US" smtClean="0"/>
            </a:b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Nearest Neighbor Approach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Compute distance between two points</a:t>
            </a:r>
          </a:p>
          <a:p>
            <a:pPr lvl="1"/>
            <a:r>
              <a:rPr lang="en-US" smtClean="0"/>
              <a:t>Example: Euclidean distance </a:t>
            </a:r>
          </a:p>
          <a:p>
            <a:pPr lvl="1"/>
            <a:endParaRPr lang="en-US" smtClean="0"/>
          </a:p>
          <a:p>
            <a:pPr lvl="1"/>
            <a:endParaRPr lang="en-US" smtClean="0"/>
          </a:p>
          <a:p>
            <a:r>
              <a:rPr lang="en-US" smtClean="0"/>
              <a:t>Options for determining the class from nearest neighbor list</a:t>
            </a:r>
          </a:p>
          <a:p>
            <a:pPr lvl="1"/>
            <a:r>
              <a:rPr lang="en-US" smtClean="0"/>
              <a:t>Take majority vote of class labels among the </a:t>
            </a:r>
            <a:r>
              <a:rPr lang="en-US" i="1" smtClean="0"/>
              <a:t>k</a:t>
            </a:r>
            <a:r>
              <a:rPr lang="en-US" smtClean="0"/>
              <a:t>-nearest neighbors</a:t>
            </a:r>
          </a:p>
          <a:p>
            <a:pPr lvl="1"/>
            <a:r>
              <a:rPr lang="en-US" smtClean="0"/>
              <a:t>Weight the votes according to distance</a:t>
            </a:r>
          </a:p>
          <a:p>
            <a:pPr lvl="2"/>
            <a:r>
              <a:rPr lang="en-US" smtClean="0"/>
              <a:t> example: weight factor  w = 1 / d</a:t>
            </a:r>
            <a:r>
              <a:rPr lang="en-US" baseline="30000" smtClean="0"/>
              <a:t>2</a:t>
            </a:r>
          </a:p>
        </p:txBody>
      </p:sp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Nearest neighbor classification</a:t>
            </a:r>
          </a:p>
        </p:txBody>
      </p:sp>
      <p:graphicFrame>
        <p:nvGraphicFramePr>
          <p:cNvPr id="4098" name="Object 4"/>
          <p:cNvGraphicFramePr>
            <a:graphicFrameLocks noChangeAspect="1"/>
          </p:cNvGraphicFramePr>
          <p:nvPr/>
        </p:nvGraphicFramePr>
        <p:xfrm>
          <a:off x="2343150" y="2166938"/>
          <a:ext cx="3554413" cy="957262"/>
        </p:xfrm>
        <a:graphic>
          <a:graphicData uri="http://schemas.openxmlformats.org/presentationml/2006/ole">
            <p:oleObj spid="_x0000_s4098" name="Equation" r:id="rId3" imgW="146016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For our implementation in Project 2:</a:t>
            </a:r>
          </a:p>
          <a:p>
            <a:pPr lvl="1"/>
            <a:r>
              <a:rPr lang="en-US" sz="2400" dirty="0" smtClean="0"/>
              <a:t>Actually a </a:t>
            </a:r>
            <a:r>
              <a:rPr lang="en-US" sz="2400" dirty="0" smtClean="0">
                <a:solidFill>
                  <a:srgbClr val="FF0000"/>
                </a:solidFill>
              </a:rPr>
              <a:t>regression</a:t>
            </a:r>
            <a:r>
              <a:rPr lang="en-US" sz="2400" dirty="0" smtClean="0"/>
              <a:t>, not a classification.</a:t>
            </a:r>
          </a:p>
          <a:p>
            <a:pPr lvl="2"/>
            <a:r>
              <a:rPr lang="en-US" sz="2000" dirty="0" smtClean="0"/>
              <a:t> prediction is a weighted combination of neighbor’s ratings</a:t>
            </a:r>
            <a:br>
              <a:rPr lang="en-US" sz="2000" dirty="0" smtClean="0"/>
            </a:br>
            <a:r>
              <a:rPr lang="en-US" sz="2000" dirty="0" smtClean="0"/>
              <a:t>   (real number)</a:t>
            </a:r>
          </a:p>
          <a:p>
            <a:pPr lvl="1"/>
            <a:r>
              <a:rPr lang="en-US" sz="2400" dirty="0" smtClean="0"/>
              <a:t>We consider both </a:t>
            </a:r>
            <a:r>
              <a:rPr lang="en-US" sz="2400" dirty="0" smtClean="0">
                <a:solidFill>
                  <a:srgbClr val="FF0000"/>
                </a:solidFill>
              </a:rPr>
              <a:t>all</a:t>
            </a:r>
            <a:r>
              <a:rPr lang="en-US" sz="2400" dirty="0" smtClean="0"/>
              <a:t> neighbors and various </a:t>
            </a:r>
            <a:r>
              <a:rPr lang="en-US" sz="2400" dirty="0" smtClean="0">
                <a:solidFill>
                  <a:srgbClr val="FF0000"/>
                </a:solidFill>
              </a:rPr>
              <a:t>k-nearest</a:t>
            </a:r>
            <a:r>
              <a:rPr lang="en-US" sz="2400" dirty="0" smtClean="0"/>
              <a:t> subsets of neighbors.</a:t>
            </a:r>
            <a:endParaRPr lang="en-US" sz="2000" dirty="0" smtClean="0"/>
          </a:p>
          <a:p>
            <a:pPr lvl="1"/>
            <a:r>
              <a:rPr lang="en-US" sz="2400" dirty="0" smtClean="0"/>
              <a:t>Instead of distances, we calculate </a:t>
            </a:r>
            <a:r>
              <a:rPr lang="en-US" sz="2400" dirty="0" smtClean="0">
                <a:solidFill>
                  <a:srgbClr val="FF0000"/>
                </a:solidFill>
              </a:rPr>
              <a:t>similarities</a:t>
            </a:r>
            <a:r>
              <a:rPr lang="en-US" sz="2400" dirty="0" smtClean="0"/>
              <a:t> that are used to:</a:t>
            </a:r>
          </a:p>
          <a:p>
            <a:pPr lvl="2"/>
            <a:r>
              <a:rPr lang="en-US" sz="2000" dirty="0" smtClean="0"/>
              <a:t> rank neighbors to determine k nearest subset</a:t>
            </a:r>
          </a:p>
          <a:p>
            <a:pPr lvl="2"/>
            <a:r>
              <a:rPr lang="en-US" sz="2000" dirty="0" smtClean="0"/>
              <a:t> compute weightings of each neighbor’s rating</a:t>
            </a:r>
          </a:p>
        </p:txBody>
      </p:sp>
      <p:sp>
        <p:nvSpPr>
          <p:cNvPr id="17411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smtClean="0"/>
              <a:t>Nearest neighbor in collaborative filtering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762000"/>
          </a:xfrm>
        </p:spPr>
        <p:txBody>
          <a:bodyPr/>
          <a:lstStyle/>
          <a:p>
            <a:r>
              <a:rPr lang="en-US" smtClean="0"/>
              <a:t>Nearest neighbor in action</a:t>
            </a:r>
          </a:p>
        </p:txBody>
      </p:sp>
      <p:graphicFrame>
        <p:nvGraphicFramePr>
          <p:cNvPr id="5122" name="Object 2"/>
          <p:cNvGraphicFramePr>
            <a:graphicFrameLocks noChangeAspect="1"/>
          </p:cNvGraphicFramePr>
          <p:nvPr/>
        </p:nvGraphicFramePr>
        <p:xfrm>
          <a:off x="1219200" y="3397250"/>
          <a:ext cx="4343400" cy="2916238"/>
        </p:xfrm>
        <a:graphic>
          <a:graphicData uri="http://schemas.openxmlformats.org/presentationml/2006/ole">
            <p:oleObj spid="_x0000_s5122" name="Worksheet" r:id="rId3" imgW="3829134" imgH="2571885" progId="Excel.Sheet.12">
              <p:embed/>
            </p:oleObj>
          </a:graphicData>
        </a:graphic>
      </p:graphicFrame>
      <p:sp>
        <p:nvSpPr>
          <p:cNvPr id="7" name="Oval 6"/>
          <p:cNvSpPr/>
          <p:nvPr/>
        </p:nvSpPr>
        <p:spPr>
          <a:xfrm>
            <a:off x="4572000" y="5186363"/>
            <a:ext cx="509588" cy="26193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10" name="Shape 9"/>
          <p:cNvCxnSpPr>
            <a:stCxn id="7" idx="0"/>
          </p:cNvCxnSpPr>
          <p:nvPr/>
        </p:nvCxnSpPr>
        <p:spPr>
          <a:xfrm rot="5400000" flipH="1" flipV="1">
            <a:off x="5279231" y="4347369"/>
            <a:ext cx="385763" cy="1292225"/>
          </a:xfrm>
          <a:prstGeom prst="curvedConnector2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26" name="TextBox 12"/>
          <p:cNvSpPr txBox="1">
            <a:spLocks noChangeArrowheads="1"/>
          </p:cNvSpPr>
          <p:nvPr/>
        </p:nvSpPr>
        <p:spPr bwMode="auto">
          <a:xfrm>
            <a:off x="6172200" y="4505325"/>
            <a:ext cx="2133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Identical preferences –</a:t>
            </a:r>
          </a:p>
          <a:p>
            <a:r>
              <a:rPr lang="en-US"/>
              <a:t>strong weight</a:t>
            </a:r>
          </a:p>
        </p:txBody>
      </p:sp>
      <p:sp>
        <p:nvSpPr>
          <p:cNvPr id="5127" name="TextBox 13"/>
          <p:cNvSpPr txBox="1">
            <a:spLocks noChangeArrowheads="1"/>
          </p:cNvSpPr>
          <p:nvPr/>
        </p:nvSpPr>
        <p:spPr bwMode="auto">
          <a:xfrm>
            <a:off x="6172200" y="5191125"/>
            <a:ext cx="1981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Similar preferences –</a:t>
            </a:r>
          </a:p>
          <a:p>
            <a:r>
              <a:rPr lang="en-US"/>
              <a:t>moderate weight</a:t>
            </a:r>
          </a:p>
        </p:txBody>
      </p:sp>
      <p:sp>
        <p:nvSpPr>
          <p:cNvPr id="5128" name="Content Placeholder 1"/>
          <p:cNvSpPr>
            <a:spLocks noGrp="1"/>
          </p:cNvSpPr>
          <p:nvPr>
            <p:ph idx="1"/>
          </p:nvPr>
        </p:nvSpPr>
        <p:spPr>
          <a:xfrm>
            <a:off x="381000" y="1066800"/>
            <a:ext cx="8318500" cy="1219200"/>
          </a:xfrm>
        </p:spPr>
        <p:txBody>
          <a:bodyPr/>
          <a:lstStyle/>
          <a:p>
            <a:r>
              <a:rPr lang="en-US" sz="2400" smtClean="0"/>
              <a:t>For this example:</a:t>
            </a:r>
          </a:p>
          <a:p>
            <a:pPr lvl="1"/>
            <a:r>
              <a:rPr lang="en-US" sz="2000" smtClean="0"/>
              <a:t>Find </a:t>
            </a:r>
            <a:r>
              <a:rPr lang="en-US" sz="2000" u="sng" smtClean="0"/>
              <a:t>every</a:t>
            </a:r>
            <a:r>
              <a:rPr lang="en-US" sz="2000" smtClean="0"/>
              <a:t> user that has rated movie 10</a:t>
            </a:r>
          </a:p>
          <a:p>
            <a:pPr lvl="1"/>
            <a:r>
              <a:rPr lang="en-US" sz="2000" smtClean="0"/>
              <a:t>Compute similarity between user 2 and each of those users</a:t>
            </a:r>
          </a:p>
          <a:p>
            <a:pPr lvl="1"/>
            <a:r>
              <a:rPr lang="en-US" sz="2000" smtClean="0"/>
              <a:t>Weight those users’ ratings according to their similarities</a:t>
            </a:r>
          </a:p>
          <a:p>
            <a:pPr lvl="1"/>
            <a:r>
              <a:rPr lang="en-US" sz="2000" smtClean="0"/>
              <a:t>Predicted rating for user 2 is sum of other users’ weighted ratings on movie 10</a:t>
            </a:r>
          </a:p>
        </p:txBody>
      </p:sp>
      <p:sp>
        <p:nvSpPr>
          <p:cNvPr id="20" name="Oval 19"/>
          <p:cNvSpPr/>
          <p:nvPr/>
        </p:nvSpPr>
        <p:spPr>
          <a:xfrm>
            <a:off x="4572000" y="5835650"/>
            <a:ext cx="509588" cy="26035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21" name="Shape 20"/>
          <p:cNvCxnSpPr>
            <a:stCxn id="20" idx="0"/>
          </p:cNvCxnSpPr>
          <p:nvPr/>
        </p:nvCxnSpPr>
        <p:spPr>
          <a:xfrm rot="5400000" flipH="1" flipV="1">
            <a:off x="5278438" y="4995862"/>
            <a:ext cx="387350" cy="1292225"/>
          </a:xfrm>
          <a:prstGeom prst="curvedConnector2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smtClean="0"/>
              <a:t>For Project 2 we will use </a:t>
            </a:r>
            <a:r>
              <a:rPr lang="en-US" sz="2400" i="1" smtClean="0"/>
              <a:t>Pearson’s correlation coefficient</a:t>
            </a:r>
            <a:r>
              <a:rPr lang="en-US" sz="2400" smtClean="0"/>
              <a:t> (PCC) as a measure of similarity between users.</a:t>
            </a:r>
          </a:p>
          <a:p>
            <a:endParaRPr lang="en-US" sz="2400" smtClean="0"/>
          </a:p>
          <a:p>
            <a:r>
              <a:rPr lang="en-US" sz="2400" smtClean="0"/>
              <a:t>Pearson’s correlation coefficient is covariance normalized by the standard deviations of the two variables:</a:t>
            </a:r>
          </a:p>
          <a:p>
            <a:pPr lvl="1"/>
            <a:endParaRPr lang="en-US" sz="2400" smtClean="0"/>
          </a:p>
          <a:p>
            <a:pPr lvl="1"/>
            <a:endParaRPr lang="en-US" sz="2400" smtClean="0"/>
          </a:p>
          <a:p>
            <a:pPr lvl="1"/>
            <a:r>
              <a:rPr lang="en-US" sz="2400" smtClean="0"/>
              <a:t>Always lies in range -1 to 1</a:t>
            </a:r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6148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Measuring similarity of users</a:t>
            </a:r>
          </a:p>
        </p:txBody>
      </p:sp>
      <p:graphicFrame>
        <p:nvGraphicFramePr>
          <p:cNvPr id="6146" name="Object 3"/>
          <p:cNvGraphicFramePr>
            <a:graphicFrameLocks noChangeAspect="1"/>
          </p:cNvGraphicFramePr>
          <p:nvPr/>
        </p:nvGraphicFramePr>
        <p:xfrm>
          <a:off x="1841500" y="3276600"/>
          <a:ext cx="2781300" cy="919163"/>
        </p:xfrm>
        <a:graphic>
          <a:graphicData uri="http://schemas.openxmlformats.org/presentationml/2006/ole">
            <p:oleObj spid="_x0000_s6146" name="Equation" r:id="rId3" imgW="1346040" imgH="444240" progId="Equation.3">
              <p:embed/>
            </p:oleObj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PCC similarity for two users </a:t>
            </a:r>
            <a:r>
              <a:rPr lang="en-US" i="1" dirty="0" smtClean="0"/>
              <a:t>a</a:t>
            </a:r>
            <a:r>
              <a:rPr lang="en-US" dirty="0" smtClean="0"/>
              <a:t> and </a:t>
            </a:r>
            <a:r>
              <a:rPr lang="en-US" i="1" dirty="0" smtClean="0"/>
              <a:t>b</a:t>
            </a:r>
            <a:r>
              <a:rPr lang="en-US" dirty="0" smtClean="0"/>
              <a:t>: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lvl="1"/>
            <a:r>
              <a:rPr lang="en-US" sz="2400" dirty="0" smtClean="0"/>
              <a:t>  Both sums are taken over only those movies rated	 by both </a:t>
            </a:r>
            <a:r>
              <a:rPr lang="en-US" sz="2400" i="1" dirty="0" smtClean="0"/>
              <a:t>a</a:t>
            </a:r>
            <a:r>
              <a:rPr lang="en-US" sz="2400" dirty="0" smtClean="0"/>
              <a:t> and </a:t>
            </a:r>
            <a:r>
              <a:rPr lang="en-US" sz="2400" i="1" dirty="0" smtClean="0"/>
              <a:t>b</a:t>
            </a:r>
            <a:r>
              <a:rPr lang="en-US" sz="2400" dirty="0" smtClean="0"/>
              <a:t> (indexed by </a:t>
            </a:r>
            <a:r>
              <a:rPr lang="en-US" sz="2400" i="1" dirty="0" smtClean="0"/>
              <a:t>j</a:t>
            </a:r>
            <a:r>
              <a:rPr lang="en-US" sz="2400" dirty="0" smtClean="0"/>
              <a:t>)</a:t>
            </a:r>
            <a:endParaRPr lang="en-US" sz="2400" i="1" dirty="0" smtClean="0"/>
          </a:p>
          <a:p>
            <a:pPr lvl="1"/>
            <a:r>
              <a:rPr lang="en-US" sz="2400" i="1" dirty="0" smtClean="0"/>
              <a:t>  </a:t>
            </a:r>
            <a:r>
              <a:rPr lang="en-US" sz="2400" i="1" dirty="0" err="1" smtClean="0"/>
              <a:t>r</a:t>
            </a:r>
            <a:r>
              <a:rPr lang="en-US" sz="2400" i="1" baseline="-25000" dirty="0" err="1" smtClean="0"/>
              <a:t>a,j</a:t>
            </a:r>
            <a:r>
              <a:rPr lang="en-US" sz="2400" dirty="0" smtClean="0"/>
              <a:t> = rating by user </a:t>
            </a:r>
            <a:r>
              <a:rPr lang="en-US" sz="2400" i="1" dirty="0" smtClean="0"/>
              <a:t>a</a:t>
            </a:r>
            <a:r>
              <a:rPr lang="en-US" sz="2400" dirty="0" smtClean="0"/>
              <a:t> on movie </a:t>
            </a:r>
            <a:r>
              <a:rPr lang="en-US" sz="2400" i="1" dirty="0" smtClean="0"/>
              <a:t>j</a:t>
            </a:r>
          </a:p>
          <a:p>
            <a:pPr lvl="1"/>
            <a:r>
              <a:rPr lang="en-US" sz="2400" i="1" dirty="0" smtClean="0">
                <a:sym typeface="Symbol" pitchFamily="18" charset="2"/>
              </a:rPr>
              <a:t></a:t>
            </a:r>
            <a:r>
              <a:rPr lang="en-US" sz="2400" i="1" dirty="0" err="1" smtClean="0"/>
              <a:t>r</a:t>
            </a:r>
            <a:r>
              <a:rPr lang="en-US" sz="2400" i="1" baseline="-25000" dirty="0" err="1" smtClean="0"/>
              <a:t>a</a:t>
            </a:r>
            <a:r>
              <a:rPr lang="en-US" sz="2400" dirty="0" smtClean="0"/>
              <a:t> = average rating on all movies rated by user </a:t>
            </a:r>
            <a:r>
              <a:rPr lang="en-US" sz="2400" i="1" dirty="0" smtClean="0"/>
              <a:t>a</a:t>
            </a:r>
          </a:p>
          <a:p>
            <a:pPr lvl="1"/>
            <a:r>
              <a:rPr lang="en-US" sz="2400" i="1" dirty="0" smtClean="0"/>
              <a:t>  n</a:t>
            </a:r>
            <a:r>
              <a:rPr lang="en-US" sz="2400" dirty="0" smtClean="0"/>
              <a:t> = number of movies rated by both </a:t>
            </a:r>
            <a:r>
              <a:rPr lang="en-US" sz="2400" i="1" dirty="0" smtClean="0"/>
              <a:t>a</a:t>
            </a:r>
            <a:r>
              <a:rPr lang="en-US" sz="2400" dirty="0" smtClean="0"/>
              <a:t> and </a:t>
            </a:r>
            <a:r>
              <a:rPr lang="en-US" sz="2400" i="1" dirty="0" smtClean="0"/>
              <a:t>b</a:t>
            </a:r>
          </a:p>
        </p:txBody>
      </p:sp>
      <p:sp>
        <p:nvSpPr>
          <p:cNvPr id="7172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Measuring similarity of users</a:t>
            </a:r>
          </a:p>
        </p:txBody>
      </p:sp>
      <p:graphicFrame>
        <p:nvGraphicFramePr>
          <p:cNvPr id="7170" name="Object 2"/>
          <p:cNvGraphicFramePr>
            <a:graphicFrameLocks noChangeAspect="1"/>
          </p:cNvGraphicFramePr>
          <p:nvPr/>
        </p:nvGraphicFramePr>
        <p:xfrm>
          <a:off x="1435100" y="1676400"/>
          <a:ext cx="5672138" cy="1981200"/>
        </p:xfrm>
        <a:graphic>
          <a:graphicData uri="http://schemas.openxmlformats.org/presentationml/2006/ole">
            <p:oleObj spid="_x0000_s7170" name="Equation" r:id="rId3" imgW="2654280" imgH="927000" progId="Equation.3">
              <p:embed/>
            </p:oleObj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PCC similarity for two users </a:t>
            </a:r>
            <a:r>
              <a:rPr lang="en-US" i="1" dirty="0" smtClean="0"/>
              <a:t>a</a:t>
            </a:r>
            <a:r>
              <a:rPr lang="en-US" dirty="0" smtClean="0"/>
              <a:t> and </a:t>
            </a:r>
            <a:r>
              <a:rPr lang="en-US" i="1" dirty="0" smtClean="0"/>
              <a:t>b</a:t>
            </a:r>
            <a:r>
              <a:rPr lang="en-US" dirty="0" smtClean="0"/>
              <a:t>, where ratings have first been mean-centered for each user: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lvl="1"/>
            <a:endParaRPr lang="en-US" sz="2400" dirty="0" smtClean="0"/>
          </a:p>
          <a:p>
            <a:pPr lvl="1"/>
            <a:r>
              <a:rPr lang="en-US" sz="2400" dirty="0" smtClean="0"/>
              <a:t>Both sums are taken over only those movies rated by both </a:t>
            </a:r>
            <a:r>
              <a:rPr lang="en-US" sz="2400" i="1" dirty="0" smtClean="0"/>
              <a:t>a</a:t>
            </a:r>
            <a:r>
              <a:rPr lang="en-US" sz="2400" dirty="0" smtClean="0"/>
              <a:t> and </a:t>
            </a:r>
            <a:r>
              <a:rPr lang="en-US" sz="2400" i="1" dirty="0" smtClean="0"/>
              <a:t>b</a:t>
            </a:r>
            <a:r>
              <a:rPr lang="en-US" sz="2400" dirty="0" smtClean="0"/>
              <a:t> (indexed by </a:t>
            </a:r>
            <a:r>
              <a:rPr lang="en-US" sz="2400" i="1" dirty="0" smtClean="0"/>
              <a:t>j</a:t>
            </a:r>
            <a:r>
              <a:rPr lang="en-US" sz="2400" dirty="0" smtClean="0"/>
              <a:t>)</a:t>
            </a:r>
            <a:endParaRPr lang="en-US" sz="2400" i="1" dirty="0" smtClean="0"/>
          </a:p>
          <a:p>
            <a:pPr lvl="1"/>
            <a:r>
              <a:rPr lang="en-US" sz="2400" i="1" dirty="0" err="1" smtClean="0"/>
              <a:t>m</a:t>
            </a:r>
            <a:r>
              <a:rPr lang="en-US" sz="2400" i="1" baseline="-25000" dirty="0" err="1" smtClean="0"/>
              <a:t>a,j</a:t>
            </a:r>
            <a:r>
              <a:rPr lang="en-US" sz="2400" dirty="0" smtClean="0"/>
              <a:t> = mean-centered rating by user </a:t>
            </a:r>
            <a:r>
              <a:rPr lang="en-US" sz="2400" i="1" dirty="0" smtClean="0"/>
              <a:t>a</a:t>
            </a:r>
            <a:r>
              <a:rPr lang="en-US" sz="2400" dirty="0" smtClean="0"/>
              <a:t> on movie </a:t>
            </a:r>
            <a:r>
              <a:rPr lang="en-US" sz="2400" i="1" dirty="0" smtClean="0"/>
              <a:t>j</a:t>
            </a:r>
          </a:p>
          <a:p>
            <a:pPr lvl="1"/>
            <a:r>
              <a:rPr lang="en-US" sz="2400" i="1" dirty="0" smtClean="0"/>
              <a:t>n</a:t>
            </a:r>
            <a:r>
              <a:rPr lang="en-US" sz="2400" dirty="0" smtClean="0"/>
              <a:t> = number of movies rated by both </a:t>
            </a:r>
            <a:r>
              <a:rPr lang="en-US" sz="2400" i="1" dirty="0" smtClean="0"/>
              <a:t>a</a:t>
            </a:r>
            <a:r>
              <a:rPr lang="en-US" sz="2400" dirty="0" smtClean="0"/>
              <a:t> and </a:t>
            </a:r>
            <a:r>
              <a:rPr lang="en-US" sz="2400" i="1" dirty="0" smtClean="0"/>
              <a:t>b</a:t>
            </a:r>
          </a:p>
        </p:txBody>
      </p:sp>
      <p:sp>
        <p:nvSpPr>
          <p:cNvPr id="7172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Measuring similarity of users</a:t>
            </a:r>
          </a:p>
        </p:txBody>
      </p:sp>
      <p:graphicFrame>
        <p:nvGraphicFramePr>
          <p:cNvPr id="7170" name="Object 2"/>
          <p:cNvGraphicFramePr>
            <a:graphicFrameLocks noChangeAspect="1"/>
          </p:cNvGraphicFramePr>
          <p:nvPr/>
        </p:nvGraphicFramePr>
        <p:xfrm>
          <a:off x="2057400" y="2286000"/>
          <a:ext cx="4397375" cy="1981200"/>
        </p:xfrm>
        <a:graphic>
          <a:graphicData uri="http://schemas.openxmlformats.org/presentationml/2006/ole">
            <p:oleObj spid="_x0000_s33794" name="Equation" r:id="rId3" imgW="2057400" imgH="927000" progId="Equation.3">
              <p:embed/>
            </p:oleObj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762000"/>
          </a:xfrm>
        </p:spPr>
        <p:txBody>
          <a:bodyPr/>
          <a:lstStyle/>
          <a:p>
            <a:r>
              <a:rPr lang="en-US" smtClean="0"/>
              <a:t>Mesauring similarity of users</a:t>
            </a:r>
          </a:p>
        </p:txBody>
      </p:sp>
      <p:graphicFrame>
        <p:nvGraphicFramePr>
          <p:cNvPr id="8194" name="Object 2"/>
          <p:cNvGraphicFramePr>
            <a:graphicFrameLocks noChangeAspect="1"/>
          </p:cNvGraphicFramePr>
          <p:nvPr/>
        </p:nvGraphicFramePr>
        <p:xfrm>
          <a:off x="1219200" y="3397250"/>
          <a:ext cx="4343400" cy="2916238"/>
        </p:xfrm>
        <a:graphic>
          <a:graphicData uri="http://schemas.openxmlformats.org/presentationml/2006/ole">
            <p:oleObj spid="_x0000_s8194" name="Worksheet" r:id="rId3" imgW="3829134" imgH="2571885" progId="Excel.Sheet.12">
              <p:embed/>
            </p:oleObj>
          </a:graphicData>
        </a:graphic>
      </p:graphicFrame>
      <p:sp>
        <p:nvSpPr>
          <p:cNvPr id="7" name="Oval 6"/>
          <p:cNvSpPr/>
          <p:nvPr/>
        </p:nvSpPr>
        <p:spPr>
          <a:xfrm>
            <a:off x="4572000" y="5186363"/>
            <a:ext cx="509588" cy="26193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10" name="Shape 9"/>
          <p:cNvCxnSpPr>
            <a:stCxn id="7" idx="0"/>
          </p:cNvCxnSpPr>
          <p:nvPr/>
        </p:nvCxnSpPr>
        <p:spPr>
          <a:xfrm rot="5400000" flipH="1" flipV="1">
            <a:off x="5279231" y="4347369"/>
            <a:ext cx="385763" cy="1292225"/>
          </a:xfrm>
          <a:prstGeom prst="curvedConnector2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98" name="TextBox 12"/>
          <p:cNvSpPr txBox="1">
            <a:spLocks noChangeArrowheads="1"/>
          </p:cNvSpPr>
          <p:nvPr/>
        </p:nvSpPr>
        <p:spPr bwMode="auto">
          <a:xfrm>
            <a:off x="6172200" y="4505325"/>
            <a:ext cx="2133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Identical preferences –</a:t>
            </a:r>
          </a:p>
          <a:p>
            <a:r>
              <a:rPr lang="en-US"/>
              <a:t>strong weight</a:t>
            </a:r>
          </a:p>
        </p:txBody>
      </p:sp>
      <p:sp>
        <p:nvSpPr>
          <p:cNvPr id="8199" name="TextBox 13"/>
          <p:cNvSpPr txBox="1">
            <a:spLocks noChangeArrowheads="1"/>
          </p:cNvSpPr>
          <p:nvPr/>
        </p:nvSpPr>
        <p:spPr bwMode="auto">
          <a:xfrm>
            <a:off x="6172200" y="5191125"/>
            <a:ext cx="1981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Similar preferences –</a:t>
            </a:r>
          </a:p>
          <a:p>
            <a:r>
              <a:rPr lang="en-US"/>
              <a:t>moderate weight</a:t>
            </a:r>
          </a:p>
        </p:txBody>
      </p:sp>
      <p:sp>
        <p:nvSpPr>
          <p:cNvPr id="8200" name="Content Placeholder 1"/>
          <p:cNvSpPr>
            <a:spLocks noGrp="1"/>
          </p:cNvSpPr>
          <p:nvPr>
            <p:ph idx="1"/>
          </p:nvPr>
        </p:nvSpPr>
        <p:spPr>
          <a:xfrm>
            <a:off x="152400" y="1066800"/>
            <a:ext cx="8839200" cy="3352800"/>
          </a:xfrm>
        </p:spPr>
        <p:txBody>
          <a:bodyPr/>
          <a:lstStyle/>
          <a:p>
            <a:r>
              <a:rPr lang="en-US" sz="2400" dirty="0" smtClean="0"/>
              <a:t>Calculating PCC on sparse matrix</a:t>
            </a:r>
          </a:p>
          <a:p>
            <a:pPr lvl="1"/>
            <a:r>
              <a:rPr lang="en-US" sz="2000" dirty="0" smtClean="0"/>
              <a:t>Calculate user mean rating using only those cells where a rating exists.</a:t>
            </a:r>
          </a:p>
          <a:p>
            <a:pPr lvl="1"/>
            <a:r>
              <a:rPr lang="en-US" sz="2000" dirty="0" smtClean="0"/>
              <a:t>Subtract user mean rating only from those cells where rating exists.</a:t>
            </a:r>
          </a:p>
          <a:p>
            <a:pPr lvl="1"/>
            <a:r>
              <a:rPr lang="en-US" sz="2000" dirty="0" smtClean="0"/>
              <a:t>Calculate and sum user-user cross-products and user deviations from mean only for those movies where a rating exists for both users.</a:t>
            </a:r>
            <a:endParaRPr lang="en-US" sz="1800" dirty="0" smtClean="0"/>
          </a:p>
        </p:txBody>
      </p:sp>
      <p:sp>
        <p:nvSpPr>
          <p:cNvPr id="20" name="Oval 19"/>
          <p:cNvSpPr/>
          <p:nvPr/>
        </p:nvSpPr>
        <p:spPr>
          <a:xfrm>
            <a:off x="4572000" y="5835650"/>
            <a:ext cx="509588" cy="26035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21" name="Shape 20"/>
          <p:cNvCxnSpPr>
            <a:stCxn id="20" idx="0"/>
          </p:cNvCxnSpPr>
          <p:nvPr/>
        </p:nvCxnSpPr>
        <p:spPr>
          <a:xfrm rot="5400000" flipH="1" flipV="1">
            <a:off x="5278438" y="4995862"/>
            <a:ext cx="387350" cy="1292225"/>
          </a:xfrm>
          <a:prstGeom prst="curvedConnector2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Content Placeholder 1"/>
          <p:cNvSpPr>
            <a:spLocks noGrp="1"/>
          </p:cNvSpPr>
          <p:nvPr>
            <p:ph idx="1"/>
          </p:nvPr>
        </p:nvSpPr>
        <p:spPr>
          <a:xfrm>
            <a:off x="381000" y="990600"/>
            <a:ext cx="8318500" cy="5181600"/>
          </a:xfrm>
        </p:spPr>
        <p:txBody>
          <a:bodyPr/>
          <a:lstStyle/>
          <a:p>
            <a:pPr algn="ctr">
              <a:buFont typeface="Monotype Sorts" pitchFamily="2" charset="2"/>
              <a:buNone/>
            </a:pPr>
            <a:r>
              <a:rPr lang="en-US" sz="2400" i="1" smtClean="0"/>
              <a:t>Netflix Prize data no longer available to public.</a:t>
            </a:r>
          </a:p>
          <a:p>
            <a:endParaRPr lang="en-US" sz="1800" smtClean="0"/>
          </a:p>
          <a:p>
            <a:r>
              <a:rPr lang="en-US" sz="2200" smtClean="0"/>
              <a:t>Just after contest ended in July 2009:</a:t>
            </a:r>
          </a:p>
          <a:p>
            <a:pPr lvl="1"/>
            <a:r>
              <a:rPr lang="en-US" sz="2000" smtClean="0"/>
              <a:t>Plans for Netflix Prize 2 contest were announced</a:t>
            </a:r>
          </a:p>
          <a:p>
            <a:pPr lvl="1"/>
            <a:r>
              <a:rPr lang="en-US" sz="2000" smtClean="0"/>
              <a:t>Contest data was made available for further public research at UC Irvine repository</a:t>
            </a:r>
          </a:p>
          <a:p>
            <a:r>
              <a:rPr lang="en-US" sz="2200" smtClean="0"/>
              <a:t>But a few months later:</a:t>
            </a:r>
          </a:p>
          <a:p>
            <a:pPr lvl="1"/>
            <a:r>
              <a:rPr lang="en-US" sz="2000" smtClean="0"/>
              <a:t>Netflix was being sued for supposed privacy breaches connected with contest data</a:t>
            </a:r>
          </a:p>
          <a:p>
            <a:pPr lvl="1"/>
            <a:r>
              <a:rPr lang="en-US" sz="2000" smtClean="0"/>
              <a:t>FTC was investigating privacy concerns</a:t>
            </a:r>
          </a:p>
          <a:p>
            <a:r>
              <a:rPr lang="en-US" sz="2200" smtClean="0"/>
              <a:t>By March 2010:</a:t>
            </a:r>
          </a:p>
          <a:p>
            <a:pPr lvl="1"/>
            <a:r>
              <a:rPr lang="en-US" sz="2000" smtClean="0"/>
              <a:t>Netflix had settled the lawsuit privately</a:t>
            </a:r>
          </a:p>
          <a:p>
            <a:pPr lvl="1"/>
            <a:r>
              <a:rPr lang="en-US" sz="2000" smtClean="0"/>
              <a:t>Withdrawn the contest data from public use</a:t>
            </a:r>
          </a:p>
          <a:p>
            <a:pPr lvl="1"/>
            <a:r>
              <a:rPr lang="en-US" sz="2000" smtClean="0"/>
              <a:t>Cancelled Netflix Prize 2</a:t>
            </a:r>
          </a:p>
          <a:p>
            <a:pPr lvl="1"/>
            <a:endParaRPr lang="en-US" sz="2400" smtClean="0"/>
          </a:p>
        </p:txBody>
      </p:sp>
      <p:sp>
        <p:nvSpPr>
          <p:cNvPr id="11267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Bad news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1"/>
          <p:cNvSpPr>
            <a:spLocks noGrp="1"/>
          </p:cNvSpPr>
          <p:nvPr>
            <p:ph idx="1"/>
          </p:nvPr>
        </p:nvSpPr>
        <p:spPr>
          <a:xfrm>
            <a:off x="381000" y="1066800"/>
            <a:ext cx="8318500" cy="5181600"/>
          </a:xfrm>
        </p:spPr>
        <p:txBody>
          <a:bodyPr/>
          <a:lstStyle/>
          <a:p>
            <a:pPr algn="ctr">
              <a:buFont typeface="Monotype Sorts" pitchFamily="2" charset="2"/>
              <a:buNone/>
            </a:pPr>
            <a:r>
              <a:rPr lang="en-US" sz="2400" i="1" dirty="0" smtClean="0"/>
              <a:t>An older movie rating dataset from </a:t>
            </a:r>
            <a:r>
              <a:rPr lang="en-US" sz="2400" i="1" dirty="0" err="1" smtClean="0"/>
              <a:t>GroupLens</a:t>
            </a:r>
            <a:r>
              <a:rPr lang="en-US" sz="2400" i="1" dirty="0" smtClean="0"/>
              <a:t/>
            </a:r>
            <a:br>
              <a:rPr lang="en-US" sz="2400" i="1" dirty="0" smtClean="0"/>
            </a:br>
            <a:r>
              <a:rPr lang="en-US" sz="2400" i="1" dirty="0" smtClean="0"/>
              <a:t>is still available, and perfectly suitable for the</a:t>
            </a:r>
            <a:br>
              <a:rPr lang="en-US" sz="2400" i="1" dirty="0" smtClean="0"/>
            </a:br>
            <a:r>
              <a:rPr lang="en-US" sz="2400" i="1" dirty="0" smtClean="0"/>
              <a:t>CSS 581 project.</a:t>
            </a:r>
          </a:p>
          <a:p>
            <a:endParaRPr lang="en-US" sz="1800" dirty="0" smtClean="0"/>
          </a:p>
          <a:p>
            <a:r>
              <a:rPr lang="en-US" sz="2400" dirty="0" smtClean="0"/>
              <a:t>Consists of data collected through the </a:t>
            </a:r>
            <a:r>
              <a:rPr lang="en-US" sz="2400" dirty="0" err="1" smtClean="0"/>
              <a:t>MovieLens</a:t>
            </a:r>
            <a:r>
              <a:rPr lang="en-US" sz="2400" dirty="0" smtClean="0"/>
              <a:t> movie rating website.</a:t>
            </a:r>
          </a:p>
          <a:p>
            <a:r>
              <a:rPr lang="en-US" sz="2400" dirty="0" smtClean="0"/>
              <a:t>Comes in 3 sizes:</a:t>
            </a:r>
          </a:p>
          <a:p>
            <a:pPr lvl="1"/>
            <a:r>
              <a:rPr lang="en-US" sz="2000" dirty="0" err="1" smtClean="0"/>
              <a:t>MovieLens</a:t>
            </a:r>
            <a:r>
              <a:rPr lang="en-US" sz="2000" dirty="0" smtClean="0"/>
              <a:t> 100k</a:t>
            </a:r>
          </a:p>
          <a:p>
            <a:pPr lvl="1"/>
            <a:r>
              <a:rPr lang="en-US" sz="2000" dirty="0" err="1" smtClean="0"/>
              <a:t>MovieLens</a:t>
            </a:r>
            <a:r>
              <a:rPr lang="en-US" sz="2000" dirty="0" smtClean="0"/>
              <a:t> 1M</a:t>
            </a:r>
          </a:p>
          <a:p>
            <a:pPr lvl="1"/>
            <a:r>
              <a:rPr lang="en-US" sz="2000" dirty="0" err="1" smtClean="0"/>
              <a:t>MovieLens</a:t>
            </a:r>
            <a:r>
              <a:rPr lang="en-US" sz="2000" dirty="0" smtClean="0"/>
              <a:t> 10M</a:t>
            </a:r>
          </a:p>
          <a:p>
            <a:endParaRPr lang="en-US" sz="2400" dirty="0" smtClean="0">
              <a:hlinkClick r:id="rId2"/>
            </a:endParaRPr>
          </a:p>
          <a:p>
            <a:pPr algn="ctr">
              <a:buFont typeface="Monotype Sorts" pitchFamily="2" charset="2"/>
              <a:buNone/>
            </a:pPr>
            <a:r>
              <a:rPr lang="en-US" sz="2000" dirty="0" smtClean="0">
                <a:hlinkClick r:id="rId3"/>
              </a:rPr>
              <a:t>http://www.grouplens.org/node/12</a:t>
            </a:r>
            <a:endParaRPr lang="en-US" sz="2000" dirty="0" smtClean="0"/>
          </a:p>
          <a:p>
            <a:pPr algn="ctr">
              <a:buFont typeface="Monotype Sorts" pitchFamily="2" charset="2"/>
              <a:buNone/>
            </a:pPr>
            <a:r>
              <a:rPr lang="en-US" sz="2000" dirty="0" smtClean="0">
                <a:hlinkClick r:id="rId2"/>
              </a:rPr>
              <a:t>http://movielens.umn.edu/login</a:t>
            </a:r>
            <a:endParaRPr lang="en-US" sz="2000" dirty="0" smtClean="0"/>
          </a:p>
          <a:p>
            <a:pPr algn="ctr">
              <a:buFont typeface="Monotype Sorts" pitchFamily="2" charset="2"/>
              <a:buNone/>
            </a:pPr>
            <a:endParaRPr lang="en-US" sz="2000" dirty="0" smtClean="0"/>
          </a:p>
          <a:p>
            <a:endParaRPr lang="en-US" sz="2400" dirty="0" smtClean="0"/>
          </a:p>
          <a:p>
            <a:pPr lvl="1"/>
            <a:endParaRPr lang="en-US" sz="2400" dirty="0" smtClean="0"/>
          </a:p>
          <a:p>
            <a:endParaRPr lang="en-US" sz="2400" dirty="0" smtClean="0"/>
          </a:p>
        </p:txBody>
      </p:sp>
      <p:sp>
        <p:nvSpPr>
          <p:cNvPr id="12291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Good news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914400" y="1447800"/>
            <a:ext cx="7315200" cy="4114800"/>
          </a:xfrm>
        </p:spPr>
        <p:txBody>
          <a:bodyPr/>
          <a:lstStyle/>
          <a:p>
            <a:r>
              <a:rPr lang="en-US" sz="2400" smtClean="0"/>
              <a:t>943 users</a:t>
            </a:r>
          </a:p>
          <a:p>
            <a:r>
              <a:rPr lang="en-US" sz="2400" smtClean="0"/>
              <a:t>1682 movies</a:t>
            </a:r>
          </a:p>
          <a:p>
            <a:r>
              <a:rPr lang="en-US" sz="2400" smtClean="0"/>
              <a:t>100,000 ratings</a:t>
            </a:r>
          </a:p>
          <a:p>
            <a:r>
              <a:rPr lang="en-US" sz="2400" smtClean="0"/>
              <a:t>1 - 5 rating scale</a:t>
            </a:r>
          </a:p>
          <a:p>
            <a:r>
              <a:rPr lang="en-US" sz="2400" smtClean="0"/>
              <a:t>Rating matrix is 6.3% occupied</a:t>
            </a:r>
          </a:p>
          <a:p>
            <a:r>
              <a:rPr lang="en-US" sz="2400" smtClean="0"/>
              <a:t>Ratings per user</a:t>
            </a:r>
          </a:p>
          <a:p>
            <a:pPr lvl="1">
              <a:buFont typeface="Arial" charset="0"/>
              <a:buNone/>
            </a:pPr>
            <a:r>
              <a:rPr lang="en-US" sz="2000" smtClean="0"/>
              <a:t>min = 20		mean = 106		max = 737</a:t>
            </a:r>
            <a:endParaRPr lang="en-US" sz="2400" smtClean="0"/>
          </a:p>
          <a:p>
            <a:r>
              <a:rPr lang="en-US" sz="2400" smtClean="0"/>
              <a:t>Ratings per movie</a:t>
            </a:r>
          </a:p>
          <a:p>
            <a:pPr lvl="1">
              <a:buFont typeface="Arial" charset="0"/>
              <a:buNone/>
            </a:pPr>
            <a:r>
              <a:rPr lang="en-US" sz="2000" smtClean="0"/>
              <a:t>min = 1		mean = 59		max = 583</a:t>
            </a:r>
            <a:endParaRPr lang="en-US" sz="2400" smtClean="0"/>
          </a:p>
          <a:p>
            <a:endParaRPr lang="en-US" sz="2400" smtClean="0"/>
          </a:p>
        </p:txBody>
      </p:sp>
      <p:sp>
        <p:nvSpPr>
          <p:cNvPr id="13315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MovieLens 100k dataset properties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Recommender system definition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457200" y="1371600"/>
            <a:ext cx="8229600" cy="4953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normAutofit lnSpcReduction="10000"/>
          </a:bodyPr>
          <a:lstStyle/>
          <a:p>
            <a:pPr marL="514350" indent="-514350">
              <a:spcBef>
                <a:spcPct val="10000"/>
              </a:spcBef>
              <a:spcAft>
                <a:spcPts val="400"/>
              </a:spcAft>
              <a:buClr>
                <a:srgbClr val="002060"/>
              </a:buClr>
              <a:buSzPct val="75000"/>
              <a:buFont typeface="Monotype Sorts" pitchFamily="2" charset="2"/>
              <a:buNone/>
              <a:defRPr/>
            </a:pPr>
            <a:r>
              <a:rPr lang="en-US" sz="2800" b="0" i="1" kern="0" dirty="0">
                <a:latin typeface="+mn-lt"/>
              </a:rPr>
              <a:t>DOMAIN</a:t>
            </a:r>
            <a:r>
              <a:rPr lang="en-US" sz="2800" b="0" kern="0" dirty="0">
                <a:latin typeface="+mn-lt"/>
              </a:rPr>
              <a:t>: some field of activity where </a:t>
            </a:r>
            <a:r>
              <a:rPr lang="en-US" sz="2800" b="0" i="1" u="sng" kern="0" dirty="0">
                <a:latin typeface="+mn-lt"/>
              </a:rPr>
              <a:t>users</a:t>
            </a:r>
            <a:r>
              <a:rPr lang="en-US" sz="2800" b="0" kern="0" dirty="0">
                <a:latin typeface="+mn-lt"/>
              </a:rPr>
              <a:t> buy, view, consume, or otherwise experience </a:t>
            </a:r>
            <a:r>
              <a:rPr lang="en-US" sz="2800" b="0" i="1" u="sng" kern="0" dirty="0">
                <a:latin typeface="+mn-lt"/>
              </a:rPr>
              <a:t>items</a:t>
            </a:r>
          </a:p>
          <a:p>
            <a:pPr marL="514350" indent="-514350">
              <a:spcBef>
                <a:spcPct val="10000"/>
              </a:spcBef>
              <a:spcAft>
                <a:spcPts val="400"/>
              </a:spcAft>
              <a:buClr>
                <a:srgbClr val="002060"/>
              </a:buClr>
              <a:buSzPct val="75000"/>
              <a:buFont typeface="Monotype Sorts" pitchFamily="2" charset="2"/>
              <a:buNone/>
              <a:defRPr/>
            </a:pPr>
            <a:endParaRPr lang="en-US" sz="2800" b="0" kern="0" dirty="0">
              <a:latin typeface="+mn-lt"/>
            </a:endParaRPr>
          </a:p>
          <a:p>
            <a:pPr marL="514350" indent="-514350">
              <a:spcBef>
                <a:spcPct val="10000"/>
              </a:spcBef>
              <a:spcAft>
                <a:spcPts val="400"/>
              </a:spcAft>
              <a:buClr>
                <a:srgbClr val="002060"/>
              </a:buClr>
              <a:buSzPct val="75000"/>
              <a:buFont typeface="Monotype Sorts" pitchFamily="2" charset="2"/>
              <a:buNone/>
              <a:defRPr/>
            </a:pPr>
            <a:r>
              <a:rPr lang="en-US" sz="2800" b="0" i="1" kern="0" dirty="0">
                <a:latin typeface="+mn-lt"/>
              </a:rPr>
              <a:t>PROCESS</a:t>
            </a:r>
            <a:r>
              <a:rPr lang="en-US" sz="2800" b="0" kern="0" dirty="0">
                <a:latin typeface="+mn-lt"/>
              </a:rPr>
              <a:t>:</a:t>
            </a:r>
          </a:p>
          <a:p>
            <a:pPr marL="514350" indent="-514350">
              <a:spcBef>
                <a:spcPct val="10000"/>
              </a:spcBef>
              <a:spcAft>
                <a:spcPts val="400"/>
              </a:spcAft>
              <a:buClr>
                <a:srgbClr val="002060"/>
              </a:buClr>
              <a:buSzPct val="75000"/>
              <a:buFont typeface="+mj-lt"/>
              <a:buAutoNum type="arabicPeriod"/>
              <a:defRPr/>
            </a:pPr>
            <a:r>
              <a:rPr lang="en-US" sz="2800" b="0" i="1" kern="0" dirty="0">
                <a:latin typeface="+mn-lt"/>
              </a:rPr>
              <a:t>users</a:t>
            </a:r>
            <a:r>
              <a:rPr lang="en-US" sz="2800" b="0" kern="0" dirty="0">
                <a:latin typeface="+mn-lt"/>
              </a:rPr>
              <a:t> provide </a:t>
            </a:r>
            <a:r>
              <a:rPr lang="en-US" sz="2800" b="0" i="1" u="sng" kern="0" dirty="0">
                <a:latin typeface="+mn-lt"/>
              </a:rPr>
              <a:t>ratings</a:t>
            </a:r>
            <a:r>
              <a:rPr lang="en-US" sz="2800" b="0" kern="0" dirty="0">
                <a:latin typeface="+mn-lt"/>
              </a:rPr>
              <a:t> on </a:t>
            </a:r>
            <a:r>
              <a:rPr lang="en-US" sz="2800" b="0" i="1" kern="0" dirty="0">
                <a:latin typeface="+mn-lt"/>
              </a:rPr>
              <a:t>items</a:t>
            </a:r>
            <a:r>
              <a:rPr lang="en-US" sz="2800" b="0" kern="0" dirty="0">
                <a:latin typeface="+mn-lt"/>
              </a:rPr>
              <a:t> they have experienced</a:t>
            </a:r>
          </a:p>
          <a:p>
            <a:pPr marL="514350" indent="-514350">
              <a:spcBef>
                <a:spcPct val="10000"/>
              </a:spcBef>
              <a:spcAft>
                <a:spcPts val="400"/>
              </a:spcAft>
              <a:buClr>
                <a:srgbClr val="002060"/>
              </a:buClr>
              <a:buSzPct val="75000"/>
              <a:buFont typeface="+mj-lt"/>
              <a:buAutoNum type="arabicPeriod"/>
              <a:defRPr/>
            </a:pPr>
            <a:r>
              <a:rPr lang="en-US" sz="2800" b="0" kern="0" dirty="0">
                <a:latin typeface="+mn-lt"/>
              </a:rPr>
              <a:t>Take all &lt; </a:t>
            </a:r>
            <a:r>
              <a:rPr lang="en-US" sz="2800" b="0" i="1" kern="0" dirty="0">
                <a:latin typeface="+mn-lt"/>
              </a:rPr>
              <a:t>user</a:t>
            </a:r>
            <a:r>
              <a:rPr lang="en-US" sz="2800" b="0" kern="0" dirty="0">
                <a:latin typeface="+mn-lt"/>
              </a:rPr>
              <a:t>, </a:t>
            </a:r>
            <a:r>
              <a:rPr lang="en-US" sz="2800" b="0" i="1" kern="0" dirty="0">
                <a:latin typeface="+mn-lt"/>
              </a:rPr>
              <a:t>item</a:t>
            </a:r>
            <a:r>
              <a:rPr lang="en-US" sz="2800" b="0" kern="0" dirty="0">
                <a:latin typeface="+mn-lt"/>
              </a:rPr>
              <a:t>, </a:t>
            </a:r>
            <a:r>
              <a:rPr lang="en-US" sz="2800" b="0" i="1" kern="0" dirty="0">
                <a:latin typeface="+mn-lt"/>
              </a:rPr>
              <a:t>rating</a:t>
            </a:r>
            <a:r>
              <a:rPr lang="en-US" sz="2800" b="0" kern="0" dirty="0">
                <a:latin typeface="+mn-lt"/>
              </a:rPr>
              <a:t> &gt; data and build a predictive model</a:t>
            </a:r>
          </a:p>
          <a:p>
            <a:pPr marL="514350" indent="-514350">
              <a:spcBef>
                <a:spcPct val="10000"/>
              </a:spcBef>
              <a:spcAft>
                <a:spcPts val="400"/>
              </a:spcAft>
              <a:buClr>
                <a:srgbClr val="002060"/>
              </a:buClr>
              <a:buSzPct val="75000"/>
              <a:buFont typeface="+mj-lt"/>
              <a:buAutoNum type="arabicPeriod"/>
              <a:defRPr/>
            </a:pPr>
            <a:r>
              <a:rPr lang="en-US" sz="2800" b="0" kern="0" dirty="0">
                <a:latin typeface="+mn-lt"/>
              </a:rPr>
              <a:t>For a </a:t>
            </a:r>
            <a:r>
              <a:rPr lang="en-US" sz="2800" b="0" i="1" kern="0" dirty="0">
                <a:latin typeface="+mn-lt"/>
              </a:rPr>
              <a:t>user</a:t>
            </a:r>
            <a:r>
              <a:rPr lang="en-US" sz="2800" b="0" kern="0" dirty="0">
                <a:latin typeface="+mn-lt"/>
              </a:rPr>
              <a:t> who hasn’t experienced a particular </a:t>
            </a:r>
            <a:r>
              <a:rPr lang="en-US" sz="2800" b="0" i="1" kern="0" dirty="0">
                <a:latin typeface="+mn-lt"/>
              </a:rPr>
              <a:t>item</a:t>
            </a:r>
            <a:r>
              <a:rPr lang="en-US" sz="2800" b="0" kern="0" dirty="0">
                <a:latin typeface="+mn-lt"/>
              </a:rPr>
              <a:t>, use model to </a:t>
            </a:r>
            <a:r>
              <a:rPr lang="en-US" sz="2800" b="0" i="1" u="sng" kern="0" dirty="0">
                <a:latin typeface="+mn-lt"/>
              </a:rPr>
              <a:t>predict</a:t>
            </a:r>
            <a:r>
              <a:rPr lang="en-US" sz="2800" b="0" kern="0" dirty="0">
                <a:latin typeface="+mn-lt"/>
              </a:rPr>
              <a:t> how well they will like it (i.e. </a:t>
            </a:r>
            <a:r>
              <a:rPr lang="en-US" sz="2800" b="0" i="1" kern="0" dirty="0">
                <a:latin typeface="+mn-lt"/>
              </a:rPr>
              <a:t>predict rating</a:t>
            </a:r>
            <a:r>
              <a:rPr lang="en-US" sz="2800" b="0" kern="0" dirty="0">
                <a:latin typeface="+mn-lt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04850"/>
          </a:xfrm>
        </p:spPr>
        <p:txBody>
          <a:bodyPr/>
          <a:lstStyle/>
          <a:p>
            <a:r>
              <a:rPr lang="en-US" smtClean="0"/>
              <a:t>Types of recommender systems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655638" y="1249363"/>
            <a:ext cx="8031162" cy="4389437"/>
          </a:xfrm>
        </p:spPr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 smtClean="0"/>
              <a:t>Predictions can be based on either:</a:t>
            </a:r>
          </a:p>
          <a:p>
            <a:pPr>
              <a:buFont typeface="Monotype Sorts" pitchFamily="2" charset="2"/>
              <a:buNone/>
            </a:pPr>
            <a:endParaRPr lang="en-US" smtClean="0"/>
          </a:p>
          <a:p>
            <a:r>
              <a:rPr lang="en-US" u="sng" smtClean="0"/>
              <a:t>content-based</a:t>
            </a:r>
            <a:r>
              <a:rPr lang="en-US" smtClean="0"/>
              <a:t> approach</a:t>
            </a:r>
          </a:p>
          <a:p>
            <a:pPr lvl="1"/>
            <a:r>
              <a:rPr lang="en-US" i="1" smtClean="0"/>
              <a:t>explicit</a:t>
            </a:r>
            <a:r>
              <a:rPr lang="en-US" smtClean="0"/>
              <a:t> characteristics of users and items</a:t>
            </a:r>
          </a:p>
          <a:p>
            <a:endParaRPr lang="en-US" smtClean="0"/>
          </a:p>
          <a:p>
            <a:r>
              <a:rPr lang="en-US" u="sng" smtClean="0"/>
              <a:t>collaborative filtering</a:t>
            </a:r>
            <a:r>
              <a:rPr lang="en-US" smtClean="0"/>
              <a:t> approach</a:t>
            </a:r>
          </a:p>
          <a:p>
            <a:pPr lvl="1"/>
            <a:r>
              <a:rPr lang="en-US" i="1" smtClean="0"/>
              <a:t>implicit</a:t>
            </a:r>
            <a:r>
              <a:rPr lang="en-US" smtClean="0"/>
              <a:t> characteristics based on similarity of users’ preferences to those of other users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704850"/>
          </a:xfrm>
        </p:spPr>
        <p:txBody>
          <a:bodyPr/>
          <a:lstStyle/>
          <a:p>
            <a:r>
              <a:rPr lang="en-US" smtClean="0"/>
              <a:t>Collaborative filtering algorithms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1447800" y="1524000"/>
            <a:ext cx="6324600" cy="4343400"/>
          </a:xfrm>
        </p:spPr>
        <p:txBody>
          <a:bodyPr/>
          <a:lstStyle/>
          <a:p>
            <a:r>
              <a:rPr lang="en-US" sz="2400" dirty="0" smtClean="0"/>
              <a:t>Common types:</a:t>
            </a:r>
          </a:p>
          <a:p>
            <a:pPr lvl="1"/>
            <a:r>
              <a:rPr lang="en-US" sz="2400" dirty="0" smtClean="0">
                <a:solidFill>
                  <a:srgbClr val="FF0000"/>
                </a:solidFill>
              </a:rPr>
              <a:t>Global effects</a:t>
            </a:r>
          </a:p>
          <a:p>
            <a:pPr lvl="1"/>
            <a:r>
              <a:rPr lang="en-US" sz="2400" dirty="0" smtClean="0">
                <a:solidFill>
                  <a:srgbClr val="FF0000"/>
                </a:solidFill>
              </a:rPr>
              <a:t>Nearest neighbor</a:t>
            </a:r>
          </a:p>
          <a:p>
            <a:pPr lvl="1"/>
            <a:r>
              <a:rPr lang="en-US" sz="2400" dirty="0" smtClean="0"/>
              <a:t>Matrix factorization</a:t>
            </a:r>
          </a:p>
          <a:p>
            <a:pPr lvl="1"/>
            <a:r>
              <a:rPr lang="en-US" sz="2400" dirty="0" smtClean="0"/>
              <a:t>Restricted Boltzmann machine</a:t>
            </a:r>
          </a:p>
          <a:p>
            <a:pPr lvl="1"/>
            <a:r>
              <a:rPr lang="en-US" sz="2400" dirty="0" smtClean="0"/>
              <a:t>Clustering</a:t>
            </a:r>
          </a:p>
          <a:p>
            <a:pPr lvl="1"/>
            <a:r>
              <a:rPr lang="en-US" sz="2400" dirty="0" smtClean="0"/>
              <a:t>etc.</a:t>
            </a:r>
          </a:p>
          <a:p>
            <a:pPr lvl="1"/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Project 2 will explore types highlighted in </a:t>
            </a:r>
            <a:r>
              <a:rPr lang="en-US" sz="2400" dirty="0" smtClean="0">
                <a:solidFill>
                  <a:srgbClr val="FF0000"/>
                </a:solidFill>
              </a:rPr>
              <a:t>red</a:t>
            </a:r>
            <a:r>
              <a:rPr lang="en-US" sz="2400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Nearest neighbor classifiers</a:t>
            </a:r>
          </a:p>
        </p:txBody>
      </p:sp>
      <p:sp>
        <p:nvSpPr>
          <p:cNvPr id="2052" name="Rectangle 3"/>
          <p:cNvSpPr>
            <a:spLocks noChangeArrowheads="1"/>
          </p:cNvSpPr>
          <p:nvPr/>
        </p:nvSpPr>
        <p:spPr bwMode="auto">
          <a:xfrm>
            <a:off x="5029200" y="1524000"/>
            <a:ext cx="396240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5000"/>
              <a:defRPr/>
            </a:pPr>
            <a:r>
              <a:rPr lang="en-US" sz="2400" b="0" dirty="0"/>
              <a:t>Requires three inputs:</a:t>
            </a:r>
          </a:p>
          <a:p>
            <a:pPr marL="457200" indent="-45720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100000"/>
              <a:buFont typeface="+mj-lt"/>
              <a:buAutoNum type="arabicPeriod"/>
              <a:defRPr/>
            </a:pPr>
            <a:r>
              <a:rPr lang="en-US" sz="2400" b="0" dirty="0"/>
              <a:t>The set of stored samples</a:t>
            </a:r>
          </a:p>
          <a:p>
            <a:pPr marL="457200" indent="-45720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100000"/>
              <a:buFont typeface="+mj-lt"/>
              <a:buAutoNum type="arabicPeriod"/>
              <a:defRPr/>
            </a:pPr>
            <a:r>
              <a:rPr lang="en-US" sz="2400" b="0" dirty="0"/>
              <a:t>Distance metric to compute distance between samples</a:t>
            </a:r>
          </a:p>
          <a:p>
            <a:pPr marL="457200" indent="-45720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100000"/>
              <a:buFont typeface="+mj-lt"/>
              <a:buAutoNum type="arabicPeriod"/>
              <a:defRPr/>
            </a:pPr>
            <a:r>
              <a:rPr lang="en-US" sz="2400" b="0" dirty="0"/>
              <a:t>The value of </a:t>
            </a:r>
            <a:r>
              <a:rPr lang="en-US" sz="2400" b="0" i="1" dirty="0"/>
              <a:t>k</a:t>
            </a:r>
            <a:r>
              <a:rPr lang="en-US" sz="2400" b="0" dirty="0"/>
              <a:t>, the number of nearest neighbors to </a:t>
            </a:r>
            <a:r>
              <a:rPr lang="en-US" sz="2400" b="0" dirty="0"/>
              <a:t>retrieve</a:t>
            </a:r>
            <a:endParaRPr lang="en-US" sz="2400" b="0" dirty="0"/>
          </a:p>
        </p:txBody>
      </p:sp>
      <p:pic>
        <p:nvPicPr>
          <p:cNvPr id="10244" name="Picture 4" descr="kNN_2.png"/>
          <p:cNvPicPr>
            <a:picLocks noChangeAspect="1"/>
          </p:cNvPicPr>
          <p:nvPr/>
        </p:nvPicPr>
        <p:blipFill>
          <a:blip r:embed="rId2" cstate="print"/>
          <a:srcRect t="5363" b="7152"/>
          <a:stretch>
            <a:fillRect/>
          </a:stretch>
        </p:blipFill>
        <p:spPr bwMode="auto">
          <a:xfrm>
            <a:off x="549275" y="1622425"/>
            <a:ext cx="4327525" cy="447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5" name="TextBox 5"/>
          <p:cNvSpPr txBox="1">
            <a:spLocks noChangeArrowheads="1"/>
          </p:cNvSpPr>
          <p:nvPr/>
        </p:nvSpPr>
        <p:spPr bwMode="auto">
          <a:xfrm>
            <a:off x="1695450" y="1295400"/>
            <a:ext cx="116998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test sample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Nearest neighbor classifiers</a:t>
            </a:r>
          </a:p>
        </p:txBody>
      </p:sp>
      <p:sp>
        <p:nvSpPr>
          <p:cNvPr id="3076" name="Rectangle 3"/>
          <p:cNvSpPr>
            <a:spLocks noChangeArrowheads="1"/>
          </p:cNvSpPr>
          <p:nvPr/>
        </p:nvSpPr>
        <p:spPr bwMode="auto">
          <a:xfrm>
            <a:off x="5029200" y="1524000"/>
            <a:ext cx="39624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5000"/>
              <a:defRPr/>
            </a:pPr>
            <a:r>
              <a:rPr lang="en-US" sz="2400" b="0" dirty="0"/>
              <a:t>To classify </a:t>
            </a:r>
            <a:r>
              <a:rPr lang="en-US" sz="2400" b="0" dirty="0"/>
              <a:t>test sample:</a:t>
            </a:r>
            <a:endParaRPr lang="en-US" sz="2400" b="0" dirty="0"/>
          </a:p>
          <a:p>
            <a:pPr marL="457200" indent="-45720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100000"/>
              <a:buFont typeface="+mj-lt"/>
              <a:buAutoNum type="arabicPeriod"/>
              <a:defRPr/>
            </a:pPr>
            <a:r>
              <a:rPr lang="en-US" sz="2400" b="0" dirty="0"/>
              <a:t>Compute </a:t>
            </a:r>
            <a:r>
              <a:rPr lang="en-US" sz="2400" b="0" dirty="0"/>
              <a:t>distances </a:t>
            </a:r>
            <a:r>
              <a:rPr lang="en-US" sz="2400" b="0" dirty="0"/>
              <a:t>to </a:t>
            </a:r>
            <a:r>
              <a:rPr lang="en-US" sz="2400" b="0" dirty="0"/>
              <a:t>samples in training set</a:t>
            </a:r>
            <a:endParaRPr lang="en-US" sz="2400" b="0" dirty="0"/>
          </a:p>
          <a:p>
            <a:pPr marL="457200" indent="-45720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100000"/>
              <a:buFont typeface="+mj-lt"/>
              <a:buAutoNum type="arabicPeriod"/>
              <a:defRPr/>
            </a:pPr>
            <a:r>
              <a:rPr lang="en-US" sz="2400" b="0" dirty="0"/>
              <a:t>Identify </a:t>
            </a:r>
            <a:r>
              <a:rPr lang="en-US" sz="2400" b="0" i="1" dirty="0"/>
              <a:t>k</a:t>
            </a:r>
            <a:r>
              <a:rPr lang="en-US" sz="2400" b="0" dirty="0"/>
              <a:t> nearest neighbors </a:t>
            </a:r>
          </a:p>
          <a:p>
            <a:pPr marL="457200" indent="-45720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100000"/>
              <a:buFont typeface="+mj-lt"/>
              <a:buAutoNum type="arabicPeriod"/>
              <a:defRPr/>
            </a:pPr>
            <a:r>
              <a:rPr lang="en-US" sz="2400" b="0" dirty="0"/>
              <a:t>Use class labels of nearest neighbors to determine </a:t>
            </a:r>
            <a:r>
              <a:rPr lang="en-US" sz="2400" b="0" dirty="0"/>
              <a:t>class </a:t>
            </a:r>
            <a:r>
              <a:rPr lang="en-US" sz="2400" b="0" dirty="0"/>
              <a:t>label of </a:t>
            </a:r>
            <a:r>
              <a:rPr lang="en-US" sz="2400" b="0" dirty="0"/>
              <a:t>test sample </a:t>
            </a:r>
            <a:r>
              <a:rPr lang="en-US" sz="2400" b="0" dirty="0"/>
              <a:t>(e.g</a:t>
            </a:r>
            <a:r>
              <a:rPr lang="en-US" sz="2400" b="0" dirty="0"/>
              <a:t>. </a:t>
            </a:r>
            <a:r>
              <a:rPr lang="en-US" sz="2400" b="0" dirty="0"/>
              <a:t>by taking majority vote)</a:t>
            </a:r>
          </a:p>
        </p:txBody>
      </p:sp>
      <p:pic>
        <p:nvPicPr>
          <p:cNvPr id="11268" name="Picture 6" descr="kNN_2.png"/>
          <p:cNvPicPr>
            <a:picLocks noChangeAspect="1"/>
          </p:cNvPicPr>
          <p:nvPr/>
        </p:nvPicPr>
        <p:blipFill>
          <a:blip r:embed="rId2" cstate="print"/>
          <a:srcRect t="5363" b="7152"/>
          <a:stretch>
            <a:fillRect/>
          </a:stretch>
        </p:blipFill>
        <p:spPr bwMode="auto">
          <a:xfrm>
            <a:off x="549275" y="1622425"/>
            <a:ext cx="4327525" cy="447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9" name="TextBox 7"/>
          <p:cNvSpPr txBox="1">
            <a:spLocks noChangeArrowheads="1"/>
          </p:cNvSpPr>
          <p:nvPr/>
        </p:nvSpPr>
        <p:spPr bwMode="auto">
          <a:xfrm>
            <a:off x="1695450" y="1295400"/>
            <a:ext cx="116998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test sample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LC.BRev.FY97">
  <a:themeElements>
    <a:clrScheme name="">
      <a:dk1>
        <a:srgbClr val="000000"/>
      </a:dk1>
      <a:lt1>
        <a:srgbClr val="FFFFFF"/>
      </a:lt1>
      <a:dk2>
        <a:srgbClr val="006B61"/>
      </a:dk2>
      <a:lt2>
        <a:srgbClr val="C0C0C0"/>
      </a:lt2>
      <a:accent1>
        <a:srgbClr val="FF00FF"/>
      </a:accent1>
      <a:accent2>
        <a:srgbClr val="00C0C0"/>
      </a:accent2>
      <a:accent3>
        <a:srgbClr val="FFFFFF"/>
      </a:accent3>
      <a:accent4>
        <a:srgbClr val="000000"/>
      </a:accent4>
      <a:accent5>
        <a:srgbClr val="FFAAFF"/>
      </a:accent5>
      <a:accent6>
        <a:srgbClr val="00AEAE"/>
      </a:accent6>
      <a:hlink>
        <a:srgbClr val="00C000"/>
      </a:hlink>
      <a:folHlink>
        <a:srgbClr val="800080"/>
      </a:folHlink>
    </a:clrScheme>
    <a:fontScheme name="LC.BRev.FY97">
      <a:majorFont>
        <a:latin typeface="Tahom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LC.BRev.FY97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C.BRev.FY97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C.BRev.FY97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C.BRev.FY97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C.BRev.FY97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C.BRev.FY97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C.BRev.FY97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146477015</TotalTime>
  <Pages>3</Pages>
  <Words>668</Words>
  <Application>Microsoft Office PowerPoint</Application>
  <PresentationFormat>On-screen Show (4:3)</PresentationFormat>
  <Paragraphs>136</Paragraphs>
  <Slides>16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1_LC.BRev.FY97</vt:lpstr>
      <vt:lpstr>Equation</vt:lpstr>
      <vt:lpstr>Worksheet</vt:lpstr>
      <vt:lpstr>Collaborative Filtering  Nearest Neighbor Approach</vt:lpstr>
      <vt:lpstr>Bad news</vt:lpstr>
      <vt:lpstr>Good news</vt:lpstr>
      <vt:lpstr>MovieLens 100k dataset properties</vt:lpstr>
      <vt:lpstr>Recommender system definition</vt:lpstr>
      <vt:lpstr>Types of recommender systems</vt:lpstr>
      <vt:lpstr>Collaborative filtering algorithms</vt:lpstr>
      <vt:lpstr>Nearest neighbor classifiers</vt:lpstr>
      <vt:lpstr>Nearest neighbor classifiers</vt:lpstr>
      <vt:lpstr>Nearest neighbor classification</vt:lpstr>
      <vt:lpstr>Nearest neighbor in collaborative filtering</vt:lpstr>
      <vt:lpstr>Nearest neighbor in action</vt:lpstr>
      <vt:lpstr>Measuring similarity of users</vt:lpstr>
      <vt:lpstr>Measuring similarity of users</vt:lpstr>
      <vt:lpstr>Measuring similarity of users</vt:lpstr>
      <vt:lpstr>Mesauring similarity of users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Steven F. Ashby Center for Applied Scientific Computing  Month DD, 1997</dc:title>
  <dc:creator>Computations</dc:creator>
  <cp:lastModifiedBy>James Jeffry Howbert</cp:lastModifiedBy>
  <cp:revision>389</cp:revision>
  <cp:lastPrinted>2001-08-28T17:59:37Z</cp:lastPrinted>
  <dcterms:created xsi:type="dcterms:W3CDTF">1998-03-18T13:44:31Z</dcterms:created>
  <dcterms:modified xsi:type="dcterms:W3CDTF">2014-02-04T21:30:59Z</dcterms:modified>
</cp:coreProperties>
</file>