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64"/>
  </p:notesMasterIdLst>
  <p:handoutMasterIdLst>
    <p:handoutMasterId r:id="rId65"/>
  </p:handoutMasterIdLst>
  <p:sldIdLst>
    <p:sldId id="641" r:id="rId2"/>
    <p:sldId id="555" r:id="rId3"/>
    <p:sldId id="680" r:id="rId4"/>
    <p:sldId id="643" r:id="rId5"/>
    <p:sldId id="582" r:id="rId6"/>
    <p:sldId id="681" r:id="rId7"/>
    <p:sldId id="682" r:id="rId8"/>
    <p:sldId id="683" r:id="rId9"/>
    <p:sldId id="684" r:id="rId10"/>
    <p:sldId id="583" r:id="rId11"/>
    <p:sldId id="518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597" r:id="rId26"/>
    <p:sldId id="598" r:id="rId27"/>
    <p:sldId id="599" r:id="rId28"/>
    <p:sldId id="600" r:id="rId29"/>
    <p:sldId id="601" r:id="rId30"/>
    <p:sldId id="602" r:id="rId31"/>
    <p:sldId id="603" r:id="rId32"/>
    <p:sldId id="604" r:id="rId33"/>
    <p:sldId id="605" r:id="rId34"/>
    <p:sldId id="606" r:id="rId35"/>
    <p:sldId id="607" r:id="rId36"/>
    <p:sldId id="608" r:id="rId37"/>
    <p:sldId id="609" r:id="rId38"/>
    <p:sldId id="685" r:id="rId39"/>
    <p:sldId id="612" r:id="rId40"/>
    <p:sldId id="613" r:id="rId41"/>
    <p:sldId id="686" r:id="rId42"/>
    <p:sldId id="615" r:id="rId43"/>
    <p:sldId id="616" r:id="rId44"/>
    <p:sldId id="617" r:id="rId45"/>
    <p:sldId id="618" r:id="rId46"/>
    <p:sldId id="670" r:id="rId47"/>
    <p:sldId id="671" r:id="rId48"/>
    <p:sldId id="672" r:id="rId49"/>
    <p:sldId id="673" r:id="rId50"/>
    <p:sldId id="674" r:id="rId51"/>
    <p:sldId id="675" r:id="rId52"/>
    <p:sldId id="676" r:id="rId53"/>
    <p:sldId id="677" r:id="rId54"/>
    <p:sldId id="678" r:id="rId55"/>
    <p:sldId id="679" r:id="rId56"/>
    <p:sldId id="630" r:id="rId57"/>
    <p:sldId id="631" r:id="rId58"/>
    <p:sldId id="632" r:id="rId59"/>
    <p:sldId id="633" r:id="rId60"/>
    <p:sldId id="634" r:id="rId61"/>
    <p:sldId id="640" r:id="rId62"/>
    <p:sldId id="669" r:id="rId6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2" autoAdjust="0"/>
    <p:restoredTop sz="94486" autoAdjust="0"/>
  </p:normalViewPr>
  <p:slideViewPr>
    <p:cSldViewPr>
      <p:cViewPr varScale="1">
        <p:scale>
          <a:sx n="115" d="100"/>
          <a:sy n="115" d="100"/>
        </p:scale>
        <p:origin x="-378" y="-9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32"/>
    </p:cViewPr>
  </p:sorterViewPr>
  <p:notesViewPr>
    <p:cSldViewPr>
      <p:cViewPr varScale="1">
        <p:scale>
          <a:sx n="76" d="100"/>
          <a:sy n="76" d="100"/>
        </p:scale>
        <p:origin x="-2772" y="-114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13" Type="http://schemas.openxmlformats.org/officeDocument/2006/relationships/slide" Target="slides/slide26.xml"/><Relationship Id="rId18" Type="http://schemas.openxmlformats.org/officeDocument/2006/relationships/slide" Target="slides/slide39.xml"/><Relationship Id="rId3" Type="http://schemas.openxmlformats.org/officeDocument/2006/relationships/slide" Target="slides/slide11.xml"/><Relationship Id="rId21" Type="http://schemas.openxmlformats.org/officeDocument/2006/relationships/slide" Target="slides/slide43.xml"/><Relationship Id="rId7" Type="http://schemas.openxmlformats.org/officeDocument/2006/relationships/slide" Target="slides/slide19.xml"/><Relationship Id="rId12" Type="http://schemas.openxmlformats.org/officeDocument/2006/relationships/slide" Target="slides/slide25.xml"/><Relationship Id="rId17" Type="http://schemas.openxmlformats.org/officeDocument/2006/relationships/slide" Target="slides/slide32.xml"/><Relationship Id="rId2" Type="http://schemas.openxmlformats.org/officeDocument/2006/relationships/slide" Target="slides/slide5.xml"/><Relationship Id="rId16" Type="http://schemas.openxmlformats.org/officeDocument/2006/relationships/slide" Target="slides/slide30.xml"/><Relationship Id="rId20" Type="http://schemas.openxmlformats.org/officeDocument/2006/relationships/slide" Target="slides/slide42.xml"/><Relationship Id="rId1" Type="http://schemas.openxmlformats.org/officeDocument/2006/relationships/slide" Target="slides/slide3.xml"/><Relationship Id="rId6" Type="http://schemas.openxmlformats.org/officeDocument/2006/relationships/slide" Target="slides/slide18.xml"/><Relationship Id="rId11" Type="http://schemas.openxmlformats.org/officeDocument/2006/relationships/slide" Target="slides/slide24.xml"/><Relationship Id="rId5" Type="http://schemas.openxmlformats.org/officeDocument/2006/relationships/slide" Target="slides/slide13.xml"/><Relationship Id="rId15" Type="http://schemas.openxmlformats.org/officeDocument/2006/relationships/slide" Target="slides/slide29.xml"/><Relationship Id="rId23" Type="http://schemas.openxmlformats.org/officeDocument/2006/relationships/slide" Target="slides/slide45.xml"/><Relationship Id="rId10" Type="http://schemas.openxmlformats.org/officeDocument/2006/relationships/slide" Target="slides/slide22.xml"/><Relationship Id="rId19" Type="http://schemas.openxmlformats.org/officeDocument/2006/relationships/slide" Target="slides/slide40.xml"/><Relationship Id="rId4" Type="http://schemas.openxmlformats.org/officeDocument/2006/relationships/slide" Target="slides/slide12.xml"/><Relationship Id="rId9" Type="http://schemas.openxmlformats.org/officeDocument/2006/relationships/slide" Target="slides/slide21.xml"/><Relationship Id="rId14" Type="http://schemas.openxmlformats.org/officeDocument/2006/relationships/slide" Target="slides/slide28.xml"/><Relationship Id="rId22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3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14340" name="Group 22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200" b="0" dirty="0"/>
                <a:t>  Jeff Howbert    		       Introduction to Machine Learning       	      Winter </a:t>
              </a:r>
              <a:r>
                <a:rPr lang="en-US" sz="1200" b="0" dirty="0"/>
                <a:t>2014               </a:t>
              </a:r>
              <a:fld id="{A9A26BD5-889F-4EB6-BD5C-934589A880F8}" type="slidenum">
                <a:rPr lang="en-US" sz="1200" b="0"/>
                <a:pPr>
                  <a:lnSpc>
                    <a:spcPts val="2000"/>
                  </a:lnSpc>
                  <a:defRPr/>
                </a:pPr>
                <a:t>‹#›</a:t>
              </a:fld>
              <a:r>
                <a:rPr lang="en-US" sz="1200" b="0" dirty="0"/>
                <a:t> </a:t>
              </a:r>
            </a:p>
          </p:txBody>
        </p:sp>
      </p:grpSp>
      <p:pic>
        <p:nvPicPr>
          <p:cNvPr id="14341" name="Picture 2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825500"/>
            <a:ext cx="830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3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Clustering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Basic Concepts and Algorithms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Example in biological sciences (e.g., animal kingdom, phylogeny reconstruction, …)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of hierarchical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Notion of a cluster can be ambiguous</a:t>
            </a:r>
          </a:p>
        </p:txBody>
      </p:sp>
      <p:grpSp>
        <p:nvGrpSpPr>
          <p:cNvPr id="24579" name="Group 91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24649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24651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2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50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How many clusters?</a:t>
              </a:r>
              <a:endParaRPr lang="en-US" sz="1600" b="0">
                <a:latin typeface="Times New Roman" pitchFamily="18" charset="0"/>
              </a:endParaRPr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24627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24629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36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7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8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28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Four Clusters</a:t>
              </a:r>
              <a:r>
                <a:rPr 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24605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24607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4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5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06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Two Clusters</a:t>
              </a:r>
              <a:r>
                <a:rPr 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24583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24585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6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92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Six Clusters</a:t>
              </a:r>
              <a:r>
                <a:rPr lang="en-US" sz="1600" b="0">
                  <a:latin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main types of hierarchical clustering</a:t>
            </a:r>
          </a:p>
          <a:p>
            <a:pPr lvl="1"/>
            <a:r>
              <a:rPr lang="en-US" sz="2400" smtClean="0"/>
              <a:t>Agglomerative:  </a:t>
            </a:r>
          </a:p>
          <a:p>
            <a:pPr lvl="2"/>
            <a:r>
              <a:rPr lang="en-US" sz="2000" smtClean="0"/>
              <a:t> Start with the points as individual clusters</a:t>
            </a:r>
          </a:p>
          <a:p>
            <a:pPr lvl="2"/>
            <a:r>
              <a:rPr lang="en-US" sz="2000" smtClean="0"/>
              <a:t> At each step, merge the closest pair of clusters until only one cluster (or k clusters) left</a:t>
            </a:r>
            <a:endParaRPr lang="en-US" smtClean="0">
              <a:latin typeface="Times New Roman" pitchFamily="18" charset="0"/>
            </a:endParaRPr>
          </a:p>
          <a:p>
            <a:pPr lvl="1"/>
            <a:r>
              <a:rPr lang="en-US" sz="2400" smtClean="0"/>
              <a:t>Divisive:  </a:t>
            </a:r>
          </a:p>
          <a:p>
            <a:pPr lvl="2"/>
            <a:r>
              <a:rPr lang="en-US" sz="2000" smtClean="0"/>
              <a:t> Start with one, all-inclusive cluster </a:t>
            </a:r>
          </a:p>
          <a:p>
            <a:pPr lvl="2"/>
            <a:r>
              <a:rPr lang="en-US" sz="2000" smtClean="0"/>
              <a:t> At each step, split a cluster until each cluster contains a point (or there are k clusters)</a:t>
            </a:r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Traditional hierarchical algorithms use a proximity or distance matrix</a:t>
            </a:r>
          </a:p>
          <a:p>
            <a:pPr lvl="1"/>
            <a:r>
              <a:rPr lang="en-US" sz="2400" smtClean="0"/>
              <a:t>Merge or split one cluster at a time</a:t>
            </a:r>
            <a:endParaRPr lang="en-US" sz="2000" smtClean="0"/>
          </a:p>
          <a:p>
            <a:pPr lvl="4"/>
            <a:endParaRPr lang="en-US" sz="8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/>
              <a:t>More popular hierarchical clustering technique</a:t>
            </a:r>
            <a:endParaRPr lang="en-US" sz="800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smtClean="0"/>
              <a:t>Compute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smtClean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b="1" smtClean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smtClean="0"/>
              <a:t>	Merge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smtClean="0"/>
              <a:t>	Update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b="1" smtClean="0"/>
              <a:t>Until</a:t>
            </a:r>
            <a:r>
              <a:rPr lang="en-US" sz="2000" smtClean="0"/>
              <a:t> only a single cluster remains</a:t>
            </a:r>
            <a:endParaRPr lang="en-US" sz="1000" smtClean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/>
              <a:t>Key operation is the computation of proximities between cluster pairs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 smtClean="0"/>
              <a:t>Different approaches to defining the distance between clusters distinguish the different algorithms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Agglomerative clustering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4"/>
          <p:cNvGraphicFramePr>
            <a:graphicFrameLocks noChangeAspect="1"/>
          </p:cNvGraphicFramePr>
          <p:nvPr>
            <p:ph idx="1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p:oleObj spid="_x0000_s2050" name="Visio" r:id="rId3" imgW="7949438" imgH="1399827" progId="Visio.Drawing.6">
              <p:embed/>
            </p:oleObj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Starting situation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r>
              <a:rPr lang="en-US" sz="2400" smtClean="0"/>
              <a:t>Start with clusters of individual points and a proximity matrix</a:t>
            </a:r>
          </a:p>
          <a:p>
            <a:pPr lvl="1"/>
            <a:endParaRPr lang="en-US" sz="2400" smtClean="0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5" name="Group 16"/>
          <p:cNvGrpSpPr>
            <a:grpSpLocks/>
          </p:cNvGrpSpPr>
          <p:nvPr/>
        </p:nvGrpSpPr>
        <p:grpSpPr bwMode="auto">
          <a:xfrm>
            <a:off x="5257800" y="1903413"/>
            <a:ext cx="3200400" cy="2789237"/>
            <a:chOff x="3456" y="1622"/>
            <a:chExt cx="2160" cy="2058"/>
          </a:xfrm>
        </p:grpSpPr>
        <p:sp>
          <p:nvSpPr>
            <p:cNvPr id="206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208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208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2082" name="Text Box 32"/>
            <p:cNvSpPr txBox="1">
              <a:spLocks noChangeArrowheads="1"/>
            </p:cNvSpPr>
            <p:nvPr/>
          </p:nvSpPr>
          <p:spPr bwMode="auto">
            <a:xfrm>
              <a:off x="3456" y="2679"/>
              <a:ext cx="33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208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208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208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208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208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208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208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209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2066" name="Text Box 41"/>
          <p:cNvSpPr txBox="1">
            <a:spLocks noChangeArrowheads="1"/>
          </p:cNvSpPr>
          <p:nvPr/>
        </p:nvSpPr>
        <p:spPr bwMode="auto">
          <a:xfrm>
            <a:off x="57912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24"/>
          <p:cNvGraphicFramePr>
            <a:graphicFrameLocks noChangeAspect="1"/>
          </p:cNvGraphicFramePr>
          <p:nvPr>
            <p:ph idx="1"/>
          </p:nvPr>
        </p:nvGraphicFramePr>
        <p:xfrm>
          <a:off x="4648200" y="4713288"/>
          <a:ext cx="4081463" cy="1611312"/>
        </p:xfrm>
        <a:graphic>
          <a:graphicData uri="http://schemas.openxmlformats.org/presentationml/2006/ole">
            <p:oleObj spid="_x0000_s3074" name="Visio" r:id="rId3" imgW="7591349" imgH="2996548" progId="Visio.Drawing.6">
              <p:embed/>
            </p:oleObj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Intermediate situation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0700" y="1066800"/>
            <a:ext cx="8318500" cy="5181600"/>
          </a:xfrm>
        </p:spPr>
        <p:txBody>
          <a:bodyPr/>
          <a:lstStyle/>
          <a:p>
            <a:pPr marL="342900" indent="-342900"/>
            <a:r>
              <a:rPr lang="en-US" sz="2400" smtClean="0"/>
              <a:t>After some merging steps, we have some clusters. </a:t>
            </a:r>
          </a:p>
          <a:p>
            <a:pPr marL="742950" lvl="1" indent="-285750"/>
            <a:endParaRPr lang="en-US" sz="2400" smtClean="0"/>
          </a:p>
        </p:txBody>
      </p:sp>
      <p:sp>
        <p:nvSpPr>
          <p:cNvPr id="3077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</a:t>
            </a:r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C5</a:t>
            </a:r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grpSp>
        <p:nvGrpSpPr>
          <p:cNvPr id="3087" name="Group 14"/>
          <p:cNvGrpSpPr>
            <a:grpSpLocks/>
          </p:cNvGrpSpPr>
          <p:nvPr/>
        </p:nvGrpSpPr>
        <p:grpSpPr bwMode="auto">
          <a:xfrm>
            <a:off x="5486400" y="1660525"/>
            <a:ext cx="2895600" cy="2212975"/>
            <a:chOff x="3456" y="1440"/>
            <a:chExt cx="1872" cy="1503"/>
          </a:xfrm>
        </p:grpSpPr>
        <p:sp>
          <p:nvSpPr>
            <p:cNvPr id="308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309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309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309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3098" name="Text Box 24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309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310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310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310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310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8" name="Text Box 37"/>
          <p:cNvSpPr txBox="1">
            <a:spLocks noChangeArrowheads="1"/>
          </p:cNvSpPr>
          <p:nvPr/>
        </p:nvSpPr>
        <p:spPr bwMode="auto">
          <a:xfrm>
            <a:off x="5791200" y="3946525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24"/>
          <p:cNvGraphicFramePr>
            <a:graphicFrameLocks noChangeAspect="1"/>
          </p:cNvGraphicFramePr>
          <p:nvPr>
            <p:ph idx="1"/>
          </p:nvPr>
        </p:nvGraphicFramePr>
        <p:xfrm>
          <a:off x="4648200" y="4495800"/>
          <a:ext cx="4083050" cy="1846263"/>
        </p:xfrm>
        <a:graphic>
          <a:graphicData uri="http://schemas.openxmlformats.org/presentationml/2006/ole">
            <p:oleObj spid="_x0000_s4098" name="Visio" r:id="rId3" imgW="7591349" imgH="3431733" progId="Visio.Drawing.6">
              <p:embed/>
            </p:oleObj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Intermediate situation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066800"/>
            <a:ext cx="8318500" cy="5181600"/>
          </a:xfrm>
        </p:spPr>
        <p:txBody>
          <a:bodyPr/>
          <a:lstStyle/>
          <a:p>
            <a:pPr marL="342900" indent="-342900"/>
            <a:r>
              <a:rPr lang="en-US" sz="2400" smtClean="0"/>
              <a:t>We decide to merge the two closest clusters (C2 and C5)  and update the proximity matrix. </a:t>
            </a:r>
          </a:p>
          <a:p>
            <a:pPr marL="742950" lvl="1" indent="-285750"/>
            <a:endParaRPr lang="en-US" sz="2400" smtClean="0"/>
          </a:p>
        </p:txBody>
      </p:sp>
      <p:sp>
        <p:nvSpPr>
          <p:cNvPr id="4101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C5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grpSp>
        <p:nvGrpSpPr>
          <p:cNvPr id="4111" name="Group 14"/>
          <p:cNvGrpSpPr>
            <a:grpSpLocks/>
          </p:cNvGrpSpPr>
          <p:nvPr/>
        </p:nvGrpSpPr>
        <p:grpSpPr bwMode="auto">
          <a:xfrm>
            <a:off x="5486400" y="1676400"/>
            <a:ext cx="2971800" cy="2193925"/>
            <a:chOff x="3456" y="1094"/>
            <a:chExt cx="1920" cy="1503"/>
          </a:xfrm>
        </p:grpSpPr>
        <p:sp>
          <p:nvSpPr>
            <p:cNvPr id="4114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4115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4116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4121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4122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4123" name="Text Box 24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4124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4125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4126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4127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4128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2" name="Oval 41"/>
          <p:cNvSpPr>
            <a:spLocks noChangeArrowheads="1"/>
          </p:cNvSpPr>
          <p:nvPr/>
        </p:nvSpPr>
        <p:spPr bwMode="auto">
          <a:xfrm>
            <a:off x="990600" y="4648200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42"/>
          <p:cNvSpPr txBox="1">
            <a:spLocks noChangeArrowheads="1"/>
          </p:cNvSpPr>
          <p:nvPr/>
        </p:nvSpPr>
        <p:spPr bwMode="auto">
          <a:xfrm>
            <a:off x="5791200" y="3946525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024"/>
          <p:cNvGraphicFramePr>
            <a:graphicFrameLocks noChangeAspect="1"/>
          </p:cNvGraphicFramePr>
          <p:nvPr>
            <p:ph idx="1"/>
          </p:nvPr>
        </p:nvGraphicFramePr>
        <p:xfrm>
          <a:off x="4648200" y="4435475"/>
          <a:ext cx="4083050" cy="1965325"/>
        </p:xfrm>
        <a:graphic>
          <a:graphicData uri="http://schemas.openxmlformats.org/presentationml/2006/ole">
            <p:oleObj spid="_x0000_s5122" name="Visio" r:id="rId3" imgW="7591349" imgH="3654718" progId="Visio.Drawing.6">
              <p:embed/>
            </p:oleObj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merging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marL="342900" indent="-342900"/>
            <a:r>
              <a:rPr lang="en-US" sz="2400" smtClean="0"/>
              <a:t>The question is “How do we update the proximity matrix?” </a:t>
            </a:r>
          </a:p>
          <a:p>
            <a:pPr marL="742950" lvl="1" indent="-285750"/>
            <a:endParaRPr lang="en-US" sz="2000" smtClean="0"/>
          </a:p>
        </p:txBody>
      </p:sp>
      <p:sp>
        <p:nvSpPr>
          <p:cNvPr id="5125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Freeform 7"/>
          <p:cNvSpPr>
            <a:spLocks/>
          </p:cNvSpPr>
          <p:nvPr/>
        </p:nvSpPr>
        <p:spPr bwMode="auto">
          <a:xfrm>
            <a:off x="1295400" y="4953000"/>
            <a:ext cx="23622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905000" y="5181600"/>
            <a:ext cx="990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</a:t>
            </a:r>
            <a:r>
              <a:rPr lang="en-US"/>
              <a:t> C5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6172200" y="2743200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        ?        ?        ?    	   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651625" y="2362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6651625" y="32004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6651625" y="35814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6629400" y="1555750"/>
            <a:ext cx="533400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 </a:t>
            </a:r>
            <a:r>
              <a:rPr lang="en-US"/>
              <a:t>C5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6096000" y="1981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>
            <a:off x="6019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>
            <a:off x="5715000" y="2286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5638800" y="2362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5142" name="Text Box 21"/>
          <p:cNvSpPr txBox="1">
            <a:spLocks noChangeArrowheads="1"/>
          </p:cNvSpPr>
          <p:nvPr/>
        </p:nvSpPr>
        <p:spPr bwMode="auto">
          <a:xfrm>
            <a:off x="5638800" y="32004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5143" name="Text Box 22"/>
          <p:cNvSpPr txBox="1">
            <a:spLocks noChangeArrowheads="1"/>
          </p:cNvSpPr>
          <p:nvPr/>
        </p:nvSpPr>
        <p:spPr bwMode="auto">
          <a:xfrm>
            <a:off x="5638800" y="36576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5144" name="Text Box 23"/>
          <p:cNvSpPr txBox="1">
            <a:spLocks noChangeArrowheads="1"/>
          </p:cNvSpPr>
          <p:nvPr/>
        </p:nvSpPr>
        <p:spPr bwMode="auto">
          <a:xfrm>
            <a:off x="5181600" y="2819400"/>
            <a:ext cx="990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 </a:t>
            </a:r>
            <a:r>
              <a:rPr lang="en-US"/>
              <a:t>C5</a:t>
            </a:r>
          </a:p>
        </p:txBody>
      </p:sp>
      <p:sp>
        <p:nvSpPr>
          <p:cNvPr id="5145" name="Text Box 24"/>
          <p:cNvSpPr txBox="1">
            <a:spLocks noChangeArrowheads="1"/>
          </p:cNvSpPr>
          <p:nvPr/>
        </p:nvSpPr>
        <p:spPr bwMode="auto">
          <a:xfrm>
            <a:off x="7086600" y="1981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5146" name="Text Box 25"/>
          <p:cNvSpPr txBox="1">
            <a:spLocks noChangeArrowheads="1"/>
          </p:cNvSpPr>
          <p:nvPr/>
        </p:nvSpPr>
        <p:spPr bwMode="auto">
          <a:xfrm>
            <a:off x="7620000" y="1981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5147" name="Line 26"/>
          <p:cNvSpPr>
            <a:spLocks noChangeShapeType="1"/>
          </p:cNvSpPr>
          <p:nvPr/>
        </p:nvSpPr>
        <p:spPr bwMode="auto">
          <a:xfrm>
            <a:off x="5715000" y="2667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27"/>
          <p:cNvSpPr>
            <a:spLocks noChangeShapeType="1"/>
          </p:cNvSpPr>
          <p:nvPr/>
        </p:nvSpPr>
        <p:spPr bwMode="auto">
          <a:xfrm>
            <a:off x="5715000" y="3505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28"/>
          <p:cNvSpPr>
            <a:spLocks noChangeShapeType="1"/>
          </p:cNvSpPr>
          <p:nvPr/>
        </p:nvSpPr>
        <p:spPr bwMode="auto">
          <a:xfrm>
            <a:off x="5715000" y="3124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Line 29"/>
          <p:cNvSpPr>
            <a:spLocks noChangeShapeType="1"/>
          </p:cNvSpPr>
          <p:nvPr/>
        </p:nvSpPr>
        <p:spPr bwMode="auto">
          <a:xfrm>
            <a:off x="5715000" y="3886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Line 30"/>
          <p:cNvSpPr>
            <a:spLocks noChangeShapeType="1"/>
          </p:cNvSpPr>
          <p:nvPr/>
        </p:nvSpPr>
        <p:spPr bwMode="auto">
          <a:xfrm>
            <a:off x="6553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Line 31"/>
          <p:cNvSpPr>
            <a:spLocks noChangeShapeType="1"/>
          </p:cNvSpPr>
          <p:nvPr/>
        </p:nvSpPr>
        <p:spPr bwMode="auto">
          <a:xfrm>
            <a:off x="70104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Line 32"/>
          <p:cNvSpPr>
            <a:spLocks noChangeShapeType="1"/>
          </p:cNvSpPr>
          <p:nvPr/>
        </p:nvSpPr>
        <p:spPr bwMode="auto">
          <a:xfrm>
            <a:off x="7543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33"/>
          <p:cNvSpPr>
            <a:spLocks noChangeShapeType="1"/>
          </p:cNvSpPr>
          <p:nvPr/>
        </p:nvSpPr>
        <p:spPr bwMode="auto">
          <a:xfrm>
            <a:off x="8077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Text Box 34"/>
          <p:cNvSpPr txBox="1">
            <a:spLocks noChangeArrowheads="1"/>
          </p:cNvSpPr>
          <p:nvPr/>
        </p:nvSpPr>
        <p:spPr bwMode="auto">
          <a:xfrm>
            <a:off x="5791200" y="3962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 smtClean="0"/>
              <a:t> 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Defining inter-cluster similarity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27667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27680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27681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27682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27683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27684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27685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27686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27687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27688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27689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27690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27653" name="Line 29"/>
          <p:cNvSpPr>
            <a:spLocks noChangeShapeType="1"/>
          </p:cNvSpPr>
          <p:nvPr/>
        </p:nvSpPr>
        <p:spPr bwMode="auto">
          <a:xfrm>
            <a:off x="2209800" y="2057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Text Box 30"/>
          <p:cNvSpPr txBox="1">
            <a:spLocks noChangeArrowheads="1"/>
          </p:cNvSpPr>
          <p:nvPr/>
        </p:nvSpPr>
        <p:spPr bwMode="auto">
          <a:xfrm>
            <a:off x="2209800" y="1600200"/>
            <a:ext cx="1447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27655" name="Rectangle 3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27656" name="Freeform 32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Oval 33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34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35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36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Freeform 37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Oval 38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39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40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41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Text Box 42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 smtClean="0"/>
              <a:t> 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28690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28703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28704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28705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28706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28707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28708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28709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28710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28711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28712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28713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28676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39"/>
          <p:cNvSpPr>
            <a:spLocks noChangeShapeType="1"/>
          </p:cNvSpPr>
          <p:nvPr/>
        </p:nvSpPr>
        <p:spPr bwMode="auto">
          <a:xfrm flipV="1">
            <a:off x="1981200" y="16002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28688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286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Defining inter-cluster 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7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5715000" cy="4648200"/>
          </a:xfrm>
        </p:spPr>
        <p:txBody>
          <a:bodyPr/>
          <a:lstStyle/>
          <a:p>
            <a:r>
              <a:rPr lang="en-US" smtClean="0"/>
              <a:t>Hierarchical clustering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Density-based clustering</a:t>
            </a:r>
          </a:p>
          <a:p>
            <a:endParaRPr lang="en-US" smtClean="0"/>
          </a:p>
          <a:p>
            <a:r>
              <a:rPr lang="en-US" smtClean="0"/>
              <a:t>Cluster validity</a:t>
            </a:r>
          </a:p>
          <a:p>
            <a:endParaRPr lang="en-US" smtClean="0"/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Clustering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 smtClean="0"/>
              <a:t> 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29714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29727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29728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29729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29730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29731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29732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29733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29734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29735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29736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29737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29700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39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29712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297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Defining inter-cluster 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 smtClean="0"/>
              <a:t> 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3075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3076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3076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3076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3076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3077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3077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3077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3077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3077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3077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3077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30724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36"/>
          <p:cNvSpPr>
            <a:spLocks noChangeArrowheads="1"/>
          </p:cNvSpPr>
          <p:nvPr/>
        </p:nvSpPr>
        <p:spPr bwMode="auto">
          <a:xfrm rot="5400000" flipV="1">
            <a:off x="3516313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39"/>
          <p:cNvSpPr>
            <a:spLocks noChangeShapeType="1"/>
          </p:cNvSpPr>
          <p:nvPr/>
        </p:nvSpPr>
        <p:spPr bwMode="auto">
          <a:xfrm>
            <a:off x="1828800" y="2209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40"/>
          <p:cNvSpPr>
            <a:spLocks noChangeShapeType="1"/>
          </p:cNvSpPr>
          <p:nvPr/>
        </p:nvSpPr>
        <p:spPr bwMode="auto">
          <a:xfrm flipV="1">
            <a:off x="1828800" y="1676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41"/>
          <p:cNvSpPr>
            <a:spLocks noChangeShapeType="1"/>
          </p:cNvSpPr>
          <p:nvPr/>
        </p:nvSpPr>
        <p:spPr bwMode="auto">
          <a:xfrm flipV="1">
            <a:off x="1828800" y="1295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42"/>
          <p:cNvSpPr>
            <a:spLocks noChangeShapeType="1"/>
          </p:cNvSpPr>
          <p:nvPr/>
        </p:nvSpPr>
        <p:spPr bwMode="auto">
          <a:xfrm flipV="1">
            <a:off x="1828800" y="1676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43"/>
          <p:cNvSpPr>
            <a:spLocks noChangeShapeType="1"/>
          </p:cNvSpPr>
          <p:nvPr/>
        </p:nvSpPr>
        <p:spPr bwMode="auto">
          <a:xfrm>
            <a:off x="1981200" y="1828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44"/>
          <p:cNvSpPr>
            <a:spLocks noChangeShapeType="1"/>
          </p:cNvSpPr>
          <p:nvPr/>
        </p:nvSpPr>
        <p:spPr bwMode="auto">
          <a:xfrm flipV="1">
            <a:off x="1981200" y="1676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Line 45"/>
          <p:cNvSpPr>
            <a:spLocks noChangeShapeType="1"/>
          </p:cNvSpPr>
          <p:nvPr/>
        </p:nvSpPr>
        <p:spPr bwMode="auto">
          <a:xfrm flipV="1">
            <a:off x="1981200" y="1295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46"/>
          <p:cNvSpPr>
            <a:spLocks noChangeShapeType="1"/>
          </p:cNvSpPr>
          <p:nvPr/>
        </p:nvSpPr>
        <p:spPr bwMode="auto">
          <a:xfrm flipV="1">
            <a:off x="1981200" y="1676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Line 47"/>
          <p:cNvSpPr>
            <a:spLocks noChangeShapeType="1"/>
          </p:cNvSpPr>
          <p:nvPr/>
        </p:nvSpPr>
        <p:spPr bwMode="auto">
          <a:xfrm>
            <a:off x="914400" y="1905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Line 48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Line 49"/>
          <p:cNvSpPr>
            <a:spLocks noChangeShapeType="1"/>
          </p:cNvSpPr>
          <p:nvPr/>
        </p:nvSpPr>
        <p:spPr bwMode="auto">
          <a:xfrm flipV="1">
            <a:off x="914400" y="1295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Line 50"/>
          <p:cNvSpPr>
            <a:spLocks noChangeShapeType="1"/>
          </p:cNvSpPr>
          <p:nvPr/>
        </p:nvSpPr>
        <p:spPr bwMode="auto">
          <a:xfrm flipV="1">
            <a:off x="914400" y="1676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51"/>
          <p:cNvSpPr>
            <a:spLocks noChangeShapeType="1"/>
          </p:cNvSpPr>
          <p:nvPr/>
        </p:nvSpPr>
        <p:spPr bwMode="auto">
          <a:xfrm>
            <a:off x="1752600" y="1447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Line 52"/>
          <p:cNvSpPr>
            <a:spLocks noChangeShapeType="1"/>
          </p:cNvSpPr>
          <p:nvPr/>
        </p:nvSpPr>
        <p:spPr bwMode="auto">
          <a:xfrm>
            <a:off x="1752600" y="1447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8" name="Line 53"/>
          <p:cNvSpPr>
            <a:spLocks noChangeShapeType="1"/>
          </p:cNvSpPr>
          <p:nvPr/>
        </p:nvSpPr>
        <p:spPr bwMode="auto">
          <a:xfrm flipV="1">
            <a:off x="1752600" y="1295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9" name="Line 54"/>
          <p:cNvSpPr>
            <a:spLocks noChangeShapeType="1"/>
          </p:cNvSpPr>
          <p:nvPr/>
        </p:nvSpPr>
        <p:spPr bwMode="auto">
          <a:xfrm>
            <a:off x="1752600" y="1447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0" name="Text Box 55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30751" name="Rectangle 56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307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Defining inter-cluster 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V="1">
            <a:off x="1371600" y="19812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Freeform 3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5"/>
          <p:cNvSpPr>
            <a:spLocks noGrp="1" noChangeArrowheads="1"/>
          </p:cNvSpPr>
          <p:nvPr>
            <p:ph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 smtClean="0"/>
              <a:t> </a:t>
            </a:r>
          </a:p>
        </p:txBody>
      </p:sp>
      <p:grpSp>
        <p:nvGrpSpPr>
          <p:cNvPr id="31749" name="Group 6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31764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31777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31778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31779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31780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31781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31782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31783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31784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31785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31786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31787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31750" name="Oval 31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32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33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34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Freeform 35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Oval 36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37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38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39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31760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31761" name="Text Box 42"/>
          <p:cNvSpPr txBox="1"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31762" name="Text Box 43"/>
          <p:cNvSpPr txBox="1">
            <a:spLocks noChangeArrowheads="1"/>
          </p:cNvSpPr>
          <p:nvPr/>
        </p:nvSpPr>
        <p:spPr bwMode="auto">
          <a:xfrm>
            <a:off x="4114800" y="1828800"/>
            <a:ext cx="228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317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Defining inter-cluster 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Similarity of two clusters is based on the two most similar (closest) points in the different clusters</a:t>
            </a:r>
          </a:p>
          <a:p>
            <a:pPr lvl="1"/>
            <a:r>
              <a:rPr lang="en-US" smtClean="0"/>
              <a:t>Determined by one pair of points, i.e., by one link in the proximity graph.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Cluster similarity: MIN or single link </a:t>
            </a:r>
          </a:p>
        </p:txBody>
      </p:sp>
      <p:graphicFrame>
        <p:nvGraphicFramePr>
          <p:cNvPr id="1688576" name="Object 1024"/>
          <p:cNvGraphicFramePr>
            <a:graphicFrameLocks noChangeAspect="1"/>
          </p:cNvGraphicFramePr>
          <p:nvPr/>
        </p:nvGraphicFramePr>
        <p:xfrm>
          <a:off x="304800" y="3886200"/>
          <a:ext cx="4087813" cy="2133600"/>
        </p:xfrm>
        <a:graphic>
          <a:graphicData uri="http://schemas.openxmlformats.org/presentationml/2006/ole">
            <p:oleObj spid="_x0000_s6146" name="Worksheet" r:id="rId3" imgW="2294001" imgH="1013841" progId="Excel.Sheet.8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61013" y="3581400"/>
            <a:ext cx="2820987" cy="2562225"/>
            <a:chOff x="3616" y="2256"/>
            <a:chExt cx="1777" cy="1614"/>
          </a:xfrm>
        </p:grpSpPr>
        <p:sp>
          <p:nvSpPr>
            <p:cNvPr id="6150" name="Line 6"/>
            <p:cNvSpPr>
              <a:spLocks noChangeShapeType="1"/>
            </p:cNvSpPr>
            <p:nvPr/>
          </p:nvSpPr>
          <p:spPr bwMode="auto">
            <a:xfrm flipV="1">
              <a:off x="3696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3696" y="3221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4163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V="1">
              <a:off x="3976" y="2979"/>
              <a:ext cx="0" cy="2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V="1">
              <a:off x="3976" y="2899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4818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4818" y="3060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5285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 flipV="1">
              <a:off x="5098" y="2819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V="1">
              <a:off x="5098" y="2738"/>
              <a:ext cx="0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 flipV="1">
              <a:off x="4444" y="2899"/>
              <a:ext cx="0" cy="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3976" y="2899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 flipV="1">
              <a:off x="4163" y="2578"/>
              <a:ext cx="0" cy="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4163" y="2578"/>
              <a:ext cx="9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5098" y="257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flipV="1">
              <a:off x="4631" y="2256"/>
              <a:ext cx="0" cy="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Text Box 22"/>
            <p:cNvSpPr txBox="1">
              <a:spLocks noChangeArrowheads="1"/>
            </p:cNvSpPr>
            <p:nvPr/>
          </p:nvSpPr>
          <p:spPr bwMode="auto">
            <a:xfrm>
              <a:off x="3616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167" name="Text Box 23"/>
            <p:cNvSpPr txBox="1">
              <a:spLocks noChangeArrowheads="1"/>
            </p:cNvSpPr>
            <p:nvPr/>
          </p:nvSpPr>
          <p:spPr bwMode="auto">
            <a:xfrm>
              <a:off x="4083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168" name="Text Box 24"/>
            <p:cNvSpPr txBox="1">
              <a:spLocks noChangeArrowheads="1"/>
            </p:cNvSpPr>
            <p:nvPr/>
          </p:nvSpPr>
          <p:spPr bwMode="auto">
            <a:xfrm>
              <a:off x="4364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169" name="Text Box 25"/>
            <p:cNvSpPr txBox="1">
              <a:spLocks noChangeArrowheads="1"/>
            </p:cNvSpPr>
            <p:nvPr/>
          </p:nvSpPr>
          <p:spPr bwMode="auto">
            <a:xfrm>
              <a:off x="4738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6170" name="Text Box 26"/>
            <p:cNvSpPr txBox="1">
              <a:spLocks noChangeArrowheads="1"/>
            </p:cNvSpPr>
            <p:nvPr/>
          </p:nvSpPr>
          <p:spPr bwMode="auto">
            <a:xfrm>
              <a:off x="5205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Hierarchical clustering: MIN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5486400"/>
            <a:ext cx="3352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638800" y="5486400"/>
            <a:ext cx="2286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dendrogram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747713" y="1773238"/>
            <a:ext cx="3175000" cy="2790825"/>
            <a:chOff x="471" y="1117"/>
            <a:chExt cx="2000" cy="1758"/>
          </a:xfrm>
        </p:grpSpPr>
        <p:sp>
          <p:nvSpPr>
            <p:cNvPr id="32790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7"/>
                <a:gd name="T53" fmla="*/ 89 w 8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6"/>
                <a:gd name="T53" fmla="*/ 89 w 8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32797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32798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/>
            </a:p>
          </p:txBody>
        </p:sp>
        <p:sp>
          <p:nvSpPr>
            <p:cNvPr id="32799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32800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32801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95550" y="2863850"/>
            <a:ext cx="1423988" cy="914400"/>
            <a:chOff x="1572" y="1804"/>
            <a:chExt cx="897" cy="576"/>
          </a:xfrm>
        </p:grpSpPr>
        <p:sp>
          <p:nvSpPr>
            <p:cNvPr id="32788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7"/>
                <a:gd name="T142" fmla="*/ 0 h 375"/>
                <a:gd name="T143" fmla="*/ 897 w 897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27050" y="2489200"/>
            <a:ext cx="1735138" cy="1158875"/>
            <a:chOff x="332" y="1568"/>
            <a:chExt cx="1093" cy="730"/>
          </a:xfrm>
        </p:grpSpPr>
        <p:sp>
          <p:nvSpPr>
            <p:cNvPr id="32786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3"/>
                <a:gd name="T154" fmla="*/ 0 h 497"/>
                <a:gd name="T155" fmla="*/ 1093 w 1093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44500" y="2071688"/>
            <a:ext cx="3675063" cy="2097087"/>
            <a:chOff x="280" y="1305"/>
            <a:chExt cx="2315" cy="1321"/>
          </a:xfrm>
        </p:grpSpPr>
        <p:sp>
          <p:nvSpPr>
            <p:cNvPr id="32784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5"/>
                <a:gd name="T112" fmla="*/ 0 h 1312"/>
                <a:gd name="T113" fmla="*/ 2315 w 2315"/>
                <a:gd name="T114" fmla="*/ 1312 h 1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82588" y="1951038"/>
            <a:ext cx="3795712" cy="2924175"/>
            <a:chOff x="241" y="1229"/>
            <a:chExt cx="2391" cy="1842"/>
          </a:xfrm>
        </p:grpSpPr>
        <p:sp>
          <p:nvSpPr>
            <p:cNvPr id="32782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1"/>
                <a:gd name="T112" fmla="*/ 0 h 1611"/>
                <a:gd name="T113" fmla="*/ 2391 w 2391"/>
                <a:gd name="T114" fmla="*/ 1611 h 16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7975" y="1547813"/>
            <a:ext cx="4003675" cy="3530600"/>
            <a:chOff x="194" y="975"/>
            <a:chExt cx="2522" cy="2224"/>
          </a:xfrm>
        </p:grpSpPr>
        <p:sp>
          <p:nvSpPr>
            <p:cNvPr id="32780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32781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2"/>
                <a:gd name="T115" fmla="*/ 0 h 2211"/>
                <a:gd name="T116" fmla="*/ 2522 w 2522"/>
                <a:gd name="T117" fmla="*/ 2211 h 2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79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438785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Strength of MIN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 cstate="print"/>
          <a:srcRect l="8928" r="7143"/>
          <a:stretch>
            <a:fillRect/>
          </a:stretch>
        </p:blipFill>
        <p:spPr bwMode="auto">
          <a:xfrm>
            <a:off x="4876800" y="1981200"/>
            <a:ext cx="4103688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 cstate="print"/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non-elliptical shapes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5410200" y="426720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two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Limitations of MIN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13" y="1524000"/>
            <a:ext cx="4268787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Sensitive to noise and outliers</a:t>
            </a: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10200" y="426720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two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Similarity of two clusters is based on the two least similar (most distant) points in the different clusters</a:t>
            </a:r>
          </a:p>
          <a:p>
            <a:pPr lvl="1"/>
            <a:r>
              <a:rPr lang="en-US" smtClean="0"/>
              <a:t>Determined by one pair of points, i.e., by one link in the proximity graph.</a:t>
            </a:r>
          </a:p>
          <a:p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Cluster similarity: MAX or complete link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228600" y="3560763"/>
          <a:ext cx="4343400" cy="2459037"/>
        </p:xfrm>
        <a:graphic>
          <a:graphicData uri="http://schemas.openxmlformats.org/presentationml/2006/ole">
            <p:oleObj spid="_x0000_s7170" name="Worksheet" r:id="rId3" imgW="2294001" imgH="1013841" progId="Excel.Sheet.8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15000" y="3429000"/>
            <a:ext cx="2598738" cy="2667000"/>
            <a:chOff x="3691" y="2160"/>
            <a:chExt cx="1637" cy="1680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V="1">
              <a:off x="5219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4793" y="3168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4793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4964" y="291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V="1">
              <a:off x="4964" y="2832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 flipV="1">
              <a:off x="4197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3770" y="325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3770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 flipV="1">
              <a:off x="3941" y="2748"/>
              <a:ext cx="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V="1">
              <a:off x="3941" y="2664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 flipV="1">
              <a:off x="4537" y="2832"/>
              <a:ext cx="0" cy="7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4537" y="283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 flipV="1">
              <a:off x="4793" y="24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3941" y="2496"/>
              <a:ext cx="8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3941" y="249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V="1">
              <a:off x="4367" y="21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3691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4117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4458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4715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5140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Hierarchical clustering: MAX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2000" y="5348288"/>
            <a:ext cx="3352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822950" y="5348288"/>
            <a:ext cx="1797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dendrogram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2133600"/>
            <a:ext cx="438785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792163" y="1824038"/>
            <a:ext cx="2998787" cy="2687637"/>
            <a:chOff x="383" y="1437"/>
            <a:chExt cx="1889" cy="1693"/>
          </a:xfrm>
        </p:grpSpPr>
        <p:sp>
          <p:nvSpPr>
            <p:cNvPr id="35862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35869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35870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/>
            </a:p>
          </p:txBody>
        </p:sp>
        <p:sp>
          <p:nvSpPr>
            <p:cNvPr id="35871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35872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35873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09838" y="3208338"/>
            <a:ext cx="1401762" cy="890587"/>
            <a:chOff x="1465" y="2309"/>
            <a:chExt cx="883" cy="561"/>
          </a:xfrm>
        </p:grpSpPr>
        <p:sp>
          <p:nvSpPr>
            <p:cNvPr id="35860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3"/>
                <a:gd name="T142" fmla="*/ 0 h 369"/>
                <a:gd name="T143" fmla="*/ 883 w 883"/>
                <a:gd name="T144" fmla="*/ 369 h 3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04850" y="2249488"/>
            <a:ext cx="1579563" cy="889000"/>
            <a:chOff x="328" y="1705"/>
            <a:chExt cx="995" cy="560"/>
          </a:xfrm>
        </p:grpSpPr>
        <p:sp>
          <p:nvSpPr>
            <p:cNvPr id="35858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5"/>
                <a:gd name="T154" fmla="*/ 0 h 384"/>
                <a:gd name="T155" fmla="*/ 995 w 995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0363" y="1582738"/>
            <a:ext cx="3935412" cy="3487737"/>
            <a:chOff x="111" y="1285"/>
            <a:chExt cx="2479" cy="2197"/>
          </a:xfrm>
        </p:grpSpPr>
        <p:sp>
          <p:nvSpPr>
            <p:cNvPr id="35856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35857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79"/>
                <a:gd name="T115" fmla="*/ 0 h 2197"/>
                <a:gd name="T116" fmla="*/ 2479 w 2479"/>
                <a:gd name="T117" fmla="*/ 2197 h 21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882775" y="2982913"/>
            <a:ext cx="2160588" cy="1652587"/>
            <a:chOff x="1070" y="2167"/>
            <a:chExt cx="1361" cy="1041"/>
          </a:xfrm>
        </p:grpSpPr>
        <p:sp>
          <p:nvSpPr>
            <p:cNvPr id="35854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35855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7"/>
                <a:gd name="T184" fmla="*/ 0 h 1041"/>
                <a:gd name="T185" fmla="*/ 1317 w 1317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15950" y="1720850"/>
            <a:ext cx="2906713" cy="1520825"/>
            <a:chOff x="272" y="1372"/>
            <a:chExt cx="1831" cy="958"/>
          </a:xfrm>
        </p:grpSpPr>
        <p:sp>
          <p:nvSpPr>
            <p:cNvPr id="35852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35853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1"/>
                <a:gd name="T100" fmla="*/ 0 h 958"/>
                <a:gd name="T101" fmla="*/ 1831 w 1831"/>
                <a:gd name="T102" fmla="*/ 958 h 9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Strength of MAX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3" cstate="print"/>
          <a:srcRect b="11905"/>
          <a:stretch>
            <a:fillRect/>
          </a:stretch>
        </p:blipFill>
        <p:spPr bwMode="auto">
          <a:xfrm>
            <a:off x="4341813" y="1219200"/>
            <a:ext cx="4268787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Less susceptible to noise and outliers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5410200" y="426720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two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18500" cy="49530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Proximity</a:t>
            </a:r>
            <a:r>
              <a:rPr lang="en-US" sz="2400" smtClean="0"/>
              <a:t> is a generic term that refers to either similarity or dissimilarity.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Similarity</a:t>
            </a:r>
          </a:p>
          <a:p>
            <a:pPr lvl="1"/>
            <a:r>
              <a:rPr lang="en-US" sz="2000" smtClean="0"/>
              <a:t>Numerical measure of how </a:t>
            </a:r>
            <a:r>
              <a:rPr lang="en-US" sz="2000" i="1" smtClean="0"/>
              <a:t>alike</a:t>
            </a:r>
            <a:r>
              <a:rPr lang="en-US" sz="2000" smtClean="0"/>
              <a:t> two data objects are.</a:t>
            </a:r>
          </a:p>
          <a:p>
            <a:pPr lvl="1"/>
            <a:r>
              <a:rPr lang="en-US" sz="2000" smtClean="0"/>
              <a:t>Measure is </a:t>
            </a:r>
            <a:r>
              <a:rPr lang="en-US" sz="2000" i="1" smtClean="0"/>
              <a:t>higher</a:t>
            </a:r>
            <a:r>
              <a:rPr lang="en-US" sz="2000" smtClean="0"/>
              <a:t> when objects are </a:t>
            </a:r>
            <a:r>
              <a:rPr lang="en-US" sz="2000" i="1" smtClean="0"/>
              <a:t>more alike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Often falls in the range [ 0, 1 ].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Dissimilarity</a:t>
            </a:r>
          </a:p>
          <a:p>
            <a:pPr lvl="1"/>
            <a:r>
              <a:rPr lang="en-US" sz="2000" smtClean="0"/>
              <a:t>Numerical measure of how </a:t>
            </a:r>
            <a:r>
              <a:rPr lang="en-US" sz="2000" i="1" smtClean="0"/>
              <a:t>different</a:t>
            </a:r>
            <a:r>
              <a:rPr lang="en-US" sz="2000" smtClean="0"/>
              <a:t> two data objects are.</a:t>
            </a:r>
          </a:p>
          <a:p>
            <a:pPr lvl="1"/>
            <a:r>
              <a:rPr lang="en-US" sz="2000" smtClean="0"/>
              <a:t>Measure is </a:t>
            </a:r>
            <a:r>
              <a:rPr lang="en-US" sz="2000" i="1" smtClean="0"/>
              <a:t>lower</a:t>
            </a:r>
            <a:r>
              <a:rPr lang="en-US" sz="2000" smtClean="0"/>
              <a:t> when objects are </a:t>
            </a:r>
            <a:r>
              <a:rPr lang="en-US" sz="2000" i="1" smtClean="0"/>
              <a:t>more alike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Minimum dissimilarity often 0, upper limit varies.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Distance</a:t>
            </a:r>
            <a:r>
              <a:rPr lang="en-US" sz="2000" smtClean="0"/>
              <a:t> sometimes used as a synonym, usually for specific classes of dissimilarities.</a:t>
            </a:r>
          </a:p>
          <a:p>
            <a:endParaRPr lang="en-US" sz="2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Proximity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Limitations of MAX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013" y="1371600"/>
            <a:ext cx="4268787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Biased towards globular clusters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066800" y="4586288"/>
            <a:ext cx="2895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5410200" y="4586288"/>
            <a:ext cx="23622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two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3505200"/>
          </a:xfrm>
        </p:spPr>
        <p:txBody>
          <a:bodyPr/>
          <a:lstStyle/>
          <a:p>
            <a:r>
              <a:rPr lang="en-US" sz="2200" smtClean="0"/>
              <a:t>Proximity of two clusters is the average of pairwise proximity between points in the two clusters.</a:t>
            </a:r>
          </a:p>
          <a:p>
            <a:endParaRPr lang="en-US" sz="2200" smtClean="0"/>
          </a:p>
          <a:p>
            <a:endParaRPr lang="en-US" sz="2200" smtClean="0"/>
          </a:p>
          <a:p>
            <a:pPr lvl="4"/>
            <a:endParaRPr lang="en-US" sz="1800" smtClean="0">
              <a:latin typeface="Times New Roman" pitchFamily="18" charset="0"/>
            </a:endParaRPr>
          </a:p>
          <a:p>
            <a:r>
              <a:rPr lang="en-US" sz="2200" smtClean="0"/>
              <a:t>Need to use average connectivity for scalability since total proximity favors large clusters</a:t>
            </a:r>
          </a:p>
          <a:p>
            <a:endParaRPr lang="en-US" sz="220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 similarity: group average</a:t>
            </a:r>
          </a:p>
        </p:txBody>
      </p:sp>
      <p:graphicFrame>
        <p:nvGraphicFramePr>
          <p:cNvPr id="8194" name="Object 102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p:oleObj spid="_x0000_s8194" name="Equation" r:id="rId3" imgW="3873240" imgH="698400" progId="Equation.3">
              <p:embed/>
            </p:oleObj>
          </a:graphicData>
        </a:graphic>
      </p:graphicFrame>
      <p:graphicFrame>
        <p:nvGraphicFramePr>
          <p:cNvPr id="8195" name="Object 1025"/>
          <p:cNvGraphicFramePr>
            <a:graphicFrameLocks noChangeAspect="1"/>
          </p:cNvGraphicFramePr>
          <p:nvPr/>
        </p:nvGraphicFramePr>
        <p:xfrm>
          <a:off x="228600" y="3873500"/>
          <a:ext cx="4343400" cy="2411413"/>
        </p:xfrm>
        <a:graphic>
          <a:graphicData uri="http://schemas.openxmlformats.org/presentationml/2006/ole">
            <p:oleObj spid="_x0000_s8195" name="Worksheet" r:id="rId4" imgW="2294001" imgH="1013841" progId="Excel.Sheet.8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10200" y="3568700"/>
            <a:ext cx="2957513" cy="2755900"/>
            <a:chOff x="3504" y="2112"/>
            <a:chExt cx="1863" cy="1736"/>
          </a:xfrm>
        </p:grpSpPr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V="1">
              <a:off x="3605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605" y="3184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4098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V="1">
              <a:off x="3901" y="2916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V="1">
              <a:off x="3901" y="2827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V="1">
              <a:off x="4787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4787" y="3006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5280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V="1">
              <a:off x="5083" y="2738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5083" y="2648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4393" y="282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3901" y="2827"/>
              <a:ext cx="4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V="1">
              <a:off x="4098" y="2469"/>
              <a:ext cx="0" cy="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4098" y="2469"/>
              <a:ext cx="9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5083" y="2469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4590" y="2112"/>
              <a:ext cx="0" cy="3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3504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3997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4292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686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5179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Hierarchical clustering: group average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3352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486400" y="5562600"/>
            <a:ext cx="2209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dendrogram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438785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808038" y="1987550"/>
            <a:ext cx="2901950" cy="2544763"/>
            <a:chOff x="509" y="1252"/>
            <a:chExt cx="1828" cy="1603"/>
          </a:xfrm>
        </p:grpSpPr>
        <p:sp>
          <p:nvSpPr>
            <p:cNvPr id="38934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38941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38942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/>
            </a:p>
          </p:txBody>
        </p:sp>
        <p:sp>
          <p:nvSpPr>
            <p:cNvPr id="38943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38944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38945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05063" y="3273425"/>
            <a:ext cx="1301750" cy="889000"/>
            <a:chOff x="1515" y="2062"/>
            <a:chExt cx="820" cy="560"/>
          </a:xfrm>
        </p:grpSpPr>
        <p:sp>
          <p:nvSpPr>
            <p:cNvPr id="3893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0"/>
                <a:gd name="T142" fmla="*/ 0 h 343"/>
                <a:gd name="T143" fmla="*/ 820 w 820"/>
                <a:gd name="T144" fmla="*/ 343 h 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17550" y="2382838"/>
            <a:ext cx="1323975" cy="985837"/>
            <a:chOff x="452" y="1501"/>
            <a:chExt cx="834" cy="621"/>
          </a:xfrm>
        </p:grpSpPr>
        <p:sp>
          <p:nvSpPr>
            <p:cNvPr id="38930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4"/>
                <a:gd name="T142" fmla="*/ 0 h 460"/>
                <a:gd name="T143" fmla="*/ 834 w 834"/>
                <a:gd name="T144" fmla="*/ 460 h 4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225" y="1622425"/>
            <a:ext cx="3659188" cy="3460750"/>
            <a:chOff x="254" y="1022"/>
            <a:chExt cx="2305" cy="2180"/>
          </a:xfrm>
        </p:grpSpPr>
        <p:sp>
          <p:nvSpPr>
            <p:cNvPr id="3892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3892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5"/>
                <a:gd name="T115" fmla="*/ 0 h 2180"/>
                <a:gd name="T116" fmla="*/ 2305 w 2305"/>
                <a:gd name="T117" fmla="*/ 2180 h 21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931988" y="3101975"/>
            <a:ext cx="1800225" cy="1720850"/>
            <a:chOff x="1217" y="1954"/>
            <a:chExt cx="1134" cy="1084"/>
          </a:xfrm>
        </p:grpSpPr>
        <p:sp>
          <p:nvSpPr>
            <p:cNvPr id="38926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38927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4"/>
                <a:gd name="T178" fmla="*/ 0 h 909"/>
                <a:gd name="T179" fmla="*/ 1134 w 1134"/>
                <a:gd name="T180" fmla="*/ 909 h 9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893888" y="1922463"/>
            <a:ext cx="1933575" cy="3097212"/>
            <a:chOff x="1193" y="1211"/>
            <a:chExt cx="1218" cy="1951"/>
          </a:xfrm>
        </p:grpSpPr>
        <p:sp>
          <p:nvSpPr>
            <p:cNvPr id="3892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3892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8"/>
                <a:gd name="T109" fmla="*/ 0 h 1916"/>
                <a:gd name="T110" fmla="*/ 1218 w 1218"/>
                <a:gd name="T111" fmla="*/ 1916 h 1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sz="3100" smtClean="0"/>
              <a:t>Compromise between single and complete link</a:t>
            </a:r>
          </a:p>
          <a:p>
            <a:pPr marL="533400" indent="-533400"/>
            <a:endParaRPr lang="en-US" sz="3100" smtClean="0"/>
          </a:p>
          <a:p>
            <a:pPr marL="533400" indent="-533400"/>
            <a:r>
              <a:rPr lang="en-US" sz="3100" smtClean="0"/>
              <a:t>Strengths:</a:t>
            </a:r>
          </a:p>
          <a:p>
            <a:pPr marL="914400" lvl="1" indent="-457200"/>
            <a:r>
              <a:rPr lang="en-US" sz="2700" smtClean="0"/>
              <a:t>Less susceptible to noise and outliers</a:t>
            </a:r>
          </a:p>
          <a:p>
            <a:pPr marL="533400" indent="-533400"/>
            <a:endParaRPr lang="en-US" sz="3100" smtClean="0"/>
          </a:p>
          <a:p>
            <a:pPr marL="533400" indent="-533400"/>
            <a:r>
              <a:rPr lang="en-US" sz="3100" smtClean="0"/>
              <a:t>Limitations:</a:t>
            </a:r>
          </a:p>
          <a:p>
            <a:pPr marL="914400" lvl="1" indent="-457200"/>
            <a:r>
              <a:rPr lang="en-US" sz="2700" smtClean="0"/>
              <a:t>Biased towards globular clusters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clustering: group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Similarity of two clusters is based on the increase in squared error when two clusters are merged</a:t>
            </a:r>
          </a:p>
          <a:p>
            <a:pPr lvl="1"/>
            <a:r>
              <a:rPr lang="en-US" smtClean="0"/>
              <a:t>Similar to group average if distance between points is distance squared</a:t>
            </a:r>
          </a:p>
          <a:p>
            <a:pPr lvl="4"/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Less susceptible to noise and outliers</a:t>
            </a:r>
          </a:p>
          <a:p>
            <a:pPr lvl="4"/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Biased towards globular clusters</a:t>
            </a:r>
          </a:p>
          <a:p>
            <a:pPr lvl="4"/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Hierarchical analogue of k-means</a:t>
            </a:r>
          </a:p>
          <a:p>
            <a:pPr lvl="1"/>
            <a:r>
              <a:rPr lang="en-US" smtClean="0"/>
              <a:t>Can be used to initialize k-means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 similarity: Ward’s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clustering comparison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35325" y="4953000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495800" y="4267200"/>
            <a:ext cx="1752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41989" name="Group 5"/>
          <p:cNvGrpSpPr>
            <a:grpSpLocks noChangeAspect="1"/>
          </p:cNvGrpSpPr>
          <p:nvPr/>
        </p:nvGrpSpPr>
        <p:grpSpPr bwMode="auto">
          <a:xfrm>
            <a:off x="6270625" y="4132263"/>
            <a:ext cx="1858963" cy="1693862"/>
            <a:chOff x="509" y="1253"/>
            <a:chExt cx="1776" cy="1618"/>
          </a:xfrm>
        </p:grpSpPr>
        <p:sp>
          <p:nvSpPr>
            <p:cNvPr id="42091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2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3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4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5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6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7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600"/>
            </a:p>
          </p:txBody>
        </p:sp>
        <p:sp>
          <p:nvSpPr>
            <p:cNvPr id="42098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1600"/>
            </a:p>
          </p:txBody>
        </p:sp>
        <p:sp>
          <p:nvSpPr>
            <p:cNvPr id="42099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1600"/>
            </a:p>
          </p:txBody>
        </p:sp>
        <p:sp>
          <p:nvSpPr>
            <p:cNvPr id="42100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sz="1600"/>
            </a:p>
          </p:txBody>
        </p:sp>
        <p:sp>
          <p:nvSpPr>
            <p:cNvPr id="42101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sz="1600"/>
            </a:p>
          </p:txBody>
        </p:sp>
        <p:sp>
          <p:nvSpPr>
            <p:cNvPr id="42102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sz="1600"/>
            </a:p>
          </p:txBody>
        </p:sp>
      </p:grp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7324725" y="4979988"/>
            <a:ext cx="857250" cy="592137"/>
            <a:chOff x="1515" y="2062"/>
            <a:chExt cx="820" cy="566"/>
          </a:xfrm>
        </p:grpSpPr>
        <p:sp>
          <p:nvSpPr>
            <p:cNvPr id="42089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0"/>
                <a:gd name="T142" fmla="*/ 0 h 343"/>
                <a:gd name="T143" fmla="*/ 820 w 820"/>
                <a:gd name="T144" fmla="*/ 343 h 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0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4" name="Group 21"/>
          <p:cNvGrpSpPr>
            <a:grpSpLocks noChangeAspect="1"/>
          </p:cNvGrpSpPr>
          <p:nvPr/>
        </p:nvGrpSpPr>
        <p:grpSpPr bwMode="auto">
          <a:xfrm>
            <a:off x="6211888" y="4392613"/>
            <a:ext cx="873125" cy="649287"/>
            <a:chOff x="452" y="1501"/>
            <a:chExt cx="834" cy="621"/>
          </a:xfrm>
        </p:grpSpPr>
        <p:sp>
          <p:nvSpPr>
            <p:cNvPr id="42087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4"/>
                <a:gd name="T142" fmla="*/ 0 h 460"/>
                <a:gd name="T143" fmla="*/ 834 w 834"/>
                <a:gd name="T144" fmla="*/ 460 h 4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8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6003925" y="3890963"/>
            <a:ext cx="2413000" cy="2281237"/>
            <a:chOff x="254" y="1022"/>
            <a:chExt cx="2305" cy="2180"/>
          </a:xfrm>
        </p:grpSpPr>
        <p:sp>
          <p:nvSpPr>
            <p:cNvPr id="42085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42086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5"/>
                <a:gd name="T115" fmla="*/ 0 h 2180"/>
                <a:gd name="T116" fmla="*/ 2305 w 2305"/>
                <a:gd name="T117" fmla="*/ 2180 h 21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 noChangeAspect="1"/>
          </p:cNvGrpSpPr>
          <p:nvPr/>
        </p:nvGrpSpPr>
        <p:grpSpPr bwMode="auto">
          <a:xfrm>
            <a:off x="7011988" y="4865688"/>
            <a:ext cx="1187450" cy="1141412"/>
            <a:chOff x="1217" y="1954"/>
            <a:chExt cx="1134" cy="1090"/>
          </a:xfrm>
        </p:grpSpPr>
        <p:sp>
          <p:nvSpPr>
            <p:cNvPr id="42083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42084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4"/>
                <a:gd name="T178" fmla="*/ 0 h 909"/>
                <a:gd name="T179" fmla="*/ 1134 w 1134"/>
                <a:gd name="T180" fmla="*/ 909 h 9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 noChangeAspect="1"/>
          </p:cNvGrpSpPr>
          <p:nvPr/>
        </p:nvGrpSpPr>
        <p:grpSpPr bwMode="auto">
          <a:xfrm>
            <a:off x="6986588" y="4089400"/>
            <a:ext cx="1274762" cy="2041525"/>
            <a:chOff x="1193" y="1212"/>
            <a:chExt cx="1218" cy="1950"/>
          </a:xfrm>
        </p:grpSpPr>
        <p:sp>
          <p:nvSpPr>
            <p:cNvPr id="42081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42082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8"/>
                <a:gd name="T109" fmla="*/ 0 h 1916"/>
                <a:gd name="T110" fmla="*/ 1218 w 1218"/>
                <a:gd name="T111" fmla="*/ 1916 h 1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5" name="Text Box 33"/>
          <p:cNvSpPr txBox="1">
            <a:spLocks noChangeArrowheads="1"/>
          </p:cNvSpPr>
          <p:nvPr/>
        </p:nvSpPr>
        <p:spPr bwMode="auto">
          <a:xfrm>
            <a:off x="3387725" y="2133600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41996" name="Text Box 34"/>
          <p:cNvSpPr txBox="1">
            <a:spLocks noChangeArrowheads="1"/>
          </p:cNvSpPr>
          <p:nvPr/>
        </p:nvSpPr>
        <p:spPr bwMode="auto">
          <a:xfrm>
            <a:off x="5292725" y="2133600"/>
            <a:ext cx="1752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41997" name="Group 35"/>
          <p:cNvGrpSpPr>
            <a:grpSpLocks noChangeAspect="1"/>
          </p:cNvGrpSpPr>
          <p:nvPr/>
        </p:nvGrpSpPr>
        <p:grpSpPr bwMode="auto">
          <a:xfrm>
            <a:off x="954088" y="4044950"/>
            <a:ext cx="1978025" cy="1795463"/>
            <a:chOff x="438" y="1309"/>
            <a:chExt cx="1937" cy="1757"/>
          </a:xfrm>
        </p:grpSpPr>
        <p:sp>
          <p:nvSpPr>
            <p:cNvPr id="42069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7"/>
                <a:gd name="T53" fmla="*/ 88 w 88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0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1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8"/>
                <a:gd name="T53" fmla="*/ 87 w 87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600"/>
            </a:p>
          </p:txBody>
        </p:sp>
        <p:sp>
          <p:nvSpPr>
            <p:cNvPr id="42076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1600"/>
            </a:p>
          </p:txBody>
        </p:sp>
        <p:sp>
          <p:nvSpPr>
            <p:cNvPr id="42077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1600"/>
            </a:p>
          </p:txBody>
        </p:sp>
        <p:sp>
          <p:nvSpPr>
            <p:cNvPr id="42078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sz="1600"/>
            </a:p>
          </p:txBody>
        </p:sp>
        <p:sp>
          <p:nvSpPr>
            <p:cNvPr id="42079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sz="1600"/>
            </a:p>
          </p:txBody>
        </p:sp>
        <p:sp>
          <p:nvSpPr>
            <p:cNvPr id="42080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sz="1600"/>
            </a:p>
          </p:txBody>
        </p:sp>
      </p:grpSp>
      <p:grpSp>
        <p:nvGrpSpPr>
          <p:cNvPr id="9" name="Group 48"/>
          <p:cNvGrpSpPr>
            <a:grpSpLocks noChangeAspect="1"/>
          </p:cNvGrpSpPr>
          <p:nvPr/>
        </p:nvGrpSpPr>
        <p:grpSpPr bwMode="auto">
          <a:xfrm>
            <a:off x="2076450" y="4951413"/>
            <a:ext cx="917575" cy="617537"/>
            <a:chOff x="1537" y="2197"/>
            <a:chExt cx="898" cy="604"/>
          </a:xfrm>
        </p:grpSpPr>
        <p:sp>
          <p:nvSpPr>
            <p:cNvPr id="42067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8"/>
                <a:gd name="T142" fmla="*/ 0 h 375"/>
                <a:gd name="T143" fmla="*/ 898 w 898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8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0" name="Group 51"/>
          <p:cNvGrpSpPr>
            <a:grpSpLocks noChangeAspect="1"/>
          </p:cNvGrpSpPr>
          <p:nvPr/>
        </p:nvGrpSpPr>
        <p:grpSpPr bwMode="auto">
          <a:xfrm>
            <a:off x="893763" y="4322763"/>
            <a:ext cx="1035050" cy="582612"/>
            <a:chOff x="380" y="1581"/>
            <a:chExt cx="1012" cy="570"/>
          </a:xfrm>
        </p:grpSpPr>
        <p:sp>
          <p:nvSpPr>
            <p:cNvPr id="42065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2"/>
                <a:gd name="T154" fmla="*/ 0 h 391"/>
                <a:gd name="T155" fmla="*/ 1012 w 1012"/>
                <a:gd name="T156" fmla="*/ 391 h 3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6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1" name="Group 54"/>
          <p:cNvGrpSpPr>
            <a:grpSpLocks noChangeAspect="1"/>
          </p:cNvGrpSpPr>
          <p:nvPr/>
        </p:nvGrpSpPr>
        <p:grpSpPr bwMode="auto">
          <a:xfrm>
            <a:off x="668338" y="3886200"/>
            <a:ext cx="2578100" cy="2286000"/>
            <a:chOff x="159" y="1154"/>
            <a:chExt cx="2523" cy="2237"/>
          </a:xfrm>
        </p:grpSpPr>
        <p:sp>
          <p:nvSpPr>
            <p:cNvPr id="42063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42064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3"/>
                <a:gd name="T115" fmla="*/ 0 h 2237"/>
                <a:gd name="T116" fmla="*/ 2523 w 2523"/>
                <a:gd name="T117" fmla="*/ 2237 h 2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 noChangeAspect="1"/>
          </p:cNvGrpSpPr>
          <p:nvPr/>
        </p:nvGrpSpPr>
        <p:grpSpPr bwMode="auto">
          <a:xfrm>
            <a:off x="1665288" y="4837113"/>
            <a:ext cx="1357312" cy="1052512"/>
            <a:chOff x="1135" y="2084"/>
            <a:chExt cx="1328" cy="1030"/>
          </a:xfrm>
        </p:grpSpPr>
        <p:sp>
          <p:nvSpPr>
            <p:cNvPr id="42061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42062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5"/>
                <a:gd name="T178" fmla="*/ 0 h 1030"/>
                <a:gd name="T179" fmla="*/ 1285 w 1285"/>
                <a:gd name="T180" fmla="*/ 1030 h 10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696913" y="4168775"/>
            <a:ext cx="2432050" cy="1789113"/>
            <a:chOff x="187" y="1430"/>
            <a:chExt cx="2380" cy="1751"/>
          </a:xfrm>
        </p:grpSpPr>
        <p:sp>
          <p:nvSpPr>
            <p:cNvPr id="42059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42060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0"/>
                <a:gd name="T112" fmla="*/ 0 h 1751"/>
                <a:gd name="T113" fmla="*/ 2380 w 2380"/>
                <a:gd name="T114" fmla="*/ 1751 h 17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3" name="Group 63"/>
          <p:cNvGrpSpPr>
            <a:grpSpLocks noChangeAspect="1"/>
          </p:cNvGrpSpPr>
          <p:nvPr/>
        </p:nvGrpSpPr>
        <p:grpSpPr bwMode="auto">
          <a:xfrm>
            <a:off x="6157913" y="1452563"/>
            <a:ext cx="1979612" cy="1797050"/>
            <a:chOff x="383" y="1437"/>
            <a:chExt cx="1902" cy="1727"/>
          </a:xfrm>
        </p:grpSpPr>
        <p:sp>
          <p:nvSpPr>
            <p:cNvPr id="42047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600"/>
            </a:p>
          </p:txBody>
        </p:sp>
        <p:sp>
          <p:nvSpPr>
            <p:cNvPr id="42054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1600"/>
            </a:p>
          </p:txBody>
        </p:sp>
        <p:sp>
          <p:nvSpPr>
            <p:cNvPr id="42055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1600"/>
            </a:p>
          </p:txBody>
        </p:sp>
        <p:sp>
          <p:nvSpPr>
            <p:cNvPr id="42056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sz="1600"/>
            </a:p>
          </p:txBody>
        </p:sp>
        <p:sp>
          <p:nvSpPr>
            <p:cNvPr id="42057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sz="1600"/>
            </a:p>
          </p:txBody>
        </p:sp>
        <p:sp>
          <p:nvSpPr>
            <p:cNvPr id="42058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5" name="Group 76"/>
          <p:cNvGrpSpPr>
            <a:grpSpLocks noChangeAspect="1"/>
          </p:cNvGrpSpPr>
          <p:nvPr/>
        </p:nvGrpSpPr>
        <p:grpSpPr bwMode="auto">
          <a:xfrm>
            <a:off x="7285038" y="2360613"/>
            <a:ext cx="919162" cy="617537"/>
            <a:chOff x="1465" y="2309"/>
            <a:chExt cx="883" cy="594"/>
          </a:xfrm>
        </p:grpSpPr>
        <p:sp>
          <p:nvSpPr>
            <p:cNvPr id="42045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3"/>
                <a:gd name="T142" fmla="*/ 0 h 369"/>
                <a:gd name="T143" fmla="*/ 883 w 883"/>
                <a:gd name="T144" fmla="*/ 369 h 3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" name="Group 79"/>
          <p:cNvGrpSpPr>
            <a:grpSpLocks noChangeAspect="1"/>
          </p:cNvGrpSpPr>
          <p:nvPr/>
        </p:nvGrpSpPr>
        <p:grpSpPr bwMode="auto">
          <a:xfrm>
            <a:off x="6100763" y="1730375"/>
            <a:ext cx="1036637" cy="584200"/>
            <a:chOff x="328" y="1704"/>
            <a:chExt cx="995" cy="561"/>
          </a:xfrm>
        </p:grpSpPr>
        <p:sp>
          <p:nvSpPr>
            <p:cNvPr id="42043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5"/>
                <a:gd name="T154" fmla="*/ 0 h 384"/>
                <a:gd name="T155" fmla="*/ 995 w 995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7" name="Group 82"/>
          <p:cNvGrpSpPr>
            <a:grpSpLocks noChangeAspect="1"/>
          </p:cNvGrpSpPr>
          <p:nvPr/>
        </p:nvGrpSpPr>
        <p:grpSpPr bwMode="auto">
          <a:xfrm>
            <a:off x="5875338" y="1293813"/>
            <a:ext cx="2582862" cy="2287587"/>
            <a:chOff x="111" y="1285"/>
            <a:chExt cx="2481" cy="2197"/>
          </a:xfrm>
        </p:grpSpPr>
        <p:sp>
          <p:nvSpPr>
            <p:cNvPr id="42041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42042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79"/>
                <a:gd name="T115" fmla="*/ 0 h 2197"/>
                <a:gd name="T116" fmla="*/ 2479 w 2479"/>
                <a:gd name="T117" fmla="*/ 2197 h 21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5"/>
          <p:cNvGrpSpPr>
            <a:grpSpLocks noChangeAspect="1"/>
          </p:cNvGrpSpPr>
          <p:nvPr/>
        </p:nvGrpSpPr>
        <p:grpSpPr bwMode="auto">
          <a:xfrm>
            <a:off x="6873875" y="2211388"/>
            <a:ext cx="1416050" cy="1084262"/>
            <a:chOff x="1070" y="2167"/>
            <a:chExt cx="1361" cy="1041"/>
          </a:xfrm>
        </p:grpSpPr>
        <p:sp>
          <p:nvSpPr>
            <p:cNvPr id="42039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42040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7"/>
                <a:gd name="T184" fmla="*/ 0 h 1041"/>
                <a:gd name="T185" fmla="*/ 1317 w 1317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8"/>
          <p:cNvGrpSpPr>
            <a:grpSpLocks noChangeAspect="1"/>
          </p:cNvGrpSpPr>
          <p:nvPr/>
        </p:nvGrpSpPr>
        <p:grpSpPr bwMode="auto">
          <a:xfrm>
            <a:off x="6043613" y="1384300"/>
            <a:ext cx="1905000" cy="996950"/>
            <a:chOff x="272" y="1372"/>
            <a:chExt cx="1831" cy="958"/>
          </a:xfrm>
        </p:grpSpPr>
        <p:sp>
          <p:nvSpPr>
            <p:cNvPr id="42037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42038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1"/>
                <a:gd name="T100" fmla="*/ 0 h 958"/>
                <a:gd name="T101" fmla="*/ 1831 w 1831"/>
                <a:gd name="T102" fmla="*/ 958 h 9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9" name="Group 91"/>
          <p:cNvGrpSpPr>
            <a:grpSpLocks noChangeAspect="1"/>
          </p:cNvGrpSpPr>
          <p:nvPr/>
        </p:nvGrpSpPr>
        <p:grpSpPr bwMode="auto">
          <a:xfrm>
            <a:off x="1009650" y="1362075"/>
            <a:ext cx="1990725" cy="1806575"/>
            <a:chOff x="471" y="1117"/>
            <a:chExt cx="1935" cy="1755"/>
          </a:xfrm>
        </p:grpSpPr>
        <p:sp>
          <p:nvSpPr>
            <p:cNvPr id="42025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7"/>
                <a:gd name="T53" fmla="*/ 89 w 8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6"/>
                <a:gd name="T53" fmla="*/ 89 w 8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600"/>
            </a:p>
          </p:txBody>
        </p:sp>
        <p:sp>
          <p:nvSpPr>
            <p:cNvPr id="42032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1600"/>
            </a:p>
          </p:txBody>
        </p:sp>
        <p:sp>
          <p:nvSpPr>
            <p:cNvPr id="42033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1600"/>
            </a:p>
          </p:txBody>
        </p:sp>
        <p:sp>
          <p:nvSpPr>
            <p:cNvPr id="42034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sz="1600"/>
            </a:p>
          </p:txBody>
        </p:sp>
        <p:sp>
          <p:nvSpPr>
            <p:cNvPr id="42035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sz="1600"/>
            </a:p>
          </p:txBody>
        </p:sp>
        <p:sp>
          <p:nvSpPr>
            <p:cNvPr id="42036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sz="1600"/>
            </a:p>
          </p:txBody>
        </p:sp>
      </p:grpSp>
      <p:grpSp>
        <p:nvGrpSpPr>
          <p:cNvPr id="21" name="Group 104"/>
          <p:cNvGrpSpPr>
            <a:grpSpLocks noChangeAspect="1"/>
          </p:cNvGrpSpPr>
          <p:nvPr/>
        </p:nvGrpSpPr>
        <p:grpSpPr bwMode="auto">
          <a:xfrm>
            <a:off x="2141538" y="2070100"/>
            <a:ext cx="923925" cy="592138"/>
            <a:chOff x="1572" y="1805"/>
            <a:chExt cx="897" cy="575"/>
          </a:xfrm>
        </p:grpSpPr>
        <p:sp>
          <p:nvSpPr>
            <p:cNvPr id="42023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7"/>
                <a:gd name="T142" fmla="*/ 0 h 375"/>
                <a:gd name="T143" fmla="*/ 897 w 897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22" name="Group 107"/>
          <p:cNvGrpSpPr>
            <a:grpSpLocks noChangeAspect="1"/>
          </p:cNvGrpSpPr>
          <p:nvPr/>
        </p:nvGrpSpPr>
        <p:grpSpPr bwMode="auto">
          <a:xfrm>
            <a:off x="865188" y="1825625"/>
            <a:ext cx="1125537" cy="742950"/>
            <a:chOff x="332" y="1568"/>
            <a:chExt cx="1093" cy="721"/>
          </a:xfrm>
        </p:grpSpPr>
        <p:sp>
          <p:nvSpPr>
            <p:cNvPr id="42021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3"/>
                <a:gd name="T154" fmla="*/ 0 h 497"/>
                <a:gd name="T155" fmla="*/ 1093 w 1093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23" name="Group 110"/>
          <p:cNvGrpSpPr>
            <a:grpSpLocks noChangeAspect="1"/>
          </p:cNvGrpSpPr>
          <p:nvPr/>
        </p:nvGrpSpPr>
        <p:grpSpPr bwMode="auto">
          <a:xfrm>
            <a:off x="812800" y="1555750"/>
            <a:ext cx="2382838" cy="1358900"/>
            <a:chOff x="280" y="1305"/>
            <a:chExt cx="2315" cy="1321"/>
          </a:xfrm>
        </p:grpSpPr>
        <p:sp>
          <p:nvSpPr>
            <p:cNvPr id="42019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5"/>
                <a:gd name="T112" fmla="*/ 0 h 1312"/>
                <a:gd name="T113" fmla="*/ 2315 w 2315"/>
                <a:gd name="T114" fmla="*/ 1312 h 1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24" name="Group 113"/>
          <p:cNvGrpSpPr>
            <a:grpSpLocks noChangeAspect="1"/>
          </p:cNvGrpSpPr>
          <p:nvPr/>
        </p:nvGrpSpPr>
        <p:grpSpPr bwMode="auto">
          <a:xfrm>
            <a:off x="771525" y="1477963"/>
            <a:ext cx="2462213" cy="1887537"/>
            <a:chOff x="241" y="1229"/>
            <a:chExt cx="2391" cy="1834"/>
          </a:xfrm>
        </p:grpSpPr>
        <p:sp>
          <p:nvSpPr>
            <p:cNvPr id="42017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1"/>
                <a:gd name="T112" fmla="*/ 0 h 1611"/>
                <a:gd name="T113" fmla="*/ 2391 w 2391"/>
                <a:gd name="T114" fmla="*/ 1611 h 16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25" name="Group 116"/>
          <p:cNvGrpSpPr>
            <a:grpSpLocks noChangeAspect="1"/>
          </p:cNvGrpSpPr>
          <p:nvPr/>
        </p:nvGrpSpPr>
        <p:grpSpPr bwMode="auto">
          <a:xfrm>
            <a:off x="723900" y="1216025"/>
            <a:ext cx="2595563" cy="2289175"/>
            <a:chOff x="194" y="975"/>
            <a:chExt cx="2522" cy="2224"/>
          </a:xfrm>
        </p:grpSpPr>
        <p:sp>
          <p:nvSpPr>
            <p:cNvPr id="42015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42016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2"/>
                <a:gd name="T115" fmla="*/ 0 h 2211"/>
                <a:gd name="T116" fmla="*/ 2522 w 2522"/>
                <a:gd name="T117" fmla="*/ 2211 h 2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295400"/>
            <a:ext cx="8318500" cy="4572000"/>
          </a:xfrm>
        </p:spPr>
        <p:txBody>
          <a:bodyPr/>
          <a:lstStyle/>
          <a:p>
            <a:r>
              <a:rPr lang="en-US" smtClean="0"/>
              <a:t>Time and space complexity</a:t>
            </a:r>
          </a:p>
          <a:p>
            <a:pPr lvl="1"/>
            <a:r>
              <a:rPr lang="en-US" i="1" smtClean="0"/>
              <a:t>n</a:t>
            </a:r>
            <a:r>
              <a:rPr lang="en-US" smtClean="0"/>
              <a:t> = number of datapoints or objects</a:t>
            </a:r>
          </a:p>
          <a:p>
            <a:pPr lvl="1"/>
            <a:r>
              <a:rPr lang="en-US" smtClean="0"/>
              <a:t>Space requirement ~ O( 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 ) since it uses the proximity matrix.</a:t>
            </a:r>
          </a:p>
          <a:p>
            <a:pPr lvl="1"/>
            <a:r>
              <a:rPr lang="en-US" smtClean="0"/>
              <a:t>Time complexity ~ O( </a:t>
            </a:r>
            <a:r>
              <a:rPr lang="en-US" i="1" smtClean="0"/>
              <a:t>n</a:t>
            </a:r>
            <a:r>
              <a:rPr lang="en-US" baseline="30000" smtClean="0"/>
              <a:t>3</a:t>
            </a:r>
            <a:r>
              <a:rPr lang="en-US" smtClean="0"/>
              <a:t> ) many cases.</a:t>
            </a:r>
          </a:p>
          <a:p>
            <a:pPr lvl="2"/>
            <a:r>
              <a:rPr lang="en-US" smtClean="0"/>
              <a:t> There are </a:t>
            </a:r>
            <a:r>
              <a:rPr lang="en-US" i="1" smtClean="0"/>
              <a:t>n</a:t>
            </a:r>
            <a:r>
              <a:rPr lang="en-US" smtClean="0"/>
              <a:t> steps and at each step the proximity matrix (size 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 must be searched and updated.</a:t>
            </a:r>
          </a:p>
          <a:p>
            <a:pPr lvl="2"/>
            <a:r>
              <a:rPr lang="en-US" smtClean="0"/>
              <a:t> Can be reduced to O( 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 log( </a:t>
            </a:r>
            <a:r>
              <a:rPr lang="en-US" i="1" smtClean="0"/>
              <a:t>n</a:t>
            </a:r>
            <a:r>
              <a:rPr lang="en-US" smtClean="0"/>
              <a:t> ) ) time for some approaches.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18500" cy="5029200"/>
          </a:xfrm>
        </p:spPr>
        <p:txBody>
          <a:bodyPr/>
          <a:lstStyle/>
          <a:p>
            <a:r>
              <a:rPr lang="en-US" dirty="0" smtClean="0"/>
              <a:t>Problems and limitations</a:t>
            </a:r>
          </a:p>
          <a:p>
            <a:pPr lvl="1"/>
            <a:r>
              <a:rPr lang="en-US" sz="2400" dirty="0" smtClean="0"/>
              <a:t>Once a decision is made to combine two clusters, it cannot be </a:t>
            </a:r>
            <a:r>
              <a:rPr lang="en-US" sz="2400" dirty="0" smtClean="0"/>
              <a:t>undone.</a:t>
            </a:r>
            <a:endParaRPr lang="en-US" sz="2400" dirty="0" smtClean="0"/>
          </a:p>
          <a:p>
            <a:pPr lvl="1"/>
            <a:r>
              <a:rPr lang="en-US" sz="2400" dirty="0" smtClean="0"/>
              <a:t>No objective function is directly </a:t>
            </a:r>
            <a:r>
              <a:rPr lang="en-US" sz="2400" dirty="0" smtClean="0"/>
              <a:t>minimized.</a:t>
            </a:r>
            <a:endParaRPr lang="en-US" sz="1800" dirty="0" smtClean="0">
              <a:latin typeface="Times New Roman" pitchFamily="18" charset="0"/>
            </a:endParaRPr>
          </a:p>
          <a:p>
            <a:pPr lvl="1"/>
            <a:r>
              <a:rPr lang="en-US" sz="2400" dirty="0" smtClean="0"/>
              <a:t>Different schemes have problems with one or more of the following:</a:t>
            </a:r>
          </a:p>
          <a:p>
            <a:pPr lvl="2"/>
            <a:r>
              <a:rPr lang="en-US" sz="2000" dirty="0" smtClean="0"/>
              <a:t> Sensitivity to noise and outliers</a:t>
            </a:r>
          </a:p>
          <a:p>
            <a:pPr lvl="2"/>
            <a:r>
              <a:rPr lang="en-US" sz="2000" dirty="0" smtClean="0"/>
              <a:t> Difficulty handling different sized clusters and convex shapes</a:t>
            </a:r>
          </a:p>
          <a:p>
            <a:pPr lvl="2"/>
            <a:r>
              <a:rPr lang="en-US" sz="2000" dirty="0" smtClean="0"/>
              <a:t> Breaking large </a:t>
            </a:r>
            <a:r>
              <a:rPr lang="en-US" sz="2000" dirty="0" smtClean="0"/>
              <a:t>clusters</a:t>
            </a:r>
          </a:p>
          <a:p>
            <a:pPr lvl="1"/>
            <a:r>
              <a:rPr lang="en-US" sz="2400" dirty="0" smtClean="0"/>
              <a:t>Inherently unstable toward addition or deletion of samples.</a:t>
            </a:r>
            <a:endParaRPr lang="en-US" sz="2400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Cut tree at some height to get desired number of partitions k</a:t>
            </a:r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From hierarchical to partitional clustering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438785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45061" name="Straight Connector 5"/>
          <p:cNvCxnSpPr>
            <a:cxnSpLocks noChangeShapeType="1"/>
          </p:cNvCxnSpPr>
          <p:nvPr/>
        </p:nvCxnSpPr>
        <p:spPr bwMode="auto">
          <a:xfrm>
            <a:off x="2286000" y="3048000"/>
            <a:ext cx="4267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5062" name="Straight Connector 6"/>
          <p:cNvCxnSpPr>
            <a:cxnSpLocks noChangeShapeType="1"/>
          </p:cNvCxnSpPr>
          <p:nvPr/>
        </p:nvCxnSpPr>
        <p:spPr bwMode="auto">
          <a:xfrm>
            <a:off x="2286000" y="3429000"/>
            <a:ext cx="4267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5063" name="Straight Connector 7"/>
          <p:cNvCxnSpPr>
            <a:cxnSpLocks noChangeShapeType="1"/>
          </p:cNvCxnSpPr>
          <p:nvPr/>
        </p:nvCxnSpPr>
        <p:spPr bwMode="auto">
          <a:xfrm>
            <a:off x="2286000" y="4038600"/>
            <a:ext cx="4267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6629400" y="2830513"/>
            <a:ext cx="703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 = 2</a:t>
            </a:r>
          </a:p>
        </p:txBody>
      </p:sp>
      <p:sp>
        <p:nvSpPr>
          <p:cNvPr id="45065" name="TextBox 9"/>
          <p:cNvSpPr txBox="1">
            <a:spLocks noChangeArrowheads="1"/>
          </p:cNvSpPr>
          <p:nvPr/>
        </p:nvSpPr>
        <p:spPr bwMode="auto">
          <a:xfrm>
            <a:off x="6629400" y="3821113"/>
            <a:ext cx="703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 = 4</a:t>
            </a:r>
          </a:p>
        </p:txBody>
      </p:sp>
      <p:sp>
        <p:nvSpPr>
          <p:cNvPr id="45066" name="TextBox 10"/>
          <p:cNvSpPr txBox="1">
            <a:spLocks noChangeArrowheads="1"/>
          </p:cNvSpPr>
          <p:nvPr/>
        </p:nvSpPr>
        <p:spPr bwMode="auto">
          <a:xfrm>
            <a:off x="6629400" y="3211513"/>
            <a:ext cx="703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 = 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mtClean="0"/>
              <a:t>DBSCAN is a density-based algorithm.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/>
              <a:t>Density = number of points within a specified radius (Eps)</a:t>
            </a:r>
            <a:endParaRPr lang="en-US" sz="2400" smtClean="0">
              <a:latin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/>
              <a:t>A point is a </a:t>
            </a:r>
            <a:r>
              <a:rPr lang="en-US" sz="2400" smtClean="0">
                <a:solidFill>
                  <a:srgbClr val="FF0000"/>
                </a:solidFill>
              </a:rPr>
              <a:t>core point</a:t>
            </a:r>
            <a:r>
              <a:rPr lang="en-US" sz="2400" smtClean="0"/>
              <a:t> if it has more than a specified number of points (MinPts) within Eps. </a:t>
            </a:r>
          </a:p>
          <a:p>
            <a:pPr marL="1295400" lvl="2" indent="-381000"/>
            <a:r>
              <a:rPr lang="en-US" smtClean="0"/>
              <a:t>These points are in the interior of a cluster.</a:t>
            </a:r>
            <a:endParaRPr lang="en-US" smtClean="0">
              <a:latin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/>
              <a:t>A </a:t>
            </a:r>
            <a:r>
              <a:rPr lang="en-US" sz="2400" smtClean="0">
                <a:solidFill>
                  <a:srgbClr val="FF0000"/>
                </a:solidFill>
              </a:rPr>
              <a:t>border point</a:t>
            </a:r>
            <a:r>
              <a:rPr lang="en-US" sz="2400" smtClean="0"/>
              <a:t> has fewer than MinPts within Eps, but is in the neighborhood of a core point.</a:t>
            </a:r>
            <a:endParaRPr lang="en-US" sz="2400" smtClean="0">
              <a:latin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/>
              <a:t>A </a:t>
            </a:r>
            <a:r>
              <a:rPr lang="en-US" sz="2400" smtClean="0">
                <a:solidFill>
                  <a:srgbClr val="FF0000"/>
                </a:solidFill>
              </a:rPr>
              <a:t>noise point</a:t>
            </a:r>
            <a:r>
              <a:rPr lang="en-US" sz="2400" smtClean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DBSCAN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mtClean="0"/>
              <a:t>A </a:t>
            </a:r>
            <a:r>
              <a:rPr lang="en-US" smtClean="0">
                <a:solidFill>
                  <a:srgbClr val="FF0000"/>
                </a:solidFill>
              </a:rPr>
              <a:t>clustering</a:t>
            </a:r>
            <a:r>
              <a:rPr lang="en-US" smtClean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mtClean="0"/>
              <a:t>Important distinction between </a:t>
            </a:r>
            <a:r>
              <a:rPr lang="en-US" smtClean="0">
                <a:solidFill>
                  <a:srgbClr val="FF0000"/>
                </a:solidFill>
              </a:rPr>
              <a:t>hierarchical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partitional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/>
              <a:t>clustering</a:t>
            </a:r>
          </a:p>
          <a:p>
            <a:pPr marL="850900" lvl="1">
              <a:lnSpc>
                <a:spcPct val="90000"/>
              </a:lnSpc>
              <a:spcBef>
                <a:spcPct val="20000"/>
              </a:spcBef>
            </a:pPr>
            <a:r>
              <a:rPr lang="en-US" smtClean="0"/>
              <a:t>Partitional: data points divided into finite number of </a:t>
            </a:r>
            <a:r>
              <a:rPr lang="en-US" i="1" smtClean="0"/>
              <a:t>partitions</a:t>
            </a:r>
            <a:r>
              <a:rPr lang="en-US" smtClean="0"/>
              <a:t> (non-overlapping subsets)</a:t>
            </a:r>
          </a:p>
          <a:p>
            <a:pPr marL="965200" lvl="2">
              <a:lnSpc>
                <a:spcPct val="90000"/>
              </a:lnSpc>
              <a:spcBef>
                <a:spcPct val="20000"/>
              </a:spcBef>
            </a:pPr>
            <a:r>
              <a:rPr lang="en-US" smtClean="0"/>
              <a:t> each data point is assigned to exactly one subset</a:t>
            </a:r>
          </a:p>
          <a:p>
            <a:pPr marL="850900" lvl="1">
              <a:lnSpc>
                <a:spcPct val="90000"/>
              </a:lnSpc>
              <a:spcBef>
                <a:spcPct val="20000"/>
              </a:spcBef>
            </a:pPr>
            <a:r>
              <a:rPr lang="en-US" smtClean="0"/>
              <a:t>Hierarchical: data points placed into a set of nested clusters, organized into a </a:t>
            </a:r>
            <a:r>
              <a:rPr lang="en-US" i="1" smtClean="0"/>
              <a:t>hierarchical tree</a:t>
            </a:r>
          </a:p>
          <a:p>
            <a:pPr marL="965200" lvl="2">
              <a:lnSpc>
                <a:spcPct val="90000"/>
              </a:lnSpc>
              <a:spcBef>
                <a:spcPct val="20000"/>
              </a:spcBef>
            </a:pPr>
            <a:r>
              <a:rPr lang="en-US" i="1" smtClean="0"/>
              <a:t> </a:t>
            </a:r>
            <a:r>
              <a:rPr lang="en-US" smtClean="0"/>
              <a:t>tree expresses a continuum of similarities and clustering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Approaches to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DBSCAN: core, border, and noise points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 b="4111"/>
          <a:stretch>
            <a:fillRect/>
          </a:stretch>
        </p:blipFill>
        <p:spPr bwMode="auto">
          <a:xfrm>
            <a:off x="762000" y="990600"/>
            <a:ext cx="7313613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318500" cy="49530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Label all points as core, border, or noise points.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Eliminate noise points.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Put an edge between all core points that are within </a:t>
            </a:r>
            <a:r>
              <a:rPr lang="en-US" dirty="0" err="1" smtClean="0"/>
              <a:t>Eps</a:t>
            </a:r>
            <a:r>
              <a:rPr lang="en-US" dirty="0" smtClean="0"/>
              <a:t> of each other.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Make each group of connected core points into a separate cluster.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Assign each border point to one of the clusters of its associated core points.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 algorithm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DBSCAN: core, border, and noise points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872038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257800" y="4997450"/>
            <a:ext cx="2514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point types: </a:t>
            </a:r>
            <a:r>
              <a:rPr lang="en-US" sz="1800">
                <a:solidFill>
                  <a:schemeClr val="hlink"/>
                </a:solidFill>
              </a:rPr>
              <a:t>core</a:t>
            </a:r>
            <a:r>
              <a:rPr lang="en-US" sz="1800"/>
              <a:t>, </a:t>
            </a:r>
            <a:r>
              <a:rPr lang="en-US" sz="1800">
                <a:solidFill>
                  <a:srgbClr val="003399"/>
                </a:solidFill>
              </a:rPr>
              <a:t>border</a:t>
            </a:r>
            <a:r>
              <a:rPr lang="en-US" sz="1800"/>
              <a:t> and </a:t>
            </a:r>
            <a:r>
              <a:rPr lang="en-US" sz="180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4872038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743200" y="5943600"/>
            <a:ext cx="3276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Eps = 10, MinPts = 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When DBSCAN works well</a:t>
            </a:r>
          </a:p>
        </p:txBody>
      </p:sp>
      <p:pic>
        <p:nvPicPr>
          <p:cNvPr id="50179" name="Picture 2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1088"/>
            <a:ext cx="4872038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0" name="Text Box 2052"/>
          <p:cNvSpPr txBox="1">
            <a:spLocks noChangeArrowheads="1"/>
          </p:cNvSpPr>
          <p:nvPr/>
        </p:nvSpPr>
        <p:spPr bwMode="auto">
          <a:xfrm>
            <a:off x="990600" y="4433888"/>
            <a:ext cx="251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50181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963" y="1004888"/>
            <a:ext cx="4872037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2" name="Text Box 2055"/>
          <p:cNvSpPr txBox="1">
            <a:spLocks noChangeArrowheads="1"/>
          </p:cNvSpPr>
          <p:nvPr/>
        </p:nvSpPr>
        <p:spPr bwMode="auto">
          <a:xfrm>
            <a:off x="5410200" y="4433888"/>
            <a:ext cx="251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clusters</a:t>
            </a:r>
          </a:p>
        </p:txBody>
      </p:sp>
      <p:sp>
        <p:nvSpPr>
          <p:cNvPr id="50183" name="Rectangle 3"/>
          <p:cNvSpPr>
            <a:spLocks noGrp="1" noChangeArrowheads="1"/>
          </p:cNvSpPr>
          <p:nvPr>
            <p:ph idx="1"/>
          </p:nvPr>
        </p:nvSpPr>
        <p:spPr>
          <a:xfrm>
            <a:off x="1587500" y="5257800"/>
            <a:ext cx="65659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resistant to noise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can handle clusters of different shapes and sizes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When DBSCAN does NOT work well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838200" y="3886200"/>
            <a:ext cx="2514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3" name="Picture 5" descr="fish_clu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04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4648200" y="1066800"/>
          <a:ext cx="3363913" cy="2287588"/>
        </p:xfrm>
        <a:graphic>
          <a:graphicData uri="http://schemas.openxmlformats.org/presentationml/2006/ole">
            <p:oleObj spid="_x0000_s9218" r:id="rId4" imgW="4686706" imgH="3177815" progId="MSPhotoEd.3">
              <p:embed/>
            </p:oleObj>
          </a:graphicData>
        </a:graphic>
      </p:graphicFrame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4800600" y="3352800"/>
            <a:ext cx="251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>
                <a:latin typeface="+mn-lt"/>
                <a:cs typeface="Times New Roman" pitchFamily="18" charset="0"/>
              </a:rPr>
              <a:t>(</a:t>
            </a:r>
            <a:r>
              <a:rPr lang="en-US" sz="1600" b="0" dirty="0" err="1">
                <a:latin typeface="+mn-lt"/>
                <a:cs typeface="Times New Roman" pitchFamily="18" charset="0"/>
              </a:rPr>
              <a:t>MinPts</a:t>
            </a:r>
            <a:r>
              <a:rPr lang="en-US" sz="1600" b="0" dirty="0">
                <a:latin typeface="+mn-lt"/>
                <a:cs typeface="Times New Roman" pitchFamily="18" charset="0"/>
              </a:rPr>
              <a:t>=4, </a:t>
            </a:r>
            <a:r>
              <a:rPr lang="en-US" sz="1600" b="0" dirty="0" err="1">
                <a:latin typeface="+mn-lt"/>
                <a:cs typeface="Times New Roman" pitchFamily="18" charset="0"/>
              </a:rPr>
              <a:t>Eps</a:t>
            </a:r>
            <a:r>
              <a:rPr lang="en-US" sz="1600" b="0" dirty="0">
                <a:latin typeface="+mn-lt"/>
                <a:cs typeface="Times New Roman" pitchFamily="18" charset="0"/>
              </a:rPr>
              <a:t>=9.75).</a:t>
            </a:r>
            <a:r>
              <a:rPr lang="en-US" sz="900" b="0" dirty="0">
                <a:latin typeface="+mn-lt"/>
              </a:rPr>
              <a:t> </a:t>
            </a:r>
            <a:endParaRPr lang="en-US" sz="2400" b="0" dirty="0">
              <a:latin typeface="+mn-lt"/>
            </a:endParaRP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19" name="Object 1"/>
          <p:cNvGraphicFramePr>
            <a:graphicFrameLocks noChangeAspect="1"/>
          </p:cNvGraphicFramePr>
          <p:nvPr/>
        </p:nvGraphicFramePr>
        <p:xfrm>
          <a:off x="4724400" y="3733800"/>
          <a:ext cx="3363913" cy="2286000"/>
        </p:xfrm>
        <a:graphic>
          <a:graphicData uri="http://schemas.openxmlformats.org/presentationml/2006/ole">
            <p:oleObj spid="_x0000_s9219" r:id="rId5" imgW="4686706" imgH="3177815" progId="MSPhotoEd.3">
              <p:embed/>
            </p:oleObj>
          </a:graphicData>
        </a:graphic>
      </p:graphicFrame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724400" y="6019800"/>
            <a:ext cx="251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>
                <a:latin typeface="+mn-lt"/>
                <a:cs typeface="Times New Roman" pitchFamily="18" charset="0"/>
              </a:rPr>
              <a:t> (</a:t>
            </a:r>
            <a:r>
              <a:rPr lang="en-US" sz="1600" b="0" dirty="0" err="1">
                <a:latin typeface="+mn-lt"/>
                <a:cs typeface="Times New Roman" pitchFamily="18" charset="0"/>
              </a:rPr>
              <a:t>MinPts</a:t>
            </a:r>
            <a:r>
              <a:rPr lang="en-US" sz="1600" b="0" dirty="0">
                <a:latin typeface="+mn-lt"/>
                <a:cs typeface="Times New Roman" pitchFamily="18" charset="0"/>
              </a:rPr>
              <a:t>=4, </a:t>
            </a:r>
            <a:r>
              <a:rPr lang="en-US" sz="1600" b="0" dirty="0" err="1">
                <a:latin typeface="+mn-lt"/>
                <a:cs typeface="Times New Roman" pitchFamily="18" charset="0"/>
              </a:rPr>
              <a:t>Eps</a:t>
            </a:r>
            <a:r>
              <a:rPr lang="en-US" sz="1600" b="0" dirty="0">
                <a:latin typeface="+mn-lt"/>
                <a:cs typeface="Times New Roman" pitchFamily="18" charset="0"/>
              </a:rPr>
              <a:t>=9.92)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5029200"/>
            <a:ext cx="32004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varying densities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high-dimensional data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639763" y="10668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Idea: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for </a:t>
            </a:r>
            <a:r>
              <a:rPr lang="en-US" sz="2400" dirty="0" smtClean="0"/>
              <a:t>points in a cluster, their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nearest neighbors are at roughly the same distance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noise </a:t>
            </a:r>
            <a:r>
              <a:rPr lang="en-US" sz="2400" dirty="0" smtClean="0"/>
              <a:t>points have the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nearest neighbor at farther distance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plot </a:t>
            </a:r>
            <a:r>
              <a:rPr lang="en-US" sz="2400" dirty="0" smtClean="0"/>
              <a:t>sorted distance of every point to its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nearest </a:t>
            </a:r>
            <a:r>
              <a:rPr lang="en-US" sz="2400" dirty="0" smtClean="0"/>
              <a:t>neighbor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Example:</a:t>
            </a:r>
            <a:endParaRPr lang="en-US" dirty="0" smtClean="0"/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a</a:t>
            </a:r>
            <a:r>
              <a:rPr lang="en-US" sz="2000" dirty="0" smtClean="0"/>
              <a:t>ssume k = 4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p</a:t>
            </a:r>
            <a:r>
              <a:rPr lang="en-US" sz="2000" dirty="0" smtClean="0"/>
              <a:t>lot sorted distances to</a:t>
            </a:r>
            <a:br>
              <a:rPr lang="en-US" sz="2000" dirty="0" smtClean="0"/>
            </a:b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nearest neighbor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s</a:t>
            </a:r>
            <a:r>
              <a:rPr lang="en-US" sz="2000" dirty="0" smtClean="0"/>
              <a:t>elect </a:t>
            </a:r>
            <a:r>
              <a:rPr lang="en-US" sz="2000" dirty="0" err="1" smtClean="0"/>
              <a:t>Eps</a:t>
            </a:r>
            <a:r>
              <a:rPr lang="en-US" sz="2000" dirty="0" smtClean="0"/>
              <a:t> as distance</a:t>
            </a:r>
            <a:br>
              <a:rPr lang="en-US" sz="2000" dirty="0" smtClean="0"/>
            </a:br>
            <a:r>
              <a:rPr lang="en-US" sz="2000" dirty="0" smtClean="0"/>
              <a:t>where curve has sharp</a:t>
            </a:r>
            <a:br>
              <a:rPr lang="en-US" sz="2000" dirty="0" smtClean="0"/>
            </a:br>
            <a:r>
              <a:rPr lang="en-US" sz="2000" dirty="0" smtClean="0"/>
              <a:t>elbow 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dirty="0" smtClean="0"/>
              <a:t>DBSCAN: determining </a:t>
            </a:r>
            <a:r>
              <a:rPr lang="en-US" sz="2800" dirty="0" err="1" smtClean="0"/>
              <a:t>Eps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MinPts</a:t>
            </a:r>
            <a:endParaRPr lang="en-US" sz="2800" dirty="0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05200"/>
            <a:ext cx="3656013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For supervised classification we have a variety of measures to evaluate how good our model is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Accuracy, precision, recall, squared error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400" smtClean="0"/>
              <a:t>For clustering, the analogous question is how to evaluate the “goodness” of the resulting clusters?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But cluster quality is often in the eye of the beholder! 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It’s still important to try and measure cluster quality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To compare clustering algorithms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To compare two sets of clusters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To compare two clusters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 validity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smtClean="0"/>
              <a:t>Determining the</a:t>
            </a:r>
            <a:r>
              <a:rPr lang="en-US" sz="2000" smtClean="0">
                <a:solidFill>
                  <a:srgbClr val="FF99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clustering tendency</a:t>
            </a:r>
            <a:r>
              <a:rPr lang="en-US" sz="2000" smtClean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smtClean="0"/>
              <a:t>Comparing the results of a cluster analysis to externally known results, e.g., to externally given class labels.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smtClean="0"/>
              <a:t>Evaluating how well the results of a cluster analysis fit the data </a:t>
            </a:r>
            <a:r>
              <a:rPr lang="en-US" sz="2000" i="1" smtClean="0"/>
              <a:t>without</a:t>
            </a:r>
            <a:r>
              <a:rPr lang="en-US" sz="2000" smtClean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 smtClean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smtClean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smtClean="0"/>
              <a:t>Determining the ‘correct’ number of clusters.</a:t>
            </a:r>
          </a:p>
          <a:p>
            <a:pPr marL="533400" indent="-533400"/>
            <a:endParaRPr lang="en-US" sz="2000" smtClean="0"/>
          </a:p>
          <a:p>
            <a:pPr marL="533400" indent="-533400">
              <a:buFont typeface="Monotype Sorts" pitchFamily="2" charset="2"/>
              <a:buNone/>
            </a:pPr>
            <a:r>
              <a:rPr lang="en-US" sz="2400" smtClean="0"/>
              <a:t>	</a:t>
            </a:r>
            <a:r>
              <a:rPr lang="en-US" sz="2000" smtClean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Different types of cluster validation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038600"/>
          </a:xfrm>
        </p:spPr>
        <p:txBody>
          <a:bodyPr/>
          <a:lstStyle/>
          <a:p>
            <a:pPr marL="342900" indent="-342900"/>
            <a:r>
              <a:rPr lang="en-US" sz="2200" smtClean="0"/>
              <a:t>Numerical measures used to judge various aspects of cluster validity are classified into the following three types:</a:t>
            </a:r>
          </a:p>
          <a:p>
            <a:pPr marL="742950" lvl="1" indent="-285750"/>
            <a:r>
              <a:rPr lang="en-US" sz="2000" smtClean="0">
                <a:solidFill>
                  <a:srgbClr val="FF0000"/>
                </a:solidFill>
              </a:rPr>
              <a:t>External index:</a:t>
            </a:r>
            <a:r>
              <a:rPr lang="en-US" sz="2000" smtClean="0"/>
              <a:t> Measures extent to which cluster labels match externally supplied class labels.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800" smtClean="0"/>
              <a:t>Entropy </a:t>
            </a:r>
            <a:endParaRPr lang="en-US" sz="1600" smtClean="0"/>
          </a:p>
          <a:p>
            <a:pPr marL="742950" lvl="1" indent="-285750"/>
            <a:r>
              <a:rPr lang="en-US" sz="2000" smtClean="0">
                <a:solidFill>
                  <a:srgbClr val="FF0000"/>
                </a:solidFill>
              </a:rPr>
              <a:t>Internal index:</a:t>
            </a:r>
            <a:r>
              <a:rPr lang="en-US" sz="2000" smtClean="0"/>
              <a:t>  Measures the “goodness” of a clustering structure </a:t>
            </a:r>
            <a:r>
              <a:rPr lang="en-US" sz="2000" i="1" smtClean="0"/>
              <a:t>without</a:t>
            </a:r>
            <a:r>
              <a:rPr lang="en-US" sz="2000" smtClean="0"/>
              <a:t> respect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800" smtClean="0"/>
              <a:t>Correlation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800" smtClean="0"/>
              <a:t>Visualize similarity matrix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800" smtClean="0"/>
              <a:t>Sum of Squared Error (SSE)</a:t>
            </a:r>
          </a:p>
          <a:p>
            <a:pPr marL="742950" lvl="1" indent="-285750"/>
            <a:r>
              <a:rPr lang="en-US" sz="2000" smtClean="0">
                <a:solidFill>
                  <a:srgbClr val="FF0000"/>
                </a:solidFill>
              </a:rPr>
              <a:t>Relative index:</a:t>
            </a:r>
            <a:r>
              <a:rPr lang="en-US" sz="2000" smtClean="0"/>
              <a:t> Compares two different clusterings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800" smtClean="0"/>
              <a:t>Often an external or internal index is used for this function, e.g., SSE or entropy.</a:t>
            </a:r>
            <a:endParaRPr lang="en-US" sz="16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Measures of cluster validity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86800" cy="5334000"/>
          </a:xfrm>
        </p:spPr>
        <p:txBody>
          <a:bodyPr/>
          <a:lstStyle/>
          <a:p>
            <a:pPr marL="533400" indent="-533400"/>
            <a:r>
              <a:rPr lang="en-US" sz="2400" smtClean="0"/>
              <a:t>Two matrices </a:t>
            </a:r>
          </a:p>
          <a:p>
            <a:pPr marL="990600" lvl="1" indent="-533400"/>
            <a:r>
              <a:rPr lang="en-US" sz="2000" smtClean="0"/>
              <a:t>Proximity matrix</a:t>
            </a:r>
          </a:p>
          <a:p>
            <a:pPr marL="990600" lvl="1" indent="-533400"/>
            <a:r>
              <a:rPr lang="en-US" sz="2000" smtClean="0"/>
              <a:t>“Incidence” matrix</a:t>
            </a:r>
          </a:p>
          <a:p>
            <a:pPr marL="1371600" lvl="2" indent="-457200"/>
            <a:r>
              <a:rPr lang="en-US" sz="1800" smtClean="0"/>
              <a:t>One row and one column for each data point.</a:t>
            </a:r>
          </a:p>
          <a:p>
            <a:pPr marL="1371600" lvl="2" indent="-457200"/>
            <a:r>
              <a:rPr lang="en-US" sz="1800" smtClean="0"/>
              <a:t>An entry is 1 if the associated pair of points belong to same cluster.</a:t>
            </a:r>
          </a:p>
          <a:p>
            <a:pPr marL="1371600" lvl="2" indent="-457200"/>
            <a:r>
              <a:rPr lang="en-US" sz="1800" smtClean="0"/>
              <a:t>An entry is 0 if the associated pair of points belongs to different clusters.</a:t>
            </a:r>
          </a:p>
          <a:p>
            <a:pPr marL="533400" indent="-533400"/>
            <a:r>
              <a:rPr lang="en-US" sz="2400" smtClean="0"/>
              <a:t>Compute the correlation between the two matrices</a:t>
            </a:r>
          </a:p>
          <a:p>
            <a:pPr marL="990600" lvl="1" indent="-533400"/>
            <a:r>
              <a:rPr lang="en-US" sz="2000" smtClean="0"/>
              <a:t>Since the matrices are symmetric, only the correlation between </a:t>
            </a:r>
            <a:br>
              <a:rPr lang="en-US" sz="2000" smtClean="0"/>
            </a:br>
            <a:r>
              <a:rPr lang="en-US" sz="2000" smtClean="0"/>
              <a:t>n </a:t>
            </a:r>
            <a:r>
              <a:rPr lang="en-US" sz="2000" smtClean="0">
                <a:sym typeface="Symbol" pitchFamily="18" charset="2"/>
              </a:rPr>
              <a:t> </a:t>
            </a:r>
            <a:r>
              <a:rPr lang="en-US" sz="2000" smtClean="0"/>
              <a:t>( n - 1 ) / 2 entries needs to be calculated.</a:t>
            </a:r>
          </a:p>
          <a:p>
            <a:pPr marL="533400" indent="-533400"/>
            <a:r>
              <a:rPr lang="en-US" sz="2400" smtClean="0"/>
              <a:t>High correlation indicates that points that belong to the same cluster are close to each other. </a:t>
            </a:r>
          </a:p>
          <a:p>
            <a:pPr marL="533400" indent="-533400"/>
            <a:r>
              <a:rPr lang="en-US" sz="2400" smtClean="0"/>
              <a:t>Not a good measure for some density or contiguity based clusters.</a:t>
            </a:r>
            <a:endParaRPr lang="en-US" sz="20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Measuring cluster validity via correlation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Produces a set of nested clusters organized as a hierarchical tree</a:t>
            </a:r>
          </a:p>
          <a:p>
            <a:r>
              <a:rPr lang="en-US" smtClean="0"/>
              <a:t>Can be visualized as a </a:t>
            </a:r>
            <a:r>
              <a:rPr lang="en-US" smtClean="0">
                <a:solidFill>
                  <a:srgbClr val="FF0000"/>
                </a:solidFill>
              </a:rPr>
              <a:t>dendrogram</a:t>
            </a:r>
          </a:p>
          <a:p>
            <a:pPr lvl="1"/>
            <a:r>
              <a:rPr lang="en-US" smtClean="0"/>
              <a:t>A tree like diagram that records the sequence of merges or splits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clustering 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p:oleObj spid="_x0000_s1026" name="VISIO" r:id="rId4" imgW="3168720" imgH="3227760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r>
              <a:rPr lang="en-US" sz="2400" smtClean="0"/>
              <a:t>Correlation of incidence and proximity matrices for k-means clusterings of the following two data sets. </a:t>
            </a:r>
          </a:p>
          <a:p>
            <a:endParaRPr lang="en-US" sz="24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Measuring cluster validity via correlation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384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188" y="24384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295400" y="52578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81600" y="52578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1600200" y="579120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NOTE: correlation will be positive if proximity defined as similarity, negative if proximity defined as dissimilarity or distance.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876800"/>
          </a:xfrm>
        </p:spPr>
        <p:txBody>
          <a:bodyPr/>
          <a:lstStyle/>
          <a:p>
            <a:pPr marL="342900" indent="-342900"/>
            <a:r>
              <a:rPr lang="en-US" sz="2400" smtClean="0"/>
              <a:t>Order the similarity matrix with respect to cluster indices and inspect visually. </a:t>
            </a:r>
          </a:p>
          <a:p>
            <a:pPr marL="342900" indent="-342900"/>
            <a:endParaRPr lang="en-US" sz="24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sz="2400" smtClean="0"/>
              <a:t>Visualizing similarity matrix for cluster validation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4413"/>
            <a:ext cx="4268788" cy="320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08213"/>
            <a:ext cx="4268788" cy="320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Clusters in random data are not so crisp</a:t>
            </a:r>
          </a:p>
          <a:p>
            <a:endParaRPr lang="en-US" sz="24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Visualizing similarity matrix for cluster validation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87563"/>
            <a:ext cx="3656013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429000" y="5287963"/>
            <a:ext cx="28956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87563"/>
            <a:ext cx="3656013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2011363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39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Clusters in random data are not so crisp</a:t>
            </a:r>
          </a:p>
          <a:p>
            <a:endParaRPr lang="en-US" sz="240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Visualizing similarity matrix for cluster validation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124200" y="5211763"/>
            <a:ext cx="28956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20066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Clusters in random data are not so crisp</a:t>
            </a:r>
          </a:p>
          <a:p>
            <a:endParaRPr lang="en-US" sz="24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Visualizing similarity matrix for cluster validation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588" y="20828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8" y="20828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276600" y="5211763"/>
            <a:ext cx="28956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Visualizing similarity matrix for cluster validation</a:t>
            </a:r>
            <a:endParaRPr lang="en-US" sz="2800" smtClean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 l="14105" t="18518" r="12798" b="20370"/>
          <a:stretch>
            <a:fillRect/>
          </a:stretch>
        </p:blipFill>
        <p:spPr bwMode="auto">
          <a:xfrm>
            <a:off x="228600" y="2316163"/>
            <a:ext cx="4800600" cy="277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429000" y="5287963"/>
            <a:ext cx="28956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11363"/>
            <a:ext cx="4259263" cy="319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143000"/>
            <a:ext cx="8318500" cy="5181600"/>
          </a:xfrm>
          <a:prstGeom prst="rect">
            <a:avLst/>
          </a:prstGeom>
        </p:spPr>
        <p:txBody>
          <a:bodyPr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400" b="0" kern="0" dirty="0">
                <a:latin typeface="+mn-lt"/>
              </a:rPr>
              <a:t>Not as useful when clusters are non-globular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smtClean="0"/>
              <a:t>Clusters in more complicated figures often aren’t well separated</a:t>
            </a:r>
          </a:p>
          <a:p>
            <a:pPr marL="342900" indent="-342900"/>
            <a:r>
              <a:rPr lang="en-US" sz="2400" smtClean="0"/>
              <a:t>SSE is good for comparing two clusterings or two clusters (average SSE).</a:t>
            </a:r>
          </a:p>
          <a:p>
            <a:pPr marL="342900" indent="-342900"/>
            <a:r>
              <a:rPr lang="en-US" sz="2400" smtClean="0"/>
              <a:t>Can also be used to choose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smtClean="0"/>
          </a:p>
          <a:p>
            <a:pPr marL="342900" indent="-342900"/>
            <a:endParaRPr lang="en-US" sz="24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measures: SSE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 bwMode="auto">
          <a:xfrm>
            <a:off x="5030788" y="3810000"/>
            <a:ext cx="3656012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 t="5556" b="5556"/>
          <a:stretch>
            <a:fillRect/>
          </a:stretch>
        </p:blipFill>
        <p:spPr bwMode="auto">
          <a:xfrm>
            <a:off x="762000" y="3886200"/>
            <a:ext cx="3656013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SSE curve for a more complicated data set</a:t>
            </a:r>
          </a:p>
          <a:p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measures: SSE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 l="14105" t="18518" r="12798" b="20370"/>
          <a:stretch>
            <a:fillRect/>
          </a:stretch>
        </p:blipFill>
        <p:spPr bwMode="auto">
          <a:xfrm>
            <a:off x="533400" y="2528888"/>
            <a:ext cx="43434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495800" y="5424488"/>
            <a:ext cx="42672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47888"/>
            <a:ext cx="4259263" cy="319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533400" indent="-533400"/>
            <a:r>
              <a:rPr lang="en-US" sz="2400" smtClean="0"/>
              <a:t>Need a framework to interpret any measure. </a:t>
            </a:r>
          </a:p>
          <a:p>
            <a:pPr marL="990600" lvl="1" indent="-533400"/>
            <a:r>
              <a:rPr lang="en-US" sz="1800" smtClean="0"/>
              <a:t>For example, if our measure of evaluation has the value 10, is that good, fair, or poor?</a:t>
            </a:r>
          </a:p>
          <a:p>
            <a:pPr marL="533400" indent="-533400"/>
            <a:r>
              <a:rPr lang="en-US" sz="2400" smtClean="0"/>
              <a:t>Statistics provide a framework for cluster validity</a:t>
            </a:r>
          </a:p>
          <a:p>
            <a:pPr marL="990600" lvl="1" indent="-533400"/>
            <a:r>
              <a:rPr lang="en-US" sz="1800" smtClean="0"/>
              <a:t>The more “atypical” a clustering result is, the more likely it represents valid structure in the data</a:t>
            </a:r>
          </a:p>
          <a:p>
            <a:pPr marL="990600" lvl="1" indent="-533400"/>
            <a:r>
              <a:rPr lang="en-US" sz="1800" smtClean="0"/>
              <a:t>Can compare the values of an index that result from random data or clusterings to those of a clustering result.</a:t>
            </a:r>
          </a:p>
          <a:p>
            <a:pPr marL="1371600" lvl="2" indent="-457200"/>
            <a:r>
              <a:rPr lang="en-US" sz="1600" smtClean="0"/>
              <a:t>If the value of the index is unlikely, then the cluster results are valid</a:t>
            </a:r>
          </a:p>
          <a:p>
            <a:pPr marL="990600" lvl="1" indent="-533400"/>
            <a:r>
              <a:rPr lang="en-US" sz="1800" smtClean="0"/>
              <a:t>These approaches are more complicated and harder to understand.</a:t>
            </a:r>
          </a:p>
          <a:p>
            <a:pPr marL="533400" indent="-533400"/>
            <a:r>
              <a:rPr lang="en-US" sz="2400" smtClean="0"/>
              <a:t>For comparing the results of two different sets of cluster analyses, a framework is less necessary.</a:t>
            </a:r>
          </a:p>
          <a:p>
            <a:pPr marL="990600" lvl="1" indent="-533400"/>
            <a:r>
              <a:rPr lang="en-US" sz="1800" smtClean="0"/>
              <a:t>However, there is the question of whether the difference between two index values is significant</a:t>
            </a:r>
          </a:p>
          <a:p>
            <a:pPr marL="533400" indent="-533400"/>
            <a:endParaRPr lang="en-US" sz="20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Framework for cluster validity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smtClean="0"/>
              <a:t>Example</a:t>
            </a:r>
          </a:p>
          <a:p>
            <a:pPr marL="742950" lvl="1" indent="-285750"/>
            <a:r>
              <a:rPr lang="en-US" sz="2000" smtClean="0"/>
              <a:t>Compare SSE of 0.005 for three true clusters against SSEs for three clusters in random data</a:t>
            </a:r>
          </a:p>
          <a:p>
            <a:pPr marL="742950" lvl="1" indent="-285750"/>
            <a:r>
              <a:rPr lang="en-US" sz="2000" smtClean="0"/>
              <a:t>Histogram shows distributions of SSEs for 500 sets of three clusters in random data points (100 data points randomly placed in range 0.2 - 0.8 for x and y)</a:t>
            </a:r>
          </a:p>
          <a:p>
            <a:pPr marL="742950" lvl="1" indent="-285750">
              <a:buFont typeface="Arial" charset="0"/>
              <a:buNone/>
            </a:pPr>
            <a:endParaRPr lang="en-US" sz="20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Statistical framework for SSE</a:t>
            </a:r>
            <a:endParaRPr lang="en-US" smtClean="0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457200" y="3200400"/>
            <a:ext cx="7848600" cy="3124200"/>
            <a:chOff x="288" y="1488"/>
            <a:chExt cx="4944" cy="1968"/>
          </a:xfrm>
        </p:grpSpPr>
        <p:pic>
          <p:nvPicPr>
            <p:cNvPr id="655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55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5543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mds3Dsca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6225" y="1116013"/>
            <a:ext cx="6530975" cy="4903787"/>
          </a:xfrm>
        </p:spPr>
      </p:pic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Microarray data analysis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48000" y="5943600"/>
            <a:ext cx="3471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NIH Center for Information Technology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741488" y="1381125"/>
            <a:ext cx="123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experiment</a:t>
            </a:r>
          </a:p>
          <a:p>
            <a:pPr algn="ctr"/>
            <a:r>
              <a:rPr lang="en-US"/>
              <a:t>dendrogram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762000" y="3286125"/>
            <a:ext cx="123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gene</a:t>
            </a:r>
          </a:p>
          <a:p>
            <a:pPr algn="ctr"/>
            <a:r>
              <a:rPr lang="en-US"/>
              <a:t>dendrogram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4800600"/>
          </a:xfrm>
        </p:spPr>
        <p:txBody>
          <a:bodyPr/>
          <a:lstStyle/>
          <a:p>
            <a:pPr marL="342900" indent="-342900"/>
            <a:r>
              <a:rPr lang="en-US" sz="2600" smtClean="0"/>
              <a:t>Correlation of incidence and proximity matrices for the k-means clusterings of the following two data sets. </a:t>
            </a:r>
          </a:p>
          <a:p>
            <a:pPr marL="342900" indent="-342900"/>
            <a:endParaRPr lang="en-US" sz="26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sz="2800" smtClean="0"/>
              <a:t>Statistical framework for correlation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92388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9600" y="51816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200400" y="51816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133600"/>
            <a:ext cx="3656013" cy="274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 smtClean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 smtClean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dirty="0" smtClean="0"/>
          </a:p>
          <a:p>
            <a:pPr marL="342900" indent="-342900" algn="ctr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sz="2400" i="1" dirty="0" smtClean="0"/>
              <a:t>Algorithms for Clustering Data</a:t>
            </a:r>
            <a:r>
              <a:rPr lang="en-US" sz="2400" dirty="0" smtClean="0"/>
              <a:t>, Jain and </a:t>
            </a:r>
            <a:r>
              <a:rPr lang="en-US" sz="2400" dirty="0" err="1" smtClean="0"/>
              <a:t>Dubes</a:t>
            </a:r>
            <a:r>
              <a:rPr lang="en-US" sz="2400" dirty="0" smtClean="0"/>
              <a:t>, 1988</a:t>
            </a:r>
            <a:endParaRPr lang="en-US" sz="24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Final comment on cluster validity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MATLAB interlude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81000" y="2286000"/>
            <a:ext cx="83185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92100" indent="-292100" algn="ctr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0" kern="0" dirty="0">
                <a:latin typeface="+mn-lt"/>
              </a:rPr>
              <a:t>matlab_demo_12.m</a:t>
            </a:r>
            <a:endParaRPr lang="en-US" sz="2800" b="0" kern="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multi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276350"/>
            <a:ext cx="5486400" cy="4286250"/>
          </a:xfrm>
        </p:spPr>
      </p:pic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Melanoma gene expression profiles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405063" y="5867400"/>
            <a:ext cx="4605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Univ. of Maryland, Human-Computer Interaction Lab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Genetic distance among wheat cultivars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981200" y="5038725"/>
            <a:ext cx="524351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Hierarchical clustering based on 13 quality traits of 75 wheat landraces including seven wheat cultivars.</a:t>
            </a:r>
            <a:endParaRPr lang="en-US" sz="62500"/>
          </a:p>
        </p:txBody>
      </p:sp>
      <p:pic>
        <p:nvPicPr>
          <p:cNvPr id="21508" name="Picture 2" descr="http://www.regional.org.au/au/asa/2001/p/6/ogbonnaya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19175"/>
            <a:ext cx="5257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981200" y="5943600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Australian Society of Agronomy, The Regional Institute Ltd.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Circular cladogram</a:t>
            </a:r>
          </a:p>
        </p:txBody>
      </p:sp>
      <p:pic>
        <p:nvPicPr>
          <p:cNvPr id="5" name="Picture 4" descr="dog-breeds-chart-comparing-bre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143000"/>
            <a:ext cx="5312664" cy="5056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146480103</TotalTime>
  <Pages>3</Pages>
  <Words>2394</Words>
  <Application>Microsoft Office PowerPoint</Application>
  <PresentationFormat>On-screen Show (4:3)</PresentationFormat>
  <Paragraphs>570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Tahoma</vt:lpstr>
      <vt:lpstr>Monotype Sorts</vt:lpstr>
      <vt:lpstr>Wingdings</vt:lpstr>
      <vt:lpstr>Times New Roman</vt:lpstr>
      <vt:lpstr>Symbol</vt:lpstr>
      <vt:lpstr>1_LC.BRev.FY97</vt:lpstr>
      <vt:lpstr>Microsoft Visio Drawing</vt:lpstr>
      <vt:lpstr>Microsoft Excel Worksheet</vt:lpstr>
      <vt:lpstr>Microsoft Equation 3.0</vt:lpstr>
      <vt:lpstr>Microsoft Photo Editor 3.0 Photo</vt:lpstr>
      <vt:lpstr>Clustering  Basic Concepts and Algorithms 2</vt:lpstr>
      <vt:lpstr>Clustering topics</vt:lpstr>
      <vt:lpstr>Proximity measures</vt:lpstr>
      <vt:lpstr>Approaches to clustering</vt:lpstr>
      <vt:lpstr>Hierarchical clustering </vt:lpstr>
      <vt:lpstr>Microarray data analysis</vt:lpstr>
      <vt:lpstr>Melanoma gene expression profiles</vt:lpstr>
      <vt:lpstr>Genetic distance among wheat cultivars</vt:lpstr>
      <vt:lpstr>Circular cladogram</vt:lpstr>
      <vt:lpstr>Strengths of hierarchical clustering</vt:lpstr>
      <vt:lpstr>Notion of a cluster can be ambiguous</vt:lpstr>
      <vt:lpstr>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Defining inter-cluster similarity</vt:lpstr>
      <vt:lpstr>Defining inter-cluster similarity</vt:lpstr>
      <vt:lpstr>Defining inter-cluster similarity</vt:lpstr>
      <vt:lpstr>Defining inter-cluster similarity</vt:lpstr>
      <vt:lpstr>Defining inter-cluster similarity</vt:lpstr>
      <vt:lpstr>Cluster similarity: MIN or single link </vt:lpstr>
      <vt:lpstr>Hierarchical clustering: MIN</vt:lpstr>
      <vt:lpstr>Strength of MIN</vt:lpstr>
      <vt:lpstr>Limitations of MIN</vt:lpstr>
      <vt:lpstr>Cluster similarity: MAX or complete link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 comparison</vt:lpstr>
      <vt:lpstr>Hierarchical clustering</vt:lpstr>
      <vt:lpstr>Hierarchical clustering</vt:lpstr>
      <vt:lpstr>From hierarchical to partitional clustering</vt:lpstr>
      <vt:lpstr>DBSCAN</vt:lpstr>
      <vt:lpstr>DBSCAN: core, border, and noise points</vt:lpstr>
      <vt:lpstr>DBSCAN algorithm</vt:lpstr>
      <vt:lpstr>DBSCAN: core, border, and noise points</vt:lpstr>
      <vt:lpstr>When DBSCAN works well</vt:lpstr>
      <vt:lpstr>When DBSCAN does NOT work well</vt:lpstr>
      <vt:lpstr>DBSCAN: determining Eps and MinPts</vt:lpstr>
      <vt:lpstr>Cluster validity </vt:lpstr>
      <vt:lpstr>Different types of cluster validation</vt:lpstr>
      <vt:lpstr>Measures of cluster validity</vt:lpstr>
      <vt:lpstr>Measuring cluster validity via correlation</vt:lpstr>
      <vt:lpstr>Measuring cluster validity via correlation</vt:lpstr>
      <vt:lpstr>Visualizing similarity matrix for cluster validation</vt:lpstr>
      <vt:lpstr>Visualizing similarity matrix for cluster validation</vt:lpstr>
      <vt:lpstr>Visualizing similarity matrix for cluster validation</vt:lpstr>
      <vt:lpstr>Visualizing similarity matrix for cluster validation</vt:lpstr>
      <vt:lpstr>Visualizing similarity matrix for cluster validation</vt:lpstr>
      <vt:lpstr>Internal measures: SSE</vt:lpstr>
      <vt:lpstr>Internal measures: SSE</vt:lpstr>
      <vt:lpstr>Framework for cluster validity</vt:lpstr>
      <vt:lpstr>Statistical framework for SSE</vt:lpstr>
      <vt:lpstr>Statistical framework for correlation</vt:lpstr>
      <vt:lpstr>Final comment on cluster validity</vt:lpstr>
      <vt:lpstr>MATLAB interlude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James Jeffry Howbert</cp:lastModifiedBy>
  <cp:revision>521</cp:revision>
  <cp:lastPrinted>2001-08-28T17:59:37Z</cp:lastPrinted>
  <dcterms:created xsi:type="dcterms:W3CDTF">1998-03-18T13:44:31Z</dcterms:created>
  <dcterms:modified xsi:type="dcterms:W3CDTF">2014-02-13T21:32:37Z</dcterms:modified>
</cp:coreProperties>
</file>